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eg"/>
  <Default Extension="gif" ContentType="image/gif"/>
  <Default Extension="emf" ContentType="image/x-emf"/>
  <Default Extension="png" ContentType="image/png"/>
  <Default Extension="tiff" ContentType="image/tiff"/>
  <Default Extension="xlsx" ContentType="application/octet-stream"/>
  <Default Extension="xlsm"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charts/slide_8/chart1.xml" ContentType="application/vnd.openxmlformats-officedocument.drawingml.chart+xml"/>
  <Override PartName="/ppt/tags/slide_8/tag2.xml" ContentType="application/vnd.openxmlformats-officedocument.presentationml.tags+xml"/>
  <Override PartName="/ppt/tags/slide_8/tag1.xml" ContentType="application/vnd.openxmlformats-officedocument.presentationml.tags+xml"/>
  <Override PartName="/ppt/charts/slide_9/chart2.xml" ContentType="application/vnd.openxmlformats-officedocument.drawingml.chart+xml"/>
  <Override PartName="/ppt/charts/slide_10/chart3.xml" ContentType="application/vnd.openxmlformats-officedocument.drawingml.chart+xml"/>
  <Override PartName="/ppt/charts/slide_11/chart4.xml" ContentType="application/vnd.openxmlformats-officedocument.drawingml.chart+xml"/>
  <Override PartName="/ppt/charts/slide_12/chart5.xml" ContentType="application/vnd.openxmlformats-officedocument.drawingml.chart+xml"/>
  <Override PartName="/ppt/charts/slide_13/chart6.xml" ContentType="application/vnd.openxmlformats-officedocument.drawingml.chart+xml"/>
  <Override PartName="/ppt/charts/slide_14/chart7.xml" ContentType="application/vnd.openxmlformats-officedocument.drawingml.chart+xml"/>
  <Override PartName="/ppt/charts/slide_15/chart8.xml" ContentType="application/vnd.openxmlformats-officedocument.drawingml.chart+xml"/>
  <Override PartName="/ppt/charts/slide_16/chart9.xml" ContentType="application/vnd.openxmlformats-officedocument.drawingml.chart+xml"/>
  <Override PartName="/ppt/tags/slide_16/tag4.xml" ContentType="application/vnd.openxmlformats-officedocument.presentationml.tags+xml"/>
  <Override PartName="/ppt/tags/slide_16/tag3.xml" ContentType="application/vnd.openxmlformats-officedocument.presentationml.tags+xml"/>
  <Override PartName="/ppt/charts/slide_17/chart10.xml" ContentType="application/vnd.openxmlformats-officedocument.drawingml.chart+xml"/>
  <Override PartName="/ppt/charts/slide_18/chart11.xml" ContentType="application/vnd.openxmlformats-officedocument.drawingml.chart+xml"/>
  <Override PartName="/ppt/charts/slide_19/chart12.xml" ContentType="application/vnd.openxmlformats-officedocument.drawingml.chart+xml"/>
  <Override PartName="/ppt/charts/slide_20/chart13.xml" ContentType="application/vnd.openxmlformats-officedocument.drawingml.chart+xml"/>
  <Override PartName="/ppt/charts/slide_21/chart14.xml" ContentType="application/vnd.openxmlformats-officedocument.drawingml.chart+xml"/>
  <Override PartName="/ppt/charts/slide_22/chart15.xml" ContentType="application/vnd.openxmlformats-officedocument.drawingml.chart+xml"/>
  <Override PartName="/ppt/charts/slide_23/chart16.xml" ContentType="application/vnd.openxmlformats-officedocument.drawingml.chart+xml"/>
  <Override PartName="/ppt/charts/slide_26/chart1.xml" ContentType="application/vnd.openxmlformats-officedocument.drawingml.chart+xml"/>
  <Override PartName="/ppt/tags/slide_26/tag2.xml" ContentType="application/vnd.openxmlformats-officedocument.presentationml.tags+xml"/>
  <Override PartName="/ppt/tags/slide_26/tag1.xml" ContentType="application/vnd.openxmlformats-officedocument.presentationml.tags+xml"/>
  <Override PartName="/ppt/charts/slide_27/chart2.xml" ContentType="application/vnd.openxmlformats-officedocument.drawingml.chart+xml"/>
  <Override PartName="/ppt/tags/slide_27/tag4.xml" ContentType="application/vnd.openxmlformats-officedocument.presentationml.tags+xml"/>
  <Override PartName="/ppt/tags/slide_27/tag3.xml" ContentType="application/vnd.openxmlformats-officedocument.presentationml.tags+xml"/>
  <Override PartName="/ppt/drawings/slide_27/drawing1.xml" ContentType="application/vnd.openxmlformats-officedocument.drawingml.chartshapes+xml"/>
  <Override PartName="/ppt/charts/slide_28/chart3.xml" ContentType="application/vnd.openxmlformats-officedocument.drawingml.chart+xml"/>
  <Override PartName="/ppt/tags/slide_28/tag6.xml" ContentType="application/vnd.openxmlformats-officedocument.presentationml.tags+xml"/>
  <Override PartName="/ppt/tags/slide_28/tag5.xml" ContentType="application/vnd.openxmlformats-officedocument.presentationml.tags+xml"/>
  <Override PartName="/ppt/drawings/slide_28/drawing2.xml" ContentType="application/vnd.openxmlformats-officedocument.drawingml.chartshapes+xml"/>
  <Override PartName="/ppt/charts/slide_29/chart4.xml" ContentType="application/vnd.openxmlformats-officedocument.drawingml.chart+xml"/>
  <Override PartName="/ppt/tags/slide_29/tag8.xml" ContentType="application/vnd.openxmlformats-officedocument.presentationml.tags+xml"/>
  <Override PartName="/ppt/tags/slide_29/tag7.xml" ContentType="application/vnd.openxmlformats-officedocument.presentationml.tags+xml"/>
  <Override PartName="/ppt/drawings/slide_29/drawing3.xml" ContentType="application/vnd.openxmlformats-officedocument.drawingml.chartshapes+xml"/>
  <Override PartName="/ppt/charts/slide_30/chart5.xml" ContentType="application/vnd.openxmlformats-officedocument.drawingml.chart+xml"/>
  <Override PartName="/ppt/tags/slide_30/tag10.xml" ContentType="application/vnd.openxmlformats-officedocument.presentationml.tags+xml"/>
  <Override PartName="/ppt/tags/slide_30/tag9.xml" ContentType="application/vnd.openxmlformats-officedocument.presentationml.tags+xml"/>
  <Override PartName="/ppt/drawings/slide_30/drawing4.xml" ContentType="application/vnd.openxmlformats-officedocument.drawingml.chartshapes+xml"/>
  <Override PartName="/ppt/charts/slide_31/chart6.xml" ContentType="application/vnd.openxmlformats-officedocument.drawingml.chart+xml"/>
  <Override PartName="/ppt/tags/slide_31/tag12.xml" ContentType="application/vnd.openxmlformats-officedocument.presentationml.tags+xml"/>
  <Override PartName="/ppt/tags/slide_31/tag11.xml" ContentType="application/vnd.openxmlformats-officedocument.presentationml.tags+xml"/>
  <Override PartName="/ppt/drawings/slide_31/drawing5.xml" ContentType="application/vnd.openxmlformats-officedocument.drawingml.chartshapes+xml"/>
  <Override PartName="/ppt/charts/slide_32/chart7.xml" ContentType="application/vnd.openxmlformats-officedocument.drawingml.chart+xml"/>
  <Override PartName="/ppt/tags/slide_32/tag14.xml" ContentType="application/vnd.openxmlformats-officedocument.presentationml.tags+xml"/>
  <Override PartName="/ppt/tags/slide_32/tag13.xml" ContentType="application/vnd.openxmlformats-officedocument.presentationml.tags+xml"/>
  <Override PartName="/ppt/drawings/slide_32/drawing6.xml" ContentType="application/vnd.openxmlformats-officedocument.drawingml.chartshapes+xml"/>
  <Override PartName="/ppt/charts/slide_33/chart8.xml" ContentType="application/vnd.openxmlformats-officedocument.drawingml.chart+xml"/>
  <Override PartName="/ppt/tags/slide_33/tag16.xml" ContentType="application/vnd.openxmlformats-officedocument.presentationml.tags+xml"/>
  <Override PartName="/ppt/tags/slide_33/tag15.xml" ContentType="application/vnd.openxmlformats-officedocument.presentationml.tags+xml"/>
  <Override PartName="/ppt/drawings/slide_33/drawing7.xml" ContentType="application/vnd.openxmlformats-officedocument.drawingml.chartshapes+xml"/>
  <Override PartName="/ppt/charts/slide_34/chart9.xml" ContentType="application/vnd.openxmlformats-officedocument.drawingml.chart+xml"/>
  <Override PartName="/ppt/tags/slide_34/tag18.xml" ContentType="application/vnd.openxmlformats-officedocument.presentationml.tags+xml"/>
  <Override PartName="/ppt/tags/slide_34/tag17.xml" ContentType="application/vnd.openxmlformats-officedocument.presentationml.tags+xml"/>
  <Override PartName="/ppt/drawings/slide_34/drawing8.xml" ContentType="application/vnd.openxmlformats-officedocument.drawingml.chartshapes+xml"/>
  <Override PartName="/ppt/charts/slide_35/chart10.xml" ContentType="application/vnd.openxmlformats-officedocument.drawingml.chart+xml"/>
  <Override PartName="/ppt/tags/slide_35/tag20.xml" ContentType="application/vnd.openxmlformats-officedocument.presentationml.tags+xml"/>
  <Override PartName="/ppt/tags/slide_35/tag19.xml" ContentType="application/vnd.openxmlformats-officedocument.presentationml.tags+xml"/>
  <Override PartName="/ppt/drawings/slide_35/drawing9.xml" ContentType="application/vnd.openxmlformats-officedocument.drawingml.chartshapes+xml"/>
  <Override PartName="/ppt/charts/slide_36/chart11.xml" ContentType="application/vnd.openxmlformats-officedocument.drawingml.chart+xml"/>
  <Override PartName="/ppt/tags/slide_36/tag22.xml" ContentType="application/vnd.openxmlformats-officedocument.presentationml.tags+xml"/>
  <Override PartName="/ppt/tags/slide_36/tag21.xml" ContentType="application/vnd.openxmlformats-officedocument.presentationml.tags+xml"/>
  <Override PartName="/ppt/drawings/slide_36/drawing10.xml" ContentType="application/vnd.openxmlformats-officedocument.drawingml.chartshapes+xml"/>
  <Override PartName="/ppt/charts/slide_38/chart12.xml" ContentType="application/vnd.openxmlformats-officedocument.drawingml.chart+xml"/>
  <Override PartName="/ppt/charts/slide_39/chart13.xml" ContentType="application/vnd.openxmlformats-officedocument.drawingml.chart+xml"/>
  <Override PartName="/ppt/charts/slide_40/chart14.xml" ContentType="application/vnd.openxmlformats-officedocument.drawingml.chart+xml"/>
  <Override PartName="/ppt/charts/slide_41/chart15.xml" ContentType="application/vnd.openxmlformats-officedocument.drawingml.chart+xml"/>
  <Override PartName="/ppt/charts/slide_42/chart16.xml" ContentType="application/vnd.openxmlformats-officedocument.drawingml.chart+xml"/>
  <Override PartName="/ppt/charts/slide_43/chart17.xml" ContentType="application/vnd.openxmlformats-officedocument.drawingml.chart+xml"/>
  <Override PartName="/ppt/charts/slide_44/chart18.xml" ContentType="application/vnd.openxmlformats-officedocument.drawingml.chart+xml"/>
  <Override PartName="/ppt/charts/slide_45/chart19.xml" ContentType="application/vnd.openxmlformats-officedocument.drawingml.chart+xml"/>
  <Override PartName="/ppt/charts/slide_46/chart20.xml" ContentType="application/vnd.openxmlformats-officedocument.drawingml.chart+xml"/>
  <Override PartName="/ppt/charts/slide_47/chart21.xml" ContentType="application/vnd.openxmlformats-officedocument.drawingml.chart+xml"/>
  <Override PartName="/ppt/charts/slide_48/chart22.xml" ContentType="application/vnd.openxmlformats-officedocument.drawingml.chart+xml"/>
  <Override PartName="/ppt/charts/slide_49/chart23.xml" ContentType="application/vnd.openxmlformats-officedocument.drawingml.chart+xml"/>
  <Override PartName="/ppt/charts/slide_50/chart24.xml" ContentType="application/vnd.openxmlformats-officedocument.drawingml.chart+xml"/>
  <Override PartName="/ppt/charts/slide_51/chart25.xml" ContentType="application/vnd.openxmlformats-officedocument.drawingml.chart+xml"/>
  <Override PartName="/ppt/charts/slide_52/chart26.xml" ContentType="application/vnd.openxmlformats-officedocument.drawingml.chart+xml"/>
  <Override PartName="/ppt/charts/slide_55/chart1.xml" ContentType="application/vnd.openxmlformats-officedocument.drawingml.chart+xml"/>
  <Override PartName="/ppt/charts/slide_56/chart2.xml" ContentType="application/vnd.openxmlformats-officedocument.drawingml.chart+xml"/>
  <Override PartName="/ppt/drawings/slide_56/drawing1.xml" ContentType="application/vnd.openxmlformats-officedocument.drawingml.chartshapes+xml"/>
  <Override PartName="/ppt/charts/slide_57/chart3.xml" ContentType="application/vnd.openxmlformats-officedocument.drawingml.chart+xml"/>
  <Override PartName="/ppt/charts/slide_58/chart4.xml" ContentType="application/vnd.openxmlformats-officedocument.drawingml.chart+xml"/>
  <Override PartName="/ppt/charts/slide_59/chart5.xml" ContentType="application/vnd.openxmlformats-officedocument.drawingml.chart+xml"/>
  <Override PartName="/ppt/charts/slide_61/chart6.xml" ContentType="application/vnd.openxmlformats-officedocument.drawingml.chart+xml"/>
  <Override PartName="/ppt/charts/slide_63/chart7.xml" ContentType="application/vnd.openxmlformats-officedocument.drawingml.chart+xml"/>
  <Override PartName="/ppt/charts/slide_67/chart1.xml" ContentType="application/vnd.openxmlformats-officedocument.drawingml.chart+xml"/>
  <Override PartName="/ppt/charts/slide_68/chart2.xml" ContentType="application/vnd.openxmlformats-officedocument.drawingml.chart+xml"/>
  <Override PartName="/ppt/charts/slide_69/chart3.xml" ContentType="application/vnd.openxmlformats-officedocument.drawingml.chart+xml"/>
  <Override PartName="/ppt/theme/slide_70/themeOverride1.xml" ContentType="application/vnd.openxmlformats-officedocument.themeOverride+xml"/>
  <Override PartName="/ppt/charts/slide_70/chart4.xml" ContentType="application/vnd.openxmlformats-officedocument.drawingml.chart+xml"/>
  <Override PartName="/ppt/theme/slide_71/themeOverride2.xml" ContentType="application/vnd.openxmlformats-officedocument.themeOverride+xml"/>
  <Override PartName="/ppt/charts/slide_71/chart5.xml" ContentType="application/vnd.openxmlformats-officedocument.drawingml.chart+xml"/>
  <Override PartName="/ppt/theme/slide_72/themeOverride3.xml" ContentType="application/vnd.openxmlformats-officedocument.themeOverride+xml"/>
  <Override PartName="/ppt/charts/slide_72/chart6.xml" ContentType="application/vnd.openxmlformats-officedocument.drawingml.chart+xml"/>
  <Override PartName="/ppt/theme/slide_73/themeOverride4.xml" ContentType="application/vnd.openxmlformats-officedocument.themeOverride+xml"/>
  <Override PartName="/ppt/charts/slide_73/chart7.xml" ContentType="application/vnd.openxmlformats-officedocument.drawingml.chart+xml"/>
  <Override PartName="/ppt/theme/slide_74/themeOverride5.xml" ContentType="application/vnd.openxmlformats-officedocument.themeOverride+xml"/>
  <Override PartName="/ppt/charts/slide_74/chart8.xml" ContentType="application/vnd.openxmlformats-officedocument.drawingml.chart+xml"/>
  <Override PartName="/ppt/theme/slide_75/themeOverride6.xml" ContentType="application/vnd.openxmlformats-officedocument.themeOverride+xml"/>
  <Override PartName="/ppt/charts/slide_75/chart9.xml" ContentType="application/vnd.openxmlformats-officedocument.drawingml.chart+xml"/>
  <Override PartName="/ppt/theme/slide_76/themeOverride7.xml" ContentType="application/vnd.openxmlformats-officedocument.themeOverride+xml"/>
  <Override PartName="/ppt/charts/slide_76/chart10.xml" ContentType="application/vnd.openxmlformats-officedocument.drawingml.chart+xml"/>
  <Override PartName="/ppt/theme/slide_77/themeOverride8.xml" ContentType="application/vnd.openxmlformats-officedocument.themeOverride+xml"/>
  <Override PartName="/ppt/charts/slide_77/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3"/>
    <p:sldMasterId r:id="rId4"/>
    <p:sldMasterId r:id="rId5"/>
    <p:sldMasterId r:id="rId6"/>
    <p:sldMasterId r:id="rId7"/>
  </p:sldMasterIdLst>
  <p:notesMasterIdLst>
    <p:notesMasterId r:id="rId2"/>
  </p:notesMasterIdLst>
  <p:sldIdLst>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59">
          <p15:clr>
            <a:srgbClr val="A4A3A4"/>
          </p15:clr>
        </p15:guide>
        <p15:guide id="2" orient="horz" pos="3770">
          <p15:clr>
            <a:srgbClr val="A4A3A4"/>
          </p15:clr>
        </p15:guide>
        <p15:guide id="3" orient="horz" pos="3067">
          <p15:clr>
            <a:srgbClr val="A4A3A4"/>
          </p15:clr>
        </p15:guide>
        <p15:guide id="4" orient="horz" pos="3430">
          <p15:clr>
            <a:srgbClr val="A4A3A4"/>
          </p15:clr>
        </p15:guide>
        <p15:guide id="5" orient="horz" pos="164">
          <p15:clr>
            <a:srgbClr val="A4A3A4"/>
          </p15:clr>
        </p15:guide>
        <p15:guide id="6" orient="horz" pos="550">
          <p15:clr>
            <a:srgbClr val="A4A3A4"/>
          </p15:clr>
        </p15:guide>
        <p15:guide id="7" pos="158">
          <p15:clr>
            <a:srgbClr val="A4A3A4"/>
          </p15:clr>
        </p15:guide>
        <p15:guide id="8" pos="5602">
          <p15:clr>
            <a:srgbClr val="A4A3A4"/>
          </p15:clr>
        </p15:guide>
      </p15:sldGuideLst>
    </p:ext>
  </p:extLst>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4" autoAdjust="0"/>
  </p:normalViewPr>
  <p:slideViewPr>
    <p:cSldViewPr>
      <p:cViewPr varScale="1">
        <p:scale>
          <a:sx n="72" d="100"/>
          <a:sy n="72" d="100"/>
        </p:scale>
        <p:origin x="-606" y="-90"/>
      </p:cViewPr>
      <p:guideLst>
        <p:guide orient="horz" pos="459"/>
        <p:guide orient="horz" pos="3770"/>
        <p:guide orient="horz" pos="3067"/>
        <p:guide orient="horz" pos="3430"/>
        <p:guide orient="horz" pos="164"/>
        <p:guide orient="horz" pos="550"/>
        <p:guide pos="158"/>
        <p:guide pos="56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
<Relationship Id="rId2" Type="http://schemas.openxmlformats.org/officeDocument/2006/relationships/notesMaster" Target="notesMasters/notesMaster1.xml"/>
<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
  <Relationship Id="rId85" Type="http://schemas.openxmlformats.org/officeDocument/2006/relationships/presProps" Target="presProps.xml"/>
  <Relationship Id="rId86" Type="http://schemas.openxmlformats.org/officeDocument/2006/relationships/viewProps" Target="viewProps.xml"/>
  <Relationship Id="rId87" Type="http://schemas.openxmlformats.org/officeDocument/2006/relationships/theme" Target="theme/theme1.xml"/>
  <Relationship Id="rId88" Type="http://schemas.openxmlformats.org/officeDocument/2006/relationships/tableStyles" Target="tableStyles.xml"/>
  <Relationship Id="rId89" Type="http://schemas.openxmlformats.org/officeDocument/2006/relationships/customXmll+xml" Target="../customXml/item1.xml"/>
  <Relationship Id="rId90" Type="http://schemas.openxmlformats.org/officeDocument/2006/relationships/customXml+xml" Target="../customXml/item2.xml"/>
  <Relationship Id="rId91" Type="http://schemas.openxmlformats.org/officeDocument/2006/relationships/customXml+xml" Target="../customXml/item3.xml"/>
</Relationships>
</file>

<file path=ppt/charts/slide_10/_rels/chart3.xml.rels><?xml version="1.0" encoding="UTF-8" standalone="yes"?>
<Relationships xmlns="http://schemas.openxmlformats.org/package/2006/relationships"><Relationship Id="rId1" Type="http://schemas.openxmlformats.org/officeDocument/2006/relationships/package" Target="../../embeddings/slide_10/Microsoft_Office_Excel_Worksheet3.xlsx"/></Relationships>
</file>

<file path=ppt/charts/slide_10/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0.28551010000000032</c:v>
                </c:pt>
                <c:pt idx="2" formatCode="0%">
                  <c:v>0.25822090000000031</c:v>
                </c:pt>
                <c:pt idx="3" formatCode="0%">
                  <c:v>0.31017520000000032</c:v>
                </c:pt>
                <c:pt idx="5" formatCode="0%">
                  <c:v>0.33011390000000063</c:v>
                </c:pt>
                <c:pt idx="6" formatCode="0%">
                  <c:v>0.39829990000000032</c:v>
                </c:pt>
                <c:pt idx="7" formatCode="0%">
                  <c:v>0.28123569999999998</c:v>
                </c:pt>
                <c:pt idx="8" formatCode="0%">
                  <c:v>0.2512742</c:v>
                </c:pt>
                <c:pt idx="9" formatCode="0%">
                  <c:v>0.31413820000000031</c:v>
                </c:pt>
                <c:pt idx="10" formatCode="0%">
                  <c:v>0.1915106</c:v>
                </c:pt>
                <c:pt idx="12" formatCode="0%">
                  <c:v>0.35989840000000056</c:v>
                </c:pt>
                <c:pt idx="13" formatCode="0%">
                  <c:v>0.27468140000000002</c:v>
                </c:pt>
                <c:pt idx="14" formatCode="0%">
                  <c:v>0.2717792</c:v>
                </c:pt>
                <c:pt idx="16" formatCode="0%">
                  <c:v>0.29003070000000031</c:v>
                </c:pt>
                <c:pt idx="17" formatCode="0%">
                  <c:v>0.29377760000000008</c:v>
                </c:pt>
                <c:pt idx="18" formatCode="0%">
                  <c:v>0.27868300000000001</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0.23553610000000025</c:v>
                </c:pt>
                <c:pt idx="2" formatCode="0%">
                  <c:v>0.24271510000000043</c:v>
                </c:pt>
                <c:pt idx="3" formatCode="0%">
                  <c:v>0.22904750000000001</c:v>
                </c:pt>
                <c:pt idx="5" formatCode="0%">
                  <c:v>0.39172640000000075</c:v>
                </c:pt>
                <c:pt idx="6" formatCode="0%">
                  <c:v>0.24387329999999999</c:v>
                </c:pt>
                <c:pt idx="7" formatCode="0%">
                  <c:v>0.19349220000000028</c:v>
                </c:pt>
                <c:pt idx="8" formatCode="0%">
                  <c:v>0.22619900000000001</c:v>
                </c:pt>
                <c:pt idx="9" formatCode="0%">
                  <c:v>0.27183930000000001</c:v>
                </c:pt>
                <c:pt idx="10" formatCode="0%">
                  <c:v>0.14351659999999999</c:v>
                </c:pt>
                <c:pt idx="12" formatCode="0%">
                  <c:v>0.31266880000000064</c:v>
                </c:pt>
                <c:pt idx="13" formatCode="0%">
                  <c:v>0.21851220000000043</c:v>
                </c:pt>
                <c:pt idx="14" formatCode="0%">
                  <c:v>0.21034950000000024</c:v>
                </c:pt>
                <c:pt idx="16" formatCode="0%">
                  <c:v>0.26982000000000056</c:v>
                </c:pt>
                <c:pt idx="17" formatCode="0%">
                  <c:v>0.22762199999999988</c:v>
                </c:pt>
                <c:pt idx="18" formatCode="0%">
                  <c:v>0.20978540000000037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0.13371810000000031</c:v>
                </c:pt>
                <c:pt idx="2" formatCode="0%">
                  <c:v>0.13010330000000001</c:v>
                </c:pt>
                <c:pt idx="3" formatCode="0%">
                  <c:v>0.13698540000000031</c:v>
                </c:pt>
                <c:pt idx="5" formatCode="0%">
                  <c:v>0.18973130000000044</c:v>
                </c:pt>
                <c:pt idx="6" formatCode="0%">
                  <c:v>0.18045590000000028</c:v>
                </c:pt>
                <c:pt idx="7" formatCode="0%">
                  <c:v>0.13762059999999987</c:v>
                </c:pt>
                <c:pt idx="8" formatCode="0%">
                  <c:v>0.13907249999999999</c:v>
                </c:pt>
                <c:pt idx="9" formatCode="0%">
                  <c:v>9.1737700000000005E-2</c:v>
                </c:pt>
                <c:pt idx="10" formatCode="0%">
                  <c:v>8.7523900000000043E-2</c:v>
                </c:pt>
                <c:pt idx="12" formatCode="0%">
                  <c:v>0.19194400000000028</c:v>
                </c:pt>
                <c:pt idx="13" formatCode="0%">
                  <c:v>0.13584199999999999</c:v>
                </c:pt>
                <c:pt idx="14" formatCode="0%">
                  <c:v>9.068310000000003E-2</c:v>
                </c:pt>
                <c:pt idx="16" formatCode="0%">
                  <c:v>0.15470570000000028</c:v>
                </c:pt>
                <c:pt idx="17" formatCode="0%">
                  <c:v>0.11647270000000012</c:v>
                </c:pt>
                <c:pt idx="18" formatCode="0%">
                  <c:v>0.13339309999999999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0.12724969999999999</c:v>
                </c:pt>
                <c:pt idx="2" formatCode="0%">
                  <c:v>0.13234689999999999</c:v>
                </c:pt>
                <c:pt idx="3" formatCode="0%">
                  <c:v>0.12264280000000002</c:v>
                </c:pt>
                <c:pt idx="5" formatCode="0%">
                  <c:v>0.19993920000000037</c:v>
                </c:pt>
                <c:pt idx="6" formatCode="0%">
                  <c:v>0.15516350000000001</c:v>
                </c:pt>
                <c:pt idx="7" formatCode="0%">
                  <c:v>0.13155169999999997</c:v>
                </c:pt>
                <c:pt idx="8" formatCode="0%">
                  <c:v>9.3906200000000065E-2</c:v>
                </c:pt>
                <c:pt idx="9" formatCode="0%">
                  <c:v>9.6072300000000027E-2</c:v>
                </c:pt>
                <c:pt idx="10" formatCode="0%">
                  <c:v>0.10575560000000016</c:v>
                </c:pt>
                <c:pt idx="12" formatCode="0%">
                  <c:v>0.18386210000000028</c:v>
                </c:pt>
                <c:pt idx="13" formatCode="0%">
                  <c:v>0.1120535</c:v>
                </c:pt>
                <c:pt idx="14" formatCode="0%">
                  <c:v>0.10521910000000002</c:v>
                </c:pt>
                <c:pt idx="16" formatCode="0%">
                  <c:v>0.14595730000000037</c:v>
                </c:pt>
                <c:pt idx="17" formatCode="0%">
                  <c:v>0.10749150000000014</c:v>
                </c:pt>
                <c:pt idx="18" formatCode="0%">
                  <c:v>0.13517999999999997</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4.3686099999999999E-2</c:v>
                </c:pt>
                <c:pt idx="2" formatCode="0%">
                  <c:v>4.0912100000000014E-2</c:v>
                </c:pt>
                <c:pt idx="3" formatCode="0%">
                  <c:v>4.61933E-2</c:v>
                </c:pt>
                <c:pt idx="5" formatCode="0%">
                  <c:v>5.9761400000000131E-2</c:v>
                </c:pt>
                <c:pt idx="6" formatCode="0%">
                  <c:v>6.8115700000000001E-2</c:v>
                </c:pt>
                <c:pt idx="7" formatCode="0%">
                  <c:v>5.7192300000000099E-2</c:v>
                </c:pt>
                <c:pt idx="8" formatCode="0%">
                  <c:v>4.31437E-2</c:v>
                </c:pt>
                <c:pt idx="9" formatCode="0%">
                  <c:v>3.9176299999999997E-2</c:v>
                </c:pt>
                <c:pt idx="10" formatCode="0%">
                  <c:v>8.7664000000000179E-3</c:v>
                </c:pt>
                <c:pt idx="12" formatCode="0%">
                  <c:v>6.5376000000000004E-2</c:v>
                </c:pt>
                <c:pt idx="13" formatCode="0%">
                  <c:v>5.0038000000000013E-2</c:v>
                </c:pt>
                <c:pt idx="14" formatCode="0%">
                  <c:v>2.4926899999999978E-2</c:v>
                </c:pt>
                <c:pt idx="16" formatCode="0%">
                  <c:v>4.3760400000000102E-2</c:v>
                </c:pt>
                <c:pt idx="17" formatCode="0%">
                  <c:v>2.5966599999999968E-2</c:v>
                </c:pt>
                <c:pt idx="18" formatCode="0%">
                  <c:v>8.2669400000000004E-2</c:v>
                </c:pt>
              </c:numCache>
            </c:numRef>
          </c:val>
        </c:ser>
        <c:gapWidth val="50"/>
        <c:axId val="144109952"/>
        <c:axId val="144111488"/>
      </c:barChart>
      <c:catAx>
        <c:axId val="144109952"/>
        <c:scaling>
          <c:orientation val="minMax"/>
        </c:scaling>
        <c:delete val="0"/>
        <c:axPos val="b"/>
        <c:majorTickMark val="none"/>
        <c:tickLblPos val="nextTo"/>
        <c:txPr>
          <a:bodyPr rot="-5400000" vert="horz"/>
          <a:lstStyle/>
          <a:p>
            <a:pPr>
              <a:defRPr/>
            </a:pPr>
            <a:endParaRPr lang="en-US"/>
          </a:p>
        </c:txPr>
        <c:crossAx val="144111488"/>
        <c:crosses val="autoZero"/>
        <c:auto val="1"/>
        <c:lblAlgn val="ctr"/>
        <c:lblOffset val="100"/>
        <c:tickLblSkip val="1"/>
      </c:catAx>
      <c:valAx>
        <c:axId val="144111488"/>
        <c:scaling>
          <c:orientation val="minMax"/>
          <c:max val="1"/>
        </c:scaling>
        <c:delete val="0"/>
        <c:axPos val="l"/>
        <c:numFmt formatCode="0%" sourceLinked="0"/>
        <c:minorTickMark val="out"/>
        <c:tickLblPos val="nextTo"/>
        <c:crossAx val="14410995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1/_rels/chart4.xml.rels><?xml version="1.0" encoding="UTF-8" standalone="yes"?>
<Relationships xmlns="http://schemas.openxmlformats.org/package/2006/relationships"><Relationship Id="rId1" Type="http://schemas.openxmlformats.org/officeDocument/2006/relationships/package" Target="../../embeddings/slide_11/Microsoft_Office_Excel_Worksheet4.xlsx"/></Relationships>
</file>

<file path=ppt/charts/slide_11/chart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0.37661160000000032</c:v>
                </c:pt>
                <c:pt idx="2" formatCode="0%">
                  <c:v>0.30608160000000056</c:v>
                </c:pt>
                <c:pt idx="3" formatCode="0%">
                  <c:v>0.44299280000000002</c:v>
                </c:pt>
                <c:pt idx="5" formatCode="0%">
                  <c:v>0.41465290000000032</c:v>
                </c:pt>
                <c:pt idx="6" formatCode="0%">
                  <c:v>0.4537294</c:v>
                </c:pt>
                <c:pt idx="7" formatCode="0%">
                  <c:v>0.43109000000000008</c:v>
                </c:pt>
                <c:pt idx="8" formatCode="0%">
                  <c:v>0.41791320000000032</c:v>
                </c:pt>
                <c:pt idx="9" formatCode="0%">
                  <c:v>0.34580460000000063</c:v>
                </c:pt>
                <c:pt idx="10" formatCode="0%">
                  <c:v>0.22571659999999999</c:v>
                </c:pt>
                <c:pt idx="12" formatCode="0%">
                  <c:v>0.44208140000000001</c:v>
                </c:pt>
                <c:pt idx="13" formatCode="0%">
                  <c:v>0.42004410000000031</c:v>
                </c:pt>
                <c:pt idx="14" formatCode="0%">
                  <c:v>0.31084120000000032</c:v>
                </c:pt>
                <c:pt idx="16" formatCode="0%">
                  <c:v>0.37888100000000063</c:v>
                </c:pt>
                <c:pt idx="17" formatCode="0%">
                  <c:v>0.34948760000000056</c:v>
                </c:pt>
                <c:pt idx="18" formatCode="0%">
                  <c:v>0.40891090000000063</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0.25710729999999998</c:v>
                </c:pt>
                <c:pt idx="2" formatCode="0%">
                  <c:v>0.2375255</c:v>
                </c:pt>
                <c:pt idx="3" formatCode="0%">
                  <c:v>0.27553730000000004</c:v>
                </c:pt>
                <c:pt idx="5" formatCode="0%">
                  <c:v>0.44479459999999998</c:v>
                </c:pt>
                <c:pt idx="6" formatCode="0%">
                  <c:v>0.27363579999999998</c:v>
                </c:pt>
                <c:pt idx="7" formatCode="0%">
                  <c:v>0.29511530000000002</c:v>
                </c:pt>
                <c:pt idx="8" formatCode="0%">
                  <c:v>0.21593700000000043</c:v>
                </c:pt>
                <c:pt idx="9" formatCode="0%">
                  <c:v>0.18443770000000037</c:v>
                </c:pt>
                <c:pt idx="10" formatCode="0%">
                  <c:v>0.1641599</c:v>
                </c:pt>
                <c:pt idx="12" formatCode="0%">
                  <c:v>0.3593519000000005</c:v>
                </c:pt>
                <c:pt idx="13" formatCode="0%">
                  <c:v>0.25632860000000063</c:v>
                </c:pt>
                <c:pt idx="14" formatCode="0%">
                  <c:v>0.17280440000000025</c:v>
                </c:pt>
                <c:pt idx="16" formatCode="0%">
                  <c:v>0.26668910000000001</c:v>
                </c:pt>
                <c:pt idx="17" formatCode="0%">
                  <c:v>0.2507141</c:v>
                </c:pt>
                <c:pt idx="18" formatCode="0%">
                  <c:v>0.27193820000000002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0.15689960000000028</c:v>
                </c:pt>
                <c:pt idx="2" formatCode="0%">
                  <c:v>0.14091810000000043</c:v>
                </c:pt>
                <c:pt idx="3" formatCode="0%">
                  <c:v>0.17194110000000037</c:v>
                </c:pt>
                <c:pt idx="5" formatCode="0%">
                  <c:v>0.22377</c:v>
                </c:pt>
                <c:pt idx="6" formatCode="0%">
                  <c:v>0.16149450000000001</c:v>
                </c:pt>
                <c:pt idx="7" formatCode="0%">
                  <c:v>0.24744770000000044</c:v>
                </c:pt>
                <c:pt idx="8" formatCode="0%">
                  <c:v>0.16883860000000001</c:v>
                </c:pt>
                <c:pt idx="9" formatCode="0%">
                  <c:v>0.12409910000000014</c:v>
                </c:pt>
                <c:pt idx="10" formatCode="0%">
                  <c:v>3.7733500000000052E-2</c:v>
                </c:pt>
                <c:pt idx="12" formatCode="0%">
                  <c:v>0.1938849</c:v>
                </c:pt>
                <c:pt idx="13" formatCode="0%">
                  <c:v>0.20586889999999999</c:v>
                </c:pt>
                <c:pt idx="14" formatCode="0%">
                  <c:v>8.7022000000000002E-2</c:v>
                </c:pt>
                <c:pt idx="16" formatCode="0%">
                  <c:v>0.14738399999999999</c:v>
                </c:pt>
                <c:pt idx="17" formatCode="0%">
                  <c:v>0.138625</c:v>
                </c:pt>
                <c:pt idx="18" formatCode="0%">
                  <c:v>0.20108529999999999</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0.14548330000000037</c:v>
                </c:pt>
                <c:pt idx="2" formatCode="0%">
                  <c:v>0.1735526</c:v>
                </c:pt>
                <c:pt idx="3" formatCode="0%">
                  <c:v>0.1190652000000002</c:v>
                </c:pt>
                <c:pt idx="5" formatCode="0%">
                  <c:v>0.20398650000000004</c:v>
                </c:pt>
                <c:pt idx="6" formatCode="0%">
                  <c:v>0.19217509999999988</c:v>
                </c:pt>
                <c:pt idx="7" formatCode="0%">
                  <c:v>0.19419600000000001</c:v>
                </c:pt>
                <c:pt idx="8" formatCode="0%">
                  <c:v>0.13534370000000001</c:v>
                </c:pt>
                <c:pt idx="9" formatCode="0%">
                  <c:v>0.15805890000000028</c:v>
                </c:pt>
                <c:pt idx="10" formatCode="0%">
                  <c:v>2.3152099999999978E-2</c:v>
                </c:pt>
                <c:pt idx="12" formatCode="0%">
                  <c:v>0.20531310000000025</c:v>
                </c:pt>
                <c:pt idx="13" formatCode="0%">
                  <c:v>0.1610827</c:v>
                </c:pt>
                <c:pt idx="14" formatCode="0%">
                  <c:v>0.1131187</c:v>
                </c:pt>
                <c:pt idx="16" formatCode="0%">
                  <c:v>0.1663415</c:v>
                </c:pt>
                <c:pt idx="17" formatCode="0%">
                  <c:v>0.12825790000000001</c:v>
                </c:pt>
                <c:pt idx="18" formatCode="0%">
                  <c:v>0.15094320000000053</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6.2901399999999996E-2</c:v>
                </c:pt>
                <c:pt idx="2" formatCode="0%">
                  <c:v>6.4083800000000024E-2</c:v>
                </c:pt>
                <c:pt idx="3" formatCode="0%">
                  <c:v>6.1788599999999999E-2</c:v>
                </c:pt>
                <c:pt idx="5" formatCode="0%">
                  <c:v>7.5564900000000004E-2</c:v>
                </c:pt>
                <c:pt idx="6" formatCode="0%">
                  <c:v>0.1118712</c:v>
                </c:pt>
                <c:pt idx="7" formatCode="0%">
                  <c:v>0.1110481</c:v>
                </c:pt>
                <c:pt idx="8" formatCode="0%">
                  <c:v>4.1777099999999998E-2</c:v>
                </c:pt>
                <c:pt idx="9" formatCode="0%">
                  <c:v>1.3732400000000021E-2</c:v>
                </c:pt>
                <c:pt idx="10" formatCode="0%">
                  <c:v>2.3903399999999998E-2</c:v>
                </c:pt>
                <c:pt idx="12" formatCode="0%">
                  <c:v>9.6805100000000005E-2</c:v>
                </c:pt>
                <c:pt idx="13" formatCode="0%">
                  <c:v>7.6706200000000113E-2</c:v>
                </c:pt>
                <c:pt idx="14" formatCode="0%">
                  <c:v>2.1625900000000045E-2</c:v>
                </c:pt>
                <c:pt idx="16" formatCode="0%">
                  <c:v>8.3415300000000067E-2</c:v>
                </c:pt>
                <c:pt idx="17" formatCode="0%">
                  <c:v>5.5538700000000003E-2</c:v>
                </c:pt>
                <c:pt idx="18" formatCode="0%">
                  <c:v>6.2759700000000002E-2</c:v>
                </c:pt>
              </c:numCache>
            </c:numRef>
          </c:val>
        </c:ser>
        <c:gapWidth val="50"/>
        <c:axId val="144299520"/>
        <c:axId val="144301056"/>
      </c:barChart>
      <c:catAx>
        <c:axId val="144299520"/>
        <c:scaling>
          <c:orientation val="minMax"/>
        </c:scaling>
        <c:delete val="0"/>
        <c:axPos val="b"/>
        <c:majorTickMark val="none"/>
        <c:tickLblPos val="nextTo"/>
        <c:txPr>
          <a:bodyPr rot="-5400000" vert="horz"/>
          <a:lstStyle/>
          <a:p>
            <a:pPr>
              <a:defRPr/>
            </a:pPr>
            <a:endParaRPr lang="en-US"/>
          </a:p>
        </c:txPr>
        <c:crossAx val="144301056"/>
        <c:crosses val="autoZero"/>
        <c:auto val="1"/>
        <c:lblAlgn val="ctr"/>
        <c:lblOffset val="100"/>
        <c:tickLblSkip val="1"/>
      </c:catAx>
      <c:valAx>
        <c:axId val="144301056"/>
        <c:scaling>
          <c:orientation val="minMax"/>
          <c:max val="1"/>
        </c:scaling>
        <c:delete val="0"/>
        <c:axPos val="l"/>
        <c:numFmt formatCode="0%" sourceLinked="0"/>
        <c:minorTickMark val="out"/>
        <c:tickLblPos val="nextTo"/>
        <c:crossAx val="144299520"/>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2/_rels/chart5.xml.rels><?xml version="1.0" encoding="UTF-8" standalone="yes"?>
<Relationships xmlns="http://schemas.openxmlformats.org/package/2006/relationships"><Relationship Id="rId1" Type="http://schemas.openxmlformats.org/officeDocument/2006/relationships/package" Target="../../embeddings/slide_12/Microsoft_Office_Excel_Worksheet5.xlsx"/></Relationships>
</file>

<file path=ppt/charts/slide_12/chart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0.1922587</c:v>
                </c:pt>
                <c:pt idx="2" formatCode="0%">
                  <c:v>0.17417199999999997</c:v>
                </c:pt>
                <c:pt idx="3" formatCode="0%">
                  <c:v>0.20928150000000001</c:v>
                </c:pt>
                <c:pt idx="5" formatCode="0%">
                  <c:v>0.26421509999999998</c:v>
                </c:pt>
                <c:pt idx="6" formatCode="0%">
                  <c:v>0.21810869999999999</c:v>
                </c:pt>
                <c:pt idx="7" formatCode="0%">
                  <c:v>0.18299140000000047</c:v>
                </c:pt>
                <c:pt idx="8" formatCode="0%">
                  <c:v>0.21955540000000037</c:v>
                </c:pt>
                <c:pt idx="9" formatCode="0%">
                  <c:v>0.16153290000000001</c:v>
                </c:pt>
                <c:pt idx="10" formatCode="0%">
                  <c:v>0.15934750000000028</c:v>
                </c:pt>
                <c:pt idx="12" formatCode="0%">
                  <c:v>0.23873580000000025</c:v>
                </c:pt>
                <c:pt idx="13" formatCode="0%">
                  <c:v>0.20128460000000001</c:v>
                </c:pt>
                <c:pt idx="14" formatCode="0%">
                  <c:v>0.17271850000000025</c:v>
                </c:pt>
                <c:pt idx="16" formatCode="0%">
                  <c:v>0.14578300000000025</c:v>
                </c:pt>
                <c:pt idx="17" formatCode="0%">
                  <c:v>0.17749980000000037</c:v>
                </c:pt>
                <c:pt idx="18" formatCode="0%">
                  <c:v>0.20681189999999999</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0.30702030000000063</c:v>
                </c:pt>
                <c:pt idx="2" formatCode="0%">
                  <c:v>0.29736590000000063</c:v>
                </c:pt>
                <c:pt idx="3" formatCode="0%">
                  <c:v>0.31610690000000063</c:v>
                </c:pt>
                <c:pt idx="5" formatCode="0%">
                  <c:v>0.36239330000000008</c:v>
                </c:pt>
                <c:pt idx="6" formatCode="0%">
                  <c:v>0.31238970000000094</c:v>
                </c:pt>
                <c:pt idx="7" formatCode="0%">
                  <c:v>0.2879311</c:v>
                </c:pt>
                <c:pt idx="8" formatCode="0%">
                  <c:v>0.32441630000000093</c:v>
                </c:pt>
                <c:pt idx="9" formatCode="0%">
                  <c:v>0.30022740000000031</c:v>
                </c:pt>
                <c:pt idx="10" formatCode="0%">
                  <c:v>0.28825790000000001</c:v>
                </c:pt>
                <c:pt idx="12" formatCode="0%">
                  <c:v>0.33408310000000063</c:v>
                </c:pt>
                <c:pt idx="13" formatCode="0%">
                  <c:v>0.3061874000000005</c:v>
                </c:pt>
                <c:pt idx="14" formatCode="0%">
                  <c:v>0.30301460000000063</c:v>
                </c:pt>
                <c:pt idx="16" formatCode="0%">
                  <c:v>0.28766650000000032</c:v>
                </c:pt>
                <c:pt idx="17" formatCode="0%">
                  <c:v>0.23750450000000001</c:v>
                </c:pt>
                <c:pt idx="18" formatCode="0%">
                  <c:v>0.33719890000000063</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6.5843499999999999E-2</c:v>
                </c:pt>
                <c:pt idx="2" formatCode="0%">
                  <c:v>6.9600899999999993E-2</c:v>
                </c:pt>
                <c:pt idx="3" formatCode="0%">
                  <c:v>6.2307100000000087E-2</c:v>
                </c:pt>
                <c:pt idx="5" formatCode="0%">
                  <c:v>6.9549700000000006E-2</c:v>
                </c:pt>
                <c:pt idx="6" formatCode="0%">
                  <c:v>9.211069999999999E-2</c:v>
                </c:pt>
                <c:pt idx="7" formatCode="0%">
                  <c:v>9.9587500000000065E-2</c:v>
                </c:pt>
                <c:pt idx="8" formatCode="0%">
                  <c:v>3.845210000000001E-2</c:v>
                </c:pt>
                <c:pt idx="9" formatCode="0%">
                  <c:v>5.7653500000000003E-2</c:v>
                </c:pt>
                <c:pt idx="10" formatCode="0%">
                  <c:v>4.8172300000000001E-2</c:v>
                </c:pt>
                <c:pt idx="12" formatCode="0%">
                  <c:v>8.8183600000000001E-2</c:v>
                </c:pt>
                <c:pt idx="13" formatCode="0%">
                  <c:v>6.8234000000000003E-2</c:v>
                </c:pt>
                <c:pt idx="14" formatCode="0%">
                  <c:v>5.5394800000000077E-2</c:v>
                </c:pt>
                <c:pt idx="16" formatCode="0%">
                  <c:v>6.1769900000000023E-2</c:v>
                </c:pt>
                <c:pt idx="17" formatCode="0%">
                  <c:v>2.8243899999999999E-2</c:v>
                </c:pt>
                <c:pt idx="18" formatCode="0%">
                  <c:v>8.9810100000000004E-2</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0.12526490000000001</c:v>
                </c:pt>
                <c:pt idx="2" formatCode="0%">
                  <c:v>0.15524800000000047</c:v>
                </c:pt>
                <c:pt idx="3" formatCode="0%">
                  <c:v>9.7045600000000024E-2</c:v>
                </c:pt>
                <c:pt idx="5" formatCode="0%">
                  <c:v>0.20602219999999999</c:v>
                </c:pt>
                <c:pt idx="6" formatCode="0%">
                  <c:v>0.17372870000000001</c:v>
                </c:pt>
                <c:pt idx="7" formatCode="0%">
                  <c:v>0.15906820000000044</c:v>
                </c:pt>
                <c:pt idx="8" formatCode="0%">
                  <c:v>0.1104016</c:v>
                </c:pt>
                <c:pt idx="9" formatCode="0%">
                  <c:v>0.10956009999999999</c:v>
                </c:pt>
                <c:pt idx="10" formatCode="0%">
                  <c:v>6.11721E-2</c:v>
                </c:pt>
                <c:pt idx="12" formatCode="0%">
                  <c:v>0.18791940000000057</c:v>
                </c:pt>
                <c:pt idx="13" formatCode="0%">
                  <c:v>0.13974780000000031</c:v>
                </c:pt>
                <c:pt idx="14" formatCode="0%">
                  <c:v>8.4108600000000006E-2</c:v>
                </c:pt>
                <c:pt idx="16" formatCode="0%">
                  <c:v>0.12879499999999999</c:v>
                </c:pt>
                <c:pt idx="17" formatCode="0%">
                  <c:v>0.1224148</c:v>
                </c:pt>
                <c:pt idx="18" formatCode="0%">
                  <c:v>0.13249870000000025</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4.3093100000000002E-2</c:v>
                </c:pt>
                <c:pt idx="2" formatCode="0%">
                  <c:v>4.8361599999999998E-2</c:v>
                </c:pt>
                <c:pt idx="3" formatCode="0%">
                  <c:v>3.8134500000000002E-2</c:v>
                </c:pt>
                <c:pt idx="5" formatCode="0%">
                  <c:v>0.14236789999999999</c:v>
                </c:pt>
                <c:pt idx="6" formatCode="0%">
                  <c:v>6.8583700000000011E-2</c:v>
                </c:pt>
                <c:pt idx="7" formatCode="0%">
                  <c:v>4.1437000000000002E-2</c:v>
                </c:pt>
                <c:pt idx="8" formatCode="0%">
                  <c:v>3.3027399999999998E-2</c:v>
                </c:pt>
                <c:pt idx="9" formatCode="0%">
                  <c:v>2.8499400000000001E-2</c:v>
                </c:pt>
                <c:pt idx="10" formatCode="0%">
                  <c:v>3.4114000000000002E-3</c:v>
                </c:pt>
                <c:pt idx="12" formatCode="0%">
                  <c:v>0.1050185</c:v>
                </c:pt>
                <c:pt idx="13" formatCode="0%">
                  <c:v>3.8108900000000001E-2</c:v>
                </c:pt>
                <c:pt idx="14" formatCode="0%">
                  <c:v>1.5806199999999999E-2</c:v>
                </c:pt>
                <c:pt idx="16" formatCode="0%">
                  <c:v>2.9778900000000011E-2</c:v>
                </c:pt>
                <c:pt idx="17" formatCode="0%">
                  <c:v>3.3341700000000002E-2</c:v>
                </c:pt>
                <c:pt idx="18" formatCode="0%">
                  <c:v>5.3456900000000078E-2</c:v>
                </c:pt>
              </c:numCache>
            </c:numRef>
          </c:val>
        </c:ser>
        <c:gapWidth val="50"/>
        <c:axId val="144513664"/>
        <c:axId val="144540032"/>
      </c:barChart>
      <c:catAx>
        <c:axId val="144513664"/>
        <c:scaling>
          <c:orientation val="minMax"/>
        </c:scaling>
        <c:delete val="0"/>
        <c:axPos val="b"/>
        <c:majorTickMark val="none"/>
        <c:tickLblPos val="nextTo"/>
        <c:txPr>
          <a:bodyPr rot="-5400000" vert="horz"/>
          <a:lstStyle/>
          <a:p>
            <a:pPr>
              <a:defRPr/>
            </a:pPr>
            <a:endParaRPr lang="en-US"/>
          </a:p>
        </c:txPr>
        <c:crossAx val="144540032"/>
        <c:crosses val="autoZero"/>
        <c:auto val="1"/>
        <c:lblAlgn val="ctr"/>
        <c:lblOffset val="100"/>
        <c:tickLblSkip val="1"/>
      </c:catAx>
      <c:valAx>
        <c:axId val="144540032"/>
        <c:scaling>
          <c:orientation val="minMax"/>
          <c:max val="1"/>
        </c:scaling>
        <c:delete val="0"/>
        <c:axPos val="l"/>
        <c:numFmt formatCode="0%" sourceLinked="0"/>
        <c:minorTickMark val="out"/>
        <c:tickLblPos val="nextTo"/>
        <c:crossAx val="14451366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3/_rels/chart6.xml.rels><?xml version="1.0" encoding="UTF-8" standalone="yes"?>
<Relationships xmlns="http://schemas.openxmlformats.org/package/2006/relationships"><Relationship Id="rId1" Type="http://schemas.openxmlformats.org/officeDocument/2006/relationships/package" Target="../../embeddings/slide_13/Microsoft_Office_Excel_Worksheet6.xlsx"/></Relationships>
</file>

<file path=ppt/charts/slide_13/chart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0.23292800000000025</c:v>
                </c:pt>
                <c:pt idx="2" formatCode="0%">
                  <c:v>0.22311590000000001</c:v>
                </c:pt>
                <c:pt idx="3" formatCode="0%">
                  <c:v>0.242174</c:v>
                </c:pt>
                <c:pt idx="5" formatCode="0%">
                  <c:v>0.31157780000000063</c:v>
                </c:pt>
                <c:pt idx="6" formatCode="0%">
                  <c:v>0.32981340000000076</c:v>
                </c:pt>
                <c:pt idx="7" formatCode="0%">
                  <c:v>0.26718070000000038</c:v>
                </c:pt>
                <c:pt idx="8" formatCode="0%">
                  <c:v>0.22614930000000025</c:v>
                </c:pt>
                <c:pt idx="9" formatCode="0%">
                  <c:v>0.15864960000000028</c:v>
                </c:pt>
                <c:pt idx="10" formatCode="0%">
                  <c:v>0.1188517</c:v>
                </c:pt>
                <c:pt idx="12" formatCode="0%">
                  <c:v>0.31770950000000031</c:v>
                </c:pt>
                <c:pt idx="13" formatCode="0%">
                  <c:v>0.25690290000000032</c:v>
                </c:pt>
                <c:pt idx="14" formatCode="0%">
                  <c:v>0.1345027</c:v>
                </c:pt>
                <c:pt idx="16" formatCode="0%">
                  <c:v>0.18791550000000037</c:v>
                </c:pt>
                <c:pt idx="17" formatCode="0%">
                  <c:v>0.21679500000000043</c:v>
                </c:pt>
                <c:pt idx="18" formatCode="0%">
                  <c:v>0.28057770000000032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0.3187391</c:v>
                </c:pt>
                <c:pt idx="2" formatCode="0%">
                  <c:v>0.31227400000000038</c:v>
                </c:pt>
                <c:pt idx="3" formatCode="0%">
                  <c:v>0.32483110000000032</c:v>
                </c:pt>
                <c:pt idx="5" formatCode="0%">
                  <c:v>0.42140250000000057</c:v>
                </c:pt>
                <c:pt idx="6" formatCode="0%">
                  <c:v>0.43028800000000056</c:v>
                </c:pt>
                <c:pt idx="7" formatCode="0%">
                  <c:v>0.35796470000000064</c:v>
                </c:pt>
                <c:pt idx="8" formatCode="0%">
                  <c:v>0.29741630000000063</c:v>
                </c:pt>
                <c:pt idx="9" formatCode="0%">
                  <c:v>0.26255650000000008</c:v>
                </c:pt>
                <c:pt idx="10" formatCode="0%">
                  <c:v>0.17281669999999999</c:v>
                </c:pt>
                <c:pt idx="12" formatCode="0%">
                  <c:v>0.43509120000000001</c:v>
                </c:pt>
                <c:pt idx="13" formatCode="0%">
                  <c:v>0.33019130000000002</c:v>
                </c:pt>
                <c:pt idx="14" formatCode="0%">
                  <c:v>0.21856850000000028</c:v>
                </c:pt>
                <c:pt idx="16" formatCode="0%">
                  <c:v>0.26800770000000002</c:v>
                </c:pt>
                <c:pt idx="17" formatCode="0%">
                  <c:v>0.32882890000000126</c:v>
                </c:pt>
                <c:pt idx="18" formatCode="0%">
                  <c:v>0.35517500000000002</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0.15213550000000001</c:v>
                </c:pt>
                <c:pt idx="2" formatCode="0%">
                  <c:v>0.14817140000000001</c:v>
                </c:pt>
                <c:pt idx="3" formatCode="0%">
                  <c:v>0.15587100000000001</c:v>
                </c:pt>
                <c:pt idx="5" formatCode="0%">
                  <c:v>0.13950409999999999</c:v>
                </c:pt>
                <c:pt idx="6" formatCode="0%">
                  <c:v>0.21889800000000031</c:v>
                </c:pt>
                <c:pt idx="7" formatCode="0%">
                  <c:v>0.15579560000000031</c:v>
                </c:pt>
                <c:pt idx="8" formatCode="0%">
                  <c:v>0.17053950000000001</c:v>
                </c:pt>
                <c:pt idx="9" formatCode="0%">
                  <c:v>0.16653580000000001</c:v>
                </c:pt>
                <c:pt idx="10" formatCode="0%">
                  <c:v>7.2526999999999994E-2</c:v>
                </c:pt>
                <c:pt idx="12" formatCode="0%">
                  <c:v>0.18693910000000047</c:v>
                </c:pt>
                <c:pt idx="13" formatCode="0%">
                  <c:v>0.16472429999999999</c:v>
                </c:pt>
                <c:pt idx="14" formatCode="0%">
                  <c:v>0.1106804</c:v>
                </c:pt>
                <c:pt idx="16" formatCode="0%">
                  <c:v>0.1283542</c:v>
                </c:pt>
                <c:pt idx="17" formatCode="0%">
                  <c:v>0.14375330000000028</c:v>
                </c:pt>
                <c:pt idx="18" formatCode="0%">
                  <c:v>0.19208510000000001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0.16578619999999999</c:v>
                </c:pt>
                <c:pt idx="2" formatCode="0%">
                  <c:v>0.16294020000000031</c:v>
                </c:pt>
                <c:pt idx="3" formatCode="0%">
                  <c:v>0.16846800000000031</c:v>
                </c:pt>
                <c:pt idx="5" formatCode="0%">
                  <c:v>0.24622950000000021</c:v>
                </c:pt>
                <c:pt idx="6" formatCode="0%">
                  <c:v>0.21246070000000028</c:v>
                </c:pt>
                <c:pt idx="7" formatCode="0%">
                  <c:v>0.14633860000000001</c:v>
                </c:pt>
                <c:pt idx="8" formatCode="0%">
                  <c:v>0.15346690000000043</c:v>
                </c:pt>
                <c:pt idx="9" formatCode="0%">
                  <c:v>0.15863600000000028</c:v>
                </c:pt>
                <c:pt idx="10" formatCode="0%">
                  <c:v>0.10992330000000013</c:v>
                </c:pt>
                <c:pt idx="12" formatCode="0%">
                  <c:v>0.2293685</c:v>
                </c:pt>
                <c:pt idx="13" formatCode="0%">
                  <c:v>0.15086920000000031</c:v>
                </c:pt>
                <c:pt idx="14" formatCode="0%">
                  <c:v>0.1301329</c:v>
                </c:pt>
                <c:pt idx="16" formatCode="0%">
                  <c:v>0.11584179999999998</c:v>
                </c:pt>
                <c:pt idx="17" formatCode="0%">
                  <c:v>0.13935349999999999</c:v>
                </c:pt>
                <c:pt idx="18" formatCode="0%">
                  <c:v>0.22119459999999988</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7.6964599999999994E-2</c:v>
                </c:pt>
                <c:pt idx="2" formatCode="0%">
                  <c:v>7.65599E-2</c:v>
                </c:pt>
                <c:pt idx="3" formatCode="0%">
                  <c:v>7.7345899999999995E-2</c:v>
                </c:pt>
                <c:pt idx="5" formatCode="0%">
                  <c:v>0.11876650000000021</c:v>
                </c:pt>
                <c:pt idx="6" formatCode="0%">
                  <c:v>0.10996540000000014</c:v>
                </c:pt>
                <c:pt idx="7" formatCode="0%">
                  <c:v>7.9169800000000012E-2</c:v>
                </c:pt>
                <c:pt idx="8" formatCode="0%">
                  <c:v>7.3719700000000013E-2</c:v>
                </c:pt>
                <c:pt idx="9" formatCode="0%">
                  <c:v>6.0972899999999997E-2</c:v>
                </c:pt>
                <c:pt idx="10" formatCode="0%">
                  <c:v>3.349160000000001E-2</c:v>
                </c:pt>
                <c:pt idx="12" formatCode="0%">
                  <c:v>0.11523990000000002</c:v>
                </c:pt>
                <c:pt idx="13" formatCode="0%">
                  <c:v>7.7389000000000013E-2</c:v>
                </c:pt>
                <c:pt idx="14" formatCode="0%">
                  <c:v>4.8711200000000024E-2</c:v>
                </c:pt>
                <c:pt idx="16" formatCode="0%">
                  <c:v>6.3227199999999997E-2</c:v>
                </c:pt>
                <c:pt idx="17" formatCode="0%">
                  <c:v>8.5411299999999996E-2</c:v>
                </c:pt>
                <c:pt idx="18" formatCode="0%">
                  <c:v>7.7003100000000033E-2</c:v>
                </c:pt>
              </c:numCache>
            </c:numRef>
          </c:val>
        </c:ser>
        <c:gapWidth val="50"/>
        <c:axId val="144719872"/>
        <c:axId val="144721408"/>
      </c:barChart>
      <c:catAx>
        <c:axId val="144719872"/>
        <c:scaling>
          <c:orientation val="minMax"/>
        </c:scaling>
        <c:delete val="0"/>
        <c:axPos val="b"/>
        <c:majorTickMark val="none"/>
        <c:tickLblPos val="nextTo"/>
        <c:txPr>
          <a:bodyPr rot="-5400000" vert="horz"/>
          <a:lstStyle/>
          <a:p>
            <a:pPr>
              <a:defRPr/>
            </a:pPr>
            <a:endParaRPr lang="en-US"/>
          </a:p>
        </c:txPr>
        <c:crossAx val="144721408"/>
        <c:crosses val="autoZero"/>
        <c:auto val="1"/>
        <c:lblAlgn val="ctr"/>
        <c:lblOffset val="100"/>
        <c:tickLblSkip val="1"/>
      </c:catAx>
      <c:valAx>
        <c:axId val="144721408"/>
        <c:scaling>
          <c:orientation val="minMax"/>
          <c:max val="1"/>
        </c:scaling>
        <c:delete val="0"/>
        <c:axPos val="l"/>
        <c:numFmt formatCode="0%" sourceLinked="0"/>
        <c:minorTickMark val="out"/>
        <c:tickLblPos val="nextTo"/>
        <c:crossAx val="144719872"/>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4/_rels/chart7.xml.rels><?xml version="1.0" encoding="UTF-8" standalone="yes"?>
<Relationships xmlns="http://schemas.openxmlformats.org/package/2006/relationships"><Relationship Id="rId1" Type="http://schemas.openxmlformats.org/officeDocument/2006/relationships/package" Target="../../embeddings/slide_14/Microsoft_Office_Excel_Worksheet7.xlsx"/></Relationships>
</file>

<file path=ppt/charts/slide_14/chart7.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0.24308360000000001</c:v>
                </c:pt>
                <c:pt idx="2" formatCode="0%">
                  <c:v>0.22100420000000001</c:v>
                </c:pt>
                <c:pt idx="3" formatCode="0%">
                  <c:v>0.26429719999999995</c:v>
                </c:pt>
                <c:pt idx="5" formatCode="0%">
                  <c:v>0.41877870000000056</c:v>
                </c:pt>
                <c:pt idx="6" formatCode="0%">
                  <c:v>0.28193000000000001</c:v>
                </c:pt>
                <c:pt idx="7" formatCode="0%">
                  <c:v>0.32730110000000057</c:v>
                </c:pt>
                <c:pt idx="8" formatCode="0%">
                  <c:v>0.26787990000000056</c:v>
                </c:pt>
                <c:pt idx="9" formatCode="0%">
                  <c:v>0.15947500000000031</c:v>
                </c:pt>
                <c:pt idx="10" formatCode="0%">
                  <c:v>8.0424500000000065E-2</c:v>
                </c:pt>
                <c:pt idx="12" formatCode="0%">
                  <c:v>0.35301540000000031</c:v>
                </c:pt>
                <c:pt idx="13" formatCode="0%">
                  <c:v>0.29995360000000032</c:v>
                </c:pt>
                <c:pt idx="14" formatCode="0%">
                  <c:v>0.1230332000000002</c:v>
                </c:pt>
                <c:pt idx="16" formatCode="0%">
                  <c:v>0.25315109999999996</c:v>
                </c:pt>
                <c:pt idx="17" formatCode="0%">
                  <c:v>0.2106247</c:v>
                </c:pt>
                <c:pt idx="18" formatCode="0%">
                  <c:v>0.27580850000000057</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0.2483205</c:v>
                </c:pt>
                <c:pt idx="2" formatCode="0%">
                  <c:v>0.23998059999999999</c:v>
                </c:pt>
                <c:pt idx="3" formatCode="0%">
                  <c:v>0.25633340000000004</c:v>
                </c:pt>
                <c:pt idx="5" formatCode="0%">
                  <c:v>0.4784351</c:v>
                </c:pt>
                <c:pt idx="6" formatCode="0%">
                  <c:v>0.31114900000000001</c:v>
                </c:pt>
                <c:pt idx="7" formatCode="0%">
                  <c:v>0.31633700000000031</c:v>
                </c:pt>
                <c:pt idx="8" formatCode="0%">
                  <c:v>0.22271489999999999</c:v>
                </c:pt>
                <c:pt idx="9" formatCode="0%">
                  <c:v>0.14299710000000043</c:v>
                </c:pt>
                <c:pt idx="10" formatCode="0%">
                  <c:v>0.10147340000000002</c:v>
                </c:pt>
                <c:pt idx="12" formatCode="0%">
                  <c:v>0.40888780000000063</c:v>
                </c:pt>
                <c:pt idx="13" formatCode="0%">
                  <c:v>0.26811770000000001</c:v>
                </c:pt>
                <c:pt idx="14" formatCode="0%">
                  <c:v>0.12622369999999997</c:v>
                </c:pt>
                <c:pt idx="16" formatCode="0%">
                  <c:v>0.29888370000000075</c:v>
                </c:pt>
                <c:pt idx="17" formatCode="0%">
                  <c:v>0.26529409999999998</c:v>
                </c:pt>
                <c:pt idx="18" formatCode="0%">
                  <c:v>0.2285008</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0.17235449999999999</c:v>
                </c:pt>
                <c:pt idx="2" formatCode="0%">
                  <c:v>0.1978018</c:v>
                </c:pt>
                <c:pt idx="3" formatCode="0%">
                  <c:v>0.14790520000000032</c:v>
                </c:pt>
                <c:pt idx="5" formatCode="0%">
                  <c:v>0.17094080000000028</c:v>
                </c:pt>
                <c:pt idx="6" formatCode="0%">
                  <c:v>0.25206780000000001</c:v>
                </c:pt>
                <c:pt idx="7" formatCode="0%">
                  <c:v>0.26177220000000001</c:v>
                </c:pt>
                <c:pt idx="8" formatCode="0%">
                  <c:v>0.17918999999999999</c:v>
                </c:pt>
                <c:pt idx="9" formatCode="0%">
                  <c:v>0.1281477</c:v>
                </c:pt>
                <c:pt idx="10" formatCode="0%">
                  <c:v>7.6546900000000001E-2</c:v>
                </c:pt>
                <c:pt idx="12" formatCode="0%">
                  <c:v>0.21561770000000025</c:v>
                </c:pt>
                <c:pt idx="13" formatCode="0%">
                  <c:v>0.21932630000000028</c:v>
                </c:pt>
                <c:pt idx="14" formatCode="0%">
                  <c:v>0.10940050000000009</c:v>
                </c:pt>
                <c:pt idx="16" formatCode="0%">
                  <c:v>0.13850340000000028</c:v>
                </c:pt>
                <c:pt idx="17" formatCode="0%">
                  <c:v>0.13612859999999988</c:v>
                </c:pt>
                <c:pt idx="18" formatCode="0%">
                  <c:v>0.23573420000000031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0.1189524</c:v>
                </c:pt>
                <c:pt idx="2" formatCode="0%">
                  <c:v>0.1263918</c:v>
                </c:pt>
                <c:pt idx="3" formatCode="0%">
                  <c:v>0.11180470000000002</c:v>
                </c:pt>
                <c:pt idx="5" formatCode="0%">
                  <c:v>0.24513640000000031</c:v>
                </c:pt>
                <c:pt idx="6" formatCode="0%">
                  <c:v>0.18252289999999999</c:v>
                </c:pt>
                <c:pt idx="7" formatCode="0%">
                  <c:v>0.12374309999999999</c:v>
                </c:pt>
                <c:pt idx="8" formatCode="0%">
                  <c:v>7.8845100000000001E-2</c:v>
                </c:pt>
                <c:pt idx="9" formatCode="0%">
                  <c:v>0.112951</c:v>
                </c:pt>
                <c:pt idx="10" formatCode="0%">
                  <c:v>2.7813400000000012E-2</c:v>
                </c:pt>
                <c:pt idx="12" formatCode="0%">
                  <c:v>0.21066029999999999</c:v>
                </c:pt>
                <c:pt idx="13" formatCode="0%">
                  <c:v>0.11052170000000013</c:v>
                </c:pt>
                <c:pt idx="14" formatCode="0%">
                  <c:v>6.5441799999999994E-2</c:v>
                </c:pt>
                <c:pt idx="16" formatCode="0%">
                  <c:v>0.17160929999999999</c:v>
                </c:pt>
                <c:pt idx="17" formatCode="0%">
                  <c:v>0.10554760000000002</c:v>
                </c:pt>
                <c:pt idx="18" formatCode="0%">
                  <c:v>0.12746399999999999</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3.9409200000000012E-2</c:v>
                </c:pt>
                <c:pt idx="2" formatCode="0%">
                  <c:v>5.7695900000000022E-2</c:v>
                </c:pt>
                <c:pt idx="3" formatCode="0%">
                  <c:v>2.1839700000000059E-2</c:v>
                </c:pt>
                <c:pt idx="5" formatCode="0%">
                  <c:v>5.0449299999999996E-2</c:v>
                </c:pt>
                <c:pt idx="6" formatCode="0%">
                  <c:v>9.2653700000000005E-2</c:v>
                </c:pt>
                <c:pt idx="7" formatCode="0%">
                  <c:v>5.8825099999999998E-2</c:v>
                </c:pt>
                <c:pt idx="8" formatCode="0%">
                  <c:v>4.3406500000000021E-2</c:v>
                </c:pt>
                <c:pt idx="9" formatCode="0%">
                  <c:v>5.6790000000000104E-3</c:v>
                </c:pt>
                <c:pt idx="10" formatCode="0%">
                  <c:v>4.2392000000000159E-3</c:v>
                </c:pt>
                <c:pt idx="12" formatCode="0%">
                  <c:v>7.3051500000000005E-2</c:v>
                </c:pt>
                <c:pt idx="13" formatCode="0%">
                  <c:v>5.1475299999999995E-2</c:v>
                </c:pt>
                <c:pt idx="14" formatCode="0%">
                  <c:v>6.037800000000009E-3</c:v>
                </c:pt>
                <c:pt idx="16" formatCode="0%">
                  <c:v>2.5977699999999999E-2</c:v>
                </c:pt>
                <c:pt idx="17" formatCode="0%">
                  <c:v>2.5597999999999999E-2</c:v>
                </c:pt>
                <c:pt idx="18" formatCode="0%">
                  <c:v>5.7854800000000012E-2</c:v>
                </c:pt>
              </c:numCache>
            </c:numRef>
          </c:val>
        </c:ser>
        <c:gapWidth val="50"/>
        <c:axId val="145048704"/>
        <c:axId val="145050240"/>
      </c:barChart>
      <c:catAx>
        <c:axId val="145048704"/>
        <c:scaling>
          <c:orientation val="minMax"/>
        </c:scaling>
        <c:delete val="0"/>
        <c:axPos val="b"/>
        <c:majorTickMark val="none"/>
        <c:tickLblPos val="nextTo"/>
        <c:txPr>
          <a:bodyPr rot="-5400000" vert="horz"/>
          <a:lstStyle/>
          <a:p>
            <a:pPr>
              <a:defRPr/>
            </a:pPr>
            <a:endParaRPr lang="en-US"/>
          </a:p>
        </c:txPr>
        <c:crossAx val="145050240"/>
        <c:crosses val="autoZero"/>
        <c:auto val="1"/>
        <c:lblAlgn val="ctr"/>
        <c:lblOffset val="100"/>
        <c:tickLblSkip val="1"/>
      </c:catAx>
      <c:valAx>
        <c:axId val="145050240"/>
        <c:scaling>
          <c:orientation val="minMax"/>
          <c:max val="1"/>
        </c:scaling>
        <c:delete val="0"/>
        <c:axPos val="l"/>
        <c:numFmt formatCode="0%" sourceLinked="0"/>
        <c:minorTickMark val="out"/>
        <c:tickLblPos val="nextTo"/>
        <c:crossAx val="145048704"/>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5/_rels/chart8.xml.rels><?xml version="1.0" encoding="UTF-8" standalone="yes"?>
<Relationships xmlns="http://schemas.openxmlformats.org/package/2006/relationships"><Relationship Id="rId1" Type="http://schemas.openxmlformats.org/officeDocument/2006/relationships/package" Target="../../embeddings/slide_15/Microsoft_Office_Excel_Worksheet8.xlsx"/></Relationships>
</file>

<file path=ppt/charts/slide_15/chart8.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67E-2"/>
          <c:y val="0.14436466084558688"/>
          <c:w val="0.91305663390165859"/>
          <c:h val="0.50939535753776966"/>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0.4</c:v>
                </c:pt>
                <c:pt idx="2" formatCode="0%">
                  <c:v>0.36000000000000032</c:v>
                </c:pt>
                <c:pt idx="3" formatCode="0%">
                  <c:v>0.44</c:v>
                </c:pt>
                <c:pt idx="5" formatCode="0%">
                  <c:v>0.54</c:v>
                </c:pt>
                <c:pt idx="6" formatCode="0%">
                  <c:v>0.46</c:v>
                </c:pt>
                <c:pt idx="7" formatCode="0%">
                  <c:v>0.44</c:v>
                </c:pt>
                <c:pt idx="8" formatCode="0%">
                  <c:v>0.37000000000000038</c:v>
                </c:pt>
                <c:pt idx="9" formatCode="0%">
                  <c:v>0.41000000000000031</c:v>
                </c:pt>
                <c:pt idx="10" formatCode="0%">
                  <c:v>0.19</c:v>
                </c:pt>
                <c:pt idx="12" formatCode="0%">
                  <c:v>0.5</c:v>
                </c:pt>
                <c:pt idx="13" formatCode="0%">
                  <c:v>0.4</c:v>
                </c:pt>
                <c:pt idx="14" formatCode="0%">
                  <c:v>0.36000000000000032</c:v>
                </c:pt>
                <c:pt idx="16" formatCode="0%">
                  <c:v>0.33000000000000063</c:v>
                </c:pt>
                <c:pt idx="17" formatCode="0%">
                  <c:v>0.43000000000000038</c:v>
                </c:pt>
                <c:pt idx="18" formatCode="0%">
                  <c:v>0.42000000000000032</c:v>
                </c:pt>
              </c:numCache>
            </c:numRef>
          </c:val>
        </c:ser>
        <c:ser>
          <c:idx val="1"/>
          <c:order val="1"/>
          <c:tx>
            <c:strRef>
              <c:f>Chart!$A$7</c:f>
              <c:strCache>
                <c:ptCount val="1"/>
                <c:pt idx="0">
                  <c:v>Favoriting or starring items on a website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0.26</c:v>
                </c:pt>
                <c:pt idx="2" formatCode="0%">
                  <c:v>0.23</c:v>
                </c:pt>
                <c:pt idx="3" formatCode="0%">
                  <c:v>0.29000000000000031</c:v>
                </c:pt>
                <c:pt idx="5" formatCode="0%">
                  <c:v>0.5</c:v>
                </c:pt>
                <c:pt idx="6" formatCode="0%">
                  <c:v>0.35000000000000031</c:v>
                </c:pt>
                <c:pt idx="7" formatCode="0%">
                  <c:v>0.26</c:v>
                </c:pt>
                <c:pt idx="8" formatCode="0%">
                  <c:v>0.21000000000000021</c:v>
                </c:pt>
                <c:pt idx="9" formatCode="0%">
                  <c:v>0.16</c:v>
                </c:pt>
                <c:pt idx="10" formatCode="0%">
                  <c:v>0.1</c:v>
                </c:pt>
                <c:pt idx="12" formatCode="0%">
                  <c:v>0.42000000000000032</c:v>
                </c:pt>
                <c:pt idx="13" formatCode="0%">
                  <c:v>0.24000000000000021</c:v>
                </c:pt>
                <c:pt idx="14" formatCode="0%">
                  <c:v>0.13</c:v>
                </c:pt>
                <c:pt idx="16" formatCode="0%">
                  <c:v>0.22</c:v>
                </c:pt>
                <c:pt idx="17" formatCode="0%">
                  <c:v>0.25</c:v>
                </c:pt>
                <c:pt idx="18" formatCode="0%">
                  <c:v>0.27</c:v>
                </c:pt>
              </c:numCache>
            </c:numRef>
          </c:val>
        </c:ser>
        <c:ser>
          <c:idx val="2"/>
          <c:order val="2"/>
          <c:tx>
            <c:strRef>
              <c:f>Chart!$A$8</c:f>
              <c:strCache>
                <c:ptCount val="1"/>
                <c:pt idx="0">
                  <c:v>Emailing links to products to yourself</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0.23</c:v>
                </c:pt>
                <c:pt idx="3" formatCode="0%">
                  <c:v>0.24000000000000021</c:v>
                </c:pt>
                <c:pt idx="5" formatCode="0%">
                  <c:v>0.32000000000000056</c:v>
                </c:pt>
                <c:pt idx="6" formatCode="0%">
                  <c:v>0.34</c:v>
                </c:pt>
                <c:pt idx="7" formatCode="0%">
                  <c:v>0.30000000000000032</c:v>
                </c:pt>
                <c:pt idx="8" formatCode="0%">
                  <c:v>0.18000000000000024</c:v>
                </c:pt>
                <c:pt idx="9" formatCode="0%">
                  <c:v>0.15000000000000024</c:v>
                </c:pt>
                <c:pt idx="10" formatCode="0%">
                  <c:v>0.11</c:v>
                </c:pt>
                <c:pt idx="12" formatCode="0%">
                  <c:v>0.32000000000000056</c:v>
                </c:pt>
                <c:pt idx="13" formatCode="0%">
                  <c:v>0.24000000000000021</c:v>
                </c:pt>
                <c:pt idx="14" formatCode="0%">
                  <c:v>0.15000000000000024</c:v>
                </c:pt>
                <c:pt idx="16" formatCode="0%">
                  <c:v>0.16</c:v>
                </c:pt>
                <c:pt idx="17" formatCode="0%">
                  <c:v>0.2</c:v>
                </c:pt>
                <c:pt idx="18" formatCode="0%">
                  <c:v>0.27</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0.22</c:v>
                </c:pt>
                <c:pt idx="2" formatCode="0%">
                  <c:v>0.22</c:v>
                </c:pt>
                <c:pt idx="3" formatCode="0%">
                  <c:v>0.23</c:v>
                </c:pt>
                <c:pt idx="5" formatCode="0%">
                  <c:v>0.38000000000000056</c:v>
                </c:pt>
                <c:pt idx="6" formatCode="0%">
                  <c:v>0.36000000000000032</c:v>
                </c:pt>
                <c:pt idx="7" formatCode="0%">
                  <c:v>0.24000000000000021</c:v>
                </c:pt>
                <c:pt idx="8" formatCode="0%">
                  <c:v>0.14000000000000001</c:v>
                </c:pt>
                <c:pt idx="9" formatCode="0%">
                  <c:v>0.13</c:v>
                </c:pt>
                <c:pt idx="10" formatCode="0%">
                  <c:v>9.0000000000000024E-2</c:v>
                </c:pt>
                <c:pt idx="12" formatCode="0%">
                  <c:v>0.37000000000000038</c:v>
                </c:pt>
                <c:pt idx="13" formatCode="0%">
                  <c:v>0.19</c:v>
                </c:pt>
                <c:pt idx="14" formatCode="0%">
                  <c:v>0.12000000000000002</c:v>
                </c:pt>
                <c:pt idx="16" formatCode="0%">
                  <c:v>0.2</c:v>
                </c:pt>
                <c:pt idx="17" formatCode="0%">
                  <c:v>0.23</c:v>
                </c:pt>
                <c:pt idx="18" formatCode="0%">
                  <c:v>0.22</c:v>
                </c:pt>
              </c:numCache>
            </c:numRef>
          </c:val>
        </c:ser>
        <c:ser>
          <c:idx val="4"/>
          <c:order val="4"/>
          <c:tx>
            <c:strRef>
              <c:f>Chart!$A$10</c:f>
              <c:strCache>
                <c:ptCount val="1"/>
                <c:pt idx="0">
                  <c:v>Sharing or posting items on a social network</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0.12000000000000002</c:v>
                </c:pt>
                <c:pt idx="2" formatCode="0%">
                  <c:v>0.12000000000000002</c:v>
                </c:pt>
                <c:pt idx="3" formatCode="0%">
                  <c:v>0.12000000000000002</c:v>
                </c:pt>
                <c:pt idx="5" formatCode="0%">
                  <c:v>0.17</c:v>
                </c:pt>
                <c:pt idx="6" formatCode="0%">
                  <c:v>0.23</c:v>
                </c:pt>
                <c:pt idx="7" formatCode="0%">
                  <c:v>0.14000000000000001</c:v>
                </c:pt>
                <c:pt idx="8" formatCode="0%">
                  <c:v>9.0000000000000024E-2</c:v>
                </c:pt>
                <c:pt idx="9" formatCode="0%">
                  <c:v>6.0000000000000032E-2</c:v>
                </c:pt>
                <c:pt idx="10" formatCode="0%">
                  <c:v>2.0000000000000011E-2</c:v>
                </c:pt>
                <c:pt idx="12" formatCode="0%">
                  <c:v>0.2</c:v>
                </c:pt>
                <c:pt idx="13" formatCode="0%">
                  <c:v>0.12000000000000002</c:v>
                </c:pt>
                <c:pt idx="14" formatCode="0%">
                  <c:v>0.05</c:v>
                </c:pt>
                <c:pt idx="16" formatCode="0%">
                  <c:v>9.0000000000000024E-2</c:v>
                </c:pt>
                <c:pt idx="17" formatCode="0%">
                  <c:v>0.11</c:v>
                </c:pt>
                <c:pt idx="18" formatCode="0%">
                  <c:v>0.14000000000000001</c:v>
                </c:pt>
              </c:numCache>
            </c:numRef>
          </c:val>
        </c:ser>
        <c:gapWidth val="50"/>
        <c:axId val="145561856"/>
        <c:axId val="145608704"/>
      </c:barChart>
      <c:catAx>
        <c:axId val="145561856"/>
        <c:scaling>
          <c:orientation val="minMax"/>
        </c:scaling>
        <c:delete val="0"/>
        <c:axPos val="b"/>
        <c:majorTickMark val="none"/>
        <c:tickLblPos val="nextTo"/>
        <c:txPr>
          <a:bodyPr rot="-5400000" vert="horz"/>
          <a:lstStyle/>
          <a:p>
            <a:pPr>
              <a:defRPr/>
            </a:pPr>
            <a:endParaRPr lang="en-US"/>
          </a:p>
        </c:txPr>
        <c:crossAx val="145608704"/>
        <c:crosses val="autoZero"/>
        <c:auto val="1"/>
        <c:lblAlgn val="ctr"/>
        <c:lblOffset val="100"/>
        <c:tickLblSkip val="1"/>
      </c:catAx>
      <c:valAx>
        <c:axId val="145608704"/>
        <c:scaling>
          <c:orientation val="minMax"/>
          <c:max val="1"/>
        </c:scaling>
        <c:delete val="0"/>
        <c:axPos val="l"/>
        <c:numFmt formatCode="0%" sourceLinked="0"/>
        <c:minorTickMark val="out"/>
        <c:tickLblPos val="nextTo"/>
        <c:crossAx val="145561856"/>
        <c:crosses val="autoZero"/>
        <c:crossBetween val="between"/>
        <c:majorUnit val="0.2"/>
        <c:minorUnit val="0.1"/>
      </c:valAx>
    </c:plotArea>
    <c:legend>
      <c:legendPos val="t"/>
      <c:layout>
        <c:manualLayout>
          <c:xMode val="edge"/>
          <c:yMode val="edge"/>
          <c:x val="0.1001643071618252"/>
          <c:y val="1.8088995006772707E-2"/>
          <c:w val="0.88343332542653052"/>
          <c:h val="0.221540812048695"/>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6/_rels/chart9.xml.rels><?xml version="1.0" encoding="UTF-8" standalone="yes"?>
<Relationships xmlns="http://schemas.openxmlformats.org/package/2006/relationships"><Relationship Id="rId2" Type="http://schemas.openxmlformats.org/officeDocument/2006/relationships/package" Target="../../embeddings/slide_16/Microsoft_Office_Excel_Worksheet9.xlsx"/><Relationship Id="rId1" Type="http://schemas.openxmlformats.org/officeDocument/2006/relationships/image" Target="../../media/slide_16/image5.png"/></Relationships>
</file>

<file path=ppt/charts/slide_16/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02"/>
        </c:manualLayout>
      </c:layout>
      <c:barChart>
        <c:barDir val="col"/>
        <c:grouping val="clustered"/>
        <c:overlap val="-1"/>
        <c:axId val="150007168"/>
        <c:axId val="150045824"/>
      </c:barChart>
      <c:catAx>
        <c:axId val="150007168"/>
        <c:scaling>
          <c:orientation val="minMax"/>
        </c:scaling>
        <c:delete val="1"/>
        <c:axPos val="b"/>
        <c:numFmt formatCode="General" sourceLinked="1"/>
        <c:majorTickMark val="none"/>
        <c:tickLblPos val="none"/>
        <c:crossAx val="150045824"/>
        <c:crosses val="autoZero"/>
        <c:auto val="1"/>
        <c:lblAlgn val="ctr"/>
        <c:lblOffset val="100"/>
        <c:tickLblSkip val="1"/>
        <c:tickMarkSkip val="1"/>
      </c:catAx>
      <c:valAx>
        <c:axId val="150045824"/>
        <c:scaling>
          <c:orientation val="minMax"/>
          <c:max val="1"/>
          <c:min val="0"/>
        </c:scaling>
        <c:delete val="1"/>
        <c:axPos val="l"/>
        <c:numFmt formatCode="0%" sourceLinked="0"/>
        <c:minorTickMark val="out"/>
        <c:tickLblPos val="none"/>
        <c:crossAx val="150007168"/>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17/_rels/chart10.xml.rels><?xml version="1.0" encoding="UTF-8" standalone="yes"?>
<Relationships xmlns="http://schemas.openxmlformats.org/package/2006/relationships"><Relationship Id="rId1" Type="http://schemas.openxmlformats.org/officeDocument/2006/relationships/package" Target="../../embeddings/slide_17/Microsoft_Office_Excel_Worksheet10.xlsx"/></Relationships>
</file>

<file path=ppt/charts/slide_17/chart10.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0.66840580000000105</c:v>
                </c:pt>
                <c:pt idx="2" formatCode="0%">
                  <c:v>0.65747130000000065</c:v>
                </c:pt>
                <c:pt idx="3" formatCode="0%">
                  <c:v>0.67968950000000106</c:v>
                </c:pt>
                <c:pt idx="5" formatCode="0%">
                  <c:v>0.6685588000000009</c:v>
                </c:pt>
                <c:pt idx="6" formatCode="0%">
                  <c:v>0.6249599000000009</c:v>
                </c:pt>
                <c:pt idx="7" formatCode="0%">
                  <c:v>0.68323279999999909</c:v>
                </c:pt>
                <c:pt idx="8" formatCode="0%">
                  <c:v>0.69182070000000062</c:v>
                </c:pt>
                <c:pt idx="9" formatCode="0%">
                  <c:v>0.67530130000000077</c:v>
                </c:pt>
                <c:pt idx="11" formatCode="0%">
                  <c:v>0.64119760000000103</c:v>
                </c:pt>
                <c:pt idx="12" formatCode="0%">
                  <c:v>0.69055949999999999</c:v>
                </c:pt>
                <c:pt idx="13" formatCode="0%">
                  <c:v>0.67530130000000077</c:v>
                </c:pt>
                <c:pt idx="15" formatCode="0%">
                  <c:v>0.62184470000000103</c:v>
                </c:pt>
                <c:pt idx="16" formatCode="0%">
                  <c:v>0.70977259999999998</c:v>
                </c:pt>
                <c:pt idx="17" formatCode="0%">
                  <c:v>0.65241979999999999</c:v>
                </c:pt>
              </c:numCache>
            </c:numRef>
          </c:val>
        </c:ser>
        <c:ser>
          <c:idx val="1"/>
          <c:order val="1"/>
          <c:tx>
            <c:strRef>
              <c:f>Chart!$A$7</c:f>
              <c:strCache>
                <c:ptCount val="1"/>
                <c:pt idx="0">
                  <c:v>To collect everything I like in one place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0.50217040000000002</c:v>
                </c:pt>
                <c:pt idx="2" formatCode="0%">
                  <c:v>0.47268400000000038</c:v>
                </c:pt>
                <c:pt idx="3" formatCode="0%">
                  <c:v>0.53259849999999997</c:v>
                </c:pt>
                <c:pt idx="5" formatCode="0%">
                  <c:v>0.51726089999999958</c:v>
                </c:pt>
                <c:pt idx="6" formatCode="0%">
                  <c:v>0.5170093</c:v>
                </c:pt>
                <c:pt idx="7" formatCode="0%">
                  <c:v>0.53644809999999998</c:v>
                </c:pt>
                <c:pt idx="8" formatCode="0%">
                  <c:v>0.47272140000000001</c:v>
                </c:pt>
                <c:pt idx="9" formatCode="0%">
                  <c:v>0.43865430000000039</c:v>
                </c:pt>
                <c:pt idx="11" formatCode="0%">
                  <c:v>0.51491639999999905</c:v>
                </c:pt>
                <c:pt idx="12" formatCode="0%">
                  <c:v>0.51033599999999957</c:v>
                </c:pt>
                <c:pt idx="13" formatCode="0%">
                  <c:v>0.43865430000000039</c:v>
                </c:pt>
                <c:pt idx="15" formatCode="0%">
                  <c:v>0.43873710000000005</c:v>
                </c:pt>
                <c:pt idx="16" formatCode="0%">
                  <c:v>0.46988860000000077</c:v>
                </c:pt>
                <c:pt idx="17" formatCode="0%">
                  <c:v>0.54574500000000103</c:v>
                </c:pt>
              </c:numCache>
            </c:numRef>
          </c:val>
        </c:ser>
        <c:ser>
          <c:idx val="2"/>
          <c:order val="2"/>
          <c:tx>
            <c:strRef>
              <c:f>Chart!$A$8</c:f>
              <c:strCache>
                <c:ptCount val="1"/>
                <c:pt idx="0">
                  <c:v>To get discounts</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0.23606690000000019</c:v>
                </c:pt>
                <c:pt idx="2" formatCode="0%">
                  <c:v>0.22396150000000001</c:v>
                </c:pt>
                <c:pt idx="3" formatCode="0%">
                  <c:v>0.24855900000000022</c:v>
                </c:pt>
                <c:pt idx="5" formatCode="0%">
                  <c:v>0.17296830000000032</c:v>
                </c:pt>
                <c:pt idx="6" formatCode="0%">
                  <c:v>0.28594820000000032</c:v>
                </c:pt>
                <c:pt idx="7" formatCode="0%">
                  <c:v>0.26316050000000002</c:v>
                </c:pt>
                <c:pt idx="8" formatCode="0%">
                  <c:v>0.23706690000000019</c:v>
                </c:pt>
                <c:pt idx="9" formatCode="0%">
                  <c:v>0.21115880000000001</c:v>
                </c:pt>
                <c:pt idx="11" formatCode="0%">
                  <c:v>0.22201440000000022</c:v>
                </c:pt>
                <c:pt idx="12" formatCode="0%">
                  <c:v>0.25626600000000005</c:v>
                </c:pt>
                <c:pt idx="13" formatCode="0%">
                  <c:v>0.21115880000000001</c:v>
                </c:pt>
                <c:pt idx="15" formatCode="0%">
                  <c:v>0.20463970000000001</c:v>
                </c:pt>
                <c:pt idx="16" formatCode="0%">
                  <c:v>0.21936559999999999</c:v>
                </c:pt>
                <c:pt idx="17" formatCode="0%">
                  <c:v>0.25881940000000031</c:v>
                </c:pt>
              </c:numCache>
            </c:numRef>
          </c:val>
        </c:ser>
        <c:ser>
          <c:idx val="3"/>
          <c:order val="3"/>
          <c:tx>
            <c:strRef>
              <c:f>Chart!$A$9</c:f>
              <c:strCache>
                <c:ptCount val="1"/>
                <c:pt idx="0">
                  <c:v>To show my friends and family items I like</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0.25341390000000008</c:v>
                </c:pt>
                <c:pt idx="2" formatCode="0%">
                  <c:v>0.2336106</c:v>
                </c:pt>
                <c:pt idx="3" formatCode="0%">
                  <c:v>0.27384960000000008</c:v>
                </c:pt>
                <c:pt idx="5" formatCode="0%">
                  <c:v>0.19148689999999999</c:v>
                </c:pt>
                <c:pt idx="6" formatCode="0%">
                  <c:v>0.24691360000000029</c:v>
                </c:pt>
                <c:pt idx="7" formatCode="0%">
                  <c:v>0.2591675</c:v>
                </c:pt>
                <c:pt idx="8" formatCode="0%">
                  <c:v>0.26944990000000002</c:v>
                </c:pt>
                <c:pt idx="9" formatCode="0%">
                  <c:v>0.32690060000000076</c:v>
                </c:pt>
                <c:pt idx="11" formatCode="0%">
                  <c:v>0.21805520000000025</c:v>
                </c:pt>
                <c:pt idx="12" formatCode="0%">
                  <c:v>0.26235610000000031</c:v>
                </c:pt>
                <c:pt idx="13" formatCode="0%">
                  <c:v>0.32690060000000076</c:v>
                </c:pt>
                <c:pt idx="15" formatCode="0%">
                  <c:v>0.20145579999999999</c:v>
                </c:pt>
                <c:pt idx="16" formatCode="0%">
                  <c:v>0.25431630000000038</c:v>
                </c:pt>
                <c:pt idx="17" formatCode="0%">
                  <c:v>0.27616590000000002</c:v>
                </c:pt>
              </c:numCache>
            </c:numRef>
          </c:val>
        </c:ser>
        <c:ser>
          <c:idx val="4"/>
          <c:order val="4"/>
          <c:tx>
            <c:strRef>
              <c:f>Chart!$A$10</c:f>
              <c:strCache>
                <c:ptCount val="1"/>
                <c:pt idx="0">
                  <c:v>Just for fun- I rarely buy the items I save</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9.0286100000000008E-2</c:v>
                </c:pt>
                <c:pt idx="2" formatCode="0%">
                  <c:v>8.8325200000000048E-2</c:v>
                </c:pt>
                <c:pt idx="3" formatCode="0%">
                  <c:v>9.2309599999999992E-2</c:v>
                </c:pt>
                <c:pt idx="5" formatCode="0%">
                  <c:v>9.8316300000000065E-2</c:v>
                </c:pt>
                <c:pt idx="6" formatCode="0%">
                  <c:v>0.13870499999999999</c:v>
                </c:pt>
                <c:pt idx="7" formatCode="0%">
                  <c:v>0.1019108</c:v>
                </c:pt>
                <c:pt idx="8" formatCode="0%">
                  <c:v>4.9333000000000106E-2</c:v>
                </c:pt>
                <c:pt idx="9" formatCode="0%">
                  <c:v>4.2237900000000023E-2</c:v>
                </c:pt>
                <c:pt idx="11" formatCode="0%">
                  <c:v>0.1185968000000001</c:v>
                </c:pt>
                <c:pt idx="12" formatCode="0%">
                  <c:v>7.9807200000000092E-2</c:v>
                </c:pt>
                <c:pt idx="13" formatCode="0%">
                  <c:v>4.2237900000000023E-2</c:v>
                </c:pt>
                <c:pt idx="15" formatCode="0%">
                  <c:v>7.6490000000000002E-2</c:v>
                </c:pt>
                <c:pt idx="16" formatCode="0%">
                  <c:v>7.58356000000001E-2</c:v>
                </c:pt>
                <c:pt idx="17" formatCode="0%">
                  <c:v>0.1051140000000001</c:v>
                </c:pt>
              </c:numCache>
            </c:numRef>
          </c:val>
        </c:ser>
        <c:gapWidth val="50"/>
        <c:axId val="150229376"/>
        <c:axId val="150230912"/>
      </c:barChart>
      <c:catAx>
        <c:axId val="150229376"/>
        <c:scaling>
          <c:orientation val="minMax"/>
        </c:scaling>
        <c:delete val="0"/>
        <c:axPos val="b"/>
        <c:majorTickMark val="none"/>
        <c:tickLblPos val="nextTo"/>
        <c:txPr>
          <a:bodyPr rot="-5400000" vert="horz"/>
          <a:lstStyle/>
          <a:p>
            <a:pPr>
              <a:defRPr/>
            </a:pPr>
            <a:endParaRPr lang="en-US"/>
          </a:p>
        </c:txPr>
        <c:crossAx val="150230912"/>
        <c:crosses val="autoZero"/>
        <c:auto val="1"/>
        <c:lblAlgn val="ctr"/>
        <c:lblOffset val="100"/>
        <c:tickLblSkip val="1"/>
      </c:catAx>
      <c:valAx>
        <c:axId val="150230912"/>
        <c:scaling>
          <c:orientation val="minMax"/>
          <c:max val="1"/>
        </c:scaling>
        <c:delete val="0"/>
        <c:axPos val="l"/>
        <c:numFmt formatCode="0%" sourceLinked="0"/>
        <c:minorTickMark val="out"/>
        <c:tickLblPos val="nextTo"/>
        <c:crossAx val="150229376"/>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8/_rels/chart11.xml.rels><?xml version="1.0" encoding="UTF-8" standalone="yes"?>
<Relationships xmlns="http://schemas.openxmlformats.org/package/2006/relationships"><Relationship Id="rId1" Type="http://schemas.openxmlformats.org/officeDocument/2006/relationships/package" Target="../../embeddings/slide_18/Microsoft_Office_Excel_Worksheet11.xlsx"/></Relationships>
</file>

<file path=ppt/charts/slide_18/chart1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Chart!$B$6:$T$6</c:f>
              <c:numCache>
                <c:formatCode>General</c:formatCode>
                <c:ptCount val="19"/>
                <c:pt idx="0" formatCode="0%">
                  <c:v>0.68750829999999996</c:v>
                </c:pt>
                <c:pt idx="2" formatCode="0%">
                  <c:v>0.68280170000000007</c:v>
                </c:pt>
                <c:pt idx="3" formatCode="0%">
                  <c:v>0.69165880000000013</c:v>
                </c:pt>
                <c:pt idx="5" formatCode="0%">
                  <c:v>0.61062080000000007</c:v>
                </c:pt>
                <c:pt idx="6" formatCode="0%">
                  <c:v>0.60500019999999999</c:v>
                </c:pt>
                <c:pt idx="7" formatCode="0%">
                  <c:v>0.64865510000000015</c:v>
                </c:pt>
                <c:pt idx="8" formatCode="0%">
                  <c:v>0.67710230000000005</c:v>
                </c:pt>
                <c:pt idx="9" formatCode="0%">
                  <c:v>0.78776829999999998</c:v>
                </c:pt>
                <c:pt idx="10" formatCode="0%">
                  <c:v>0.82739379999999996</c:v>
                </c:pt>
                <c:pt idx="12" formatCode="0%">
                  <c:v>0.62149659999999984</c:v>
                </c:pt>
                <c:pt idx="13" formatCode="0%">
                  <c:v>0.64631070000000002</c:v>
                </c:pt>
                <c:pt idx="14" formatCode="0%">
                  <c:v>0.79543399999999986</c:v>
                </c:pt>
                <c:pt idx="16" formatCode="0%">
                  <c:v>0.6533023</c:v>
                </c:pt>
                <c:pt idx="17" formatCode="0%">
                  <c:v>0.69720409999999999</c:v>
                </c:pt>
                <c:pt idx="18" formatCode="0%">
                  <c:v>0.70164550000000014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Chart!$B$7:$T$7</c:f>
              <c:numCache>
                <c:formatCode>General</c:formatCode>
                <c:ptCount val="19"/>
                <c:pt idx="0" formatCode="0%">
                  <c:v>0.22742430000000002</c:v>
                </c:pt>
                <c:pt idx="2" formatCode="0%">
                  <c:v>0.19870220000000002</c:v>
                </c:pt>
                <c:pt idx="3" formatCode="0%">
                  <c:v>0.25275339999999996</c:v>
                </c:pt>
                <c:pt idx="5" formatCode="0%">
                  <c:v>0.26979620000000004</c:v>
                </c:pt>
                <c:pt idx="6" formatCode="0%">
                  <c:v>0.20926650000000002</c:v>
                </c:pt>
                <c:pt idx="7" formatCode="0%">
                  <c:v>0.22340550000000001</c:v>
                </c:pt>
                <c:pt idx="8" formatCode="0%">
                  <c:v>0.1471277</c:v>
                </c:pt>
                <c:pt idx="9" formatCode="0%">
                  <c:v>0.20796760000000003</c:v>
                </c:pt>
                <c:pt idx="10" formatCode="0%">
                  <c:v>0.31214990000000004</c:v>
                </c:pt>
                <c:pt idx="12" formatCode="0%">
                  <c:v>0.24168919999999999</c:v>
                </c:pt>
                <c:pt idx="13" formatCode="0%">
                  <c:v>0.18969059999999999</c:v>
                </c:pt>
                <c:pt idx="14" formatCode="0%">
                  <c:v>0.24754260000000003</c:v>
                </c:pt>
                <c:pt idx="16" formatCode="0%">
                  <c:v>0.2556887000000001</c:v>
                </c:pt>
                <c:pt idx="17" formatCode="0%">
                  <c:v>0.22191359999999999</c:v>
                </c:pt>
                <c:pt idx="18" formatCode="0%">
                  <c:v>0.15988990000000003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Chart!$B$8:$T$8</c:f>
              <c:numCache>
                <c:formatCode>General</c:formatCode>
                <c:ptCount val="19"/>
                <c:pt idx="0" formatCode="0%">
                  <c:v>0.1269006</c:v>
                </c:pt>
                <c:pt idx="2" formatCode="0%">
                  <c:v>0.1309265</c:v>
                </c:pt>
                <c:pt idx="3" formatCode="0%">
                  <c:v>0.12335019999999998</c:v>
                </c:pt>
                <c:pt idx="5" formatCode="0%">
                  <c:v>0.14471170000000003</c:v>
                </c:pt>
                <c:pt idx="6" formatCode="0%">
                  <c:v>0.18121040000000002</c:v>
                </c:pt>
                <c:pt idx="7" formatCode="0%">
                  <c:v>0.11660239999999998</c:v>
                </c:pt>
                <c:pt idx="8" formatCode="0%">
                  <c:v>0.10744430000000002</c:v>
                </c:pt>
                <c:pt idx="9" formatCode="0%">
                  <c:v>0.15542680000000003</c:v>
                </c:pt>
                <c:pt idx="10" formatCode="0%">
                  <c:v>4.3618799999999999E-2</c:v>
                </c:pt>
                <c:pt idx="12" formatCode="0%">
                  <c:v>0.16162499999999996</c:v>
                </c:pt>
                <c:pt idx="13" formatCode="0%">
                  <c:v>0.11637929999999999</c:v>
                </c:pt>
                <c:pt idx="14" formatCode="0%">
                  <c:v>0.111456</c:v>
                </c:pt>
                <c:pt idx="16" formatCode="0%">
                  <c:v>0.11329450000000003</c:v>
                </c:pt>
                <c:pt idx="17" formatCode="0%">
                  <c:v>0.11810089999999998</c:v>
                </c:pt>
                <c:pt idx="18" formatCode="0%">
                  <c:v>0.18131510000000003</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Chart!$B$9:$T$9</c:f>
              <c:numCache>
                <c:formatCode>General</c:formatCode>
                <c:ptCount val="19"/>
                <c:pt idx="0" formatCode="0%">
                  <c:v>0.20457110000000001</c:v>
                </c:pt>
                <c:pt idx="2" formatCode="0%">
                  <c:v>0.20731020000000003</c:v>
                </c:pt>
                <c:pt idx="3" formatCode="0%">
                  <c:v>0.20215549999999999</c:v>
                </c:pt>
                <c:pt idx="5" formatCode="0%">
                  <c:v>0.38586460000000011</c:v>
                </c:pt>
                <c:pt idx="6" formatCode="0%">
                  <c:v>0.2357216</c:v>
                </c:pt>
                <c:pt idx="7" formatCode="0%">
                  <c:v>0.15879690000000002</c:v>
                </c:pt>
                <c:pt idx="8" formatCode="0%">
                  <c:v>0.15646090000000004</c:v>
                </c:pt>
                <c:pt idx="9" formatCode="0%">
                  <c:v>0.16640600000000003</c:v>
                </c:pt>
                <c:pt idx="10" formatCode="0%">
                  <c:v>9.1259000000000007E-2</c:v>
                </c:pt>
                <c:pt idx="12" formatCode="0%">
                  <c:v>0.32656020000000008</c:v>
                </c:pt>
                <c:pt idx="13" formatCode="0%">
                  <c:v>0.15778700000000004</c:v>
                </c:pt>
                <c:pt idx="14" formatCode="0%">
                  <c:v>0.14219599999999999</c:v>
                </c:pt>
                <c:pt idx="16" formatCode="0%">
                  <c:v>0.21356480000000003</c:v>
                </c:pt>
                <c:pt idx="17" formatCode="0%">
                  <c:v>0.21622640000000004</c:v>
                </c:pt>
                <c:pt idx="18" formatCode="0%">
                  <c:v>0.18451880000000004</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€1.4k HH income</c:v>
                </c:pt>
                <c:pt idx="17">
                  <c:v>€1.4k - 2.7k HH income</c:v>
                </c:pt>
                <c:pt idx="18">
                  <c:v>€2.7k+ HH income</c:v>
                </c:pt>
              </c:strCache>
            </c:strRef>
          </c:cat>
          <c:val>
            <c:numRef>
              <c:f>Chart!$B$10:$T$10</c:f>
              <c:numCache>
                <c:formatCode>General</c:formatCode>
                <c:ptCount val="19"/>
                <c:pt idx="0" formatCode="0%">
                  <c:v>0.1278512</c:v>
                </c:pt>
                <c:pt idx="2" formatCode="0%">
                  <c:v>0.11372380000000001</c:v>
                </c:pt>
                <c:pt idx="3" formatCode="0%">
                  <c:v>0.14030960000000001</c:v>
                </c:pt>
                <c:pt idx="5" formatCode="0%">
                  <c:v>0.18554200000000004</c:v>
                </c:pt>
                <c:pt idx="6" formatCode="0%">
                  <c:v>0.2150775</c:v>
                </c:pt>
                <c:pt idx="7" formatCode="0%">
                  <c:v>0.1107786</c:v>
                </c:pt>
                <c:pt idx="8" formatCode="0%">
                  <c:v>0.12667849999999997</c:v>
                </c:pt>
                <c:pt idx="9" formatCode="0%">
                  <c:v>5.6190799999999999E-2</c:v>
                </c:pt>
                <c:pt idx="10" formatCode="0%">
                  <c:v>5.5263700000000006E-2</c:v>
                </c:pt>
                <c:pt idx="12" formatCode="0%">
                  <c:v>0.20157520000000001</c:v>
                </c:pt>
                <c:pt idx="13" formatCode="0%">
                  <c:v>0.12276210000000003</c:v>
                </c:pt>
                <c:pt idx="14" formatCode="0%">
                  <c:v>4.7275600000000001E-2</c:v>
                </c:pt>
                <c:pt idx="16" formatCode="0%">
                  <c:v>0.16397220000000001</c:v>
                </c:pt>
                <c:pt idx="17" formatCode="0%">
                  <c:v>0.1151153</c:v>
                </c:pt>
                <c:pt idx="18" formatCode="0%">
                  <c:v>0.1254005</c:v>
                </c:pt>
              </c:numCache>
            </c:numRef>
          </c:val>
        </c:ser>
        <c:gapWidth val="50"/>
        <c:axId val="150582784"/>
        <c:axId val="150584320"/>
      </c:barChart>
      <c:catAx>
        <c:axId val="150582784"/>
        <c:scaling>
          <c:orientation val="minMax"/>
        </c:scaling>
        <c:delete val="0"/>
        <c:axPos val="b"/>
        <c:majorTickMark val="none"/>
        <c:tickLblPos val="nextTo"/>
        <c:txPr>
          <a:bodyPr rot="-5400000" vert="horz"/>
          <a:lstStyle/>
          <a:p>
            <a:pPr>
              <a:defRPr/>
            </a:pPr>
            <a:endParaRPr lang="en-US"/>
          </a:p>
        </c:txPr>
        <c:crossAx val="150584320"/>
        <c:crosses val="autoZero"/>
        <c:auto val="1"/>
        <c:lblAlgn val="ctr"/>
        <c:lblOffset val="100"/>
        <c:tickLblSkip val="1"/>
      </c:catAx>
      <c:valAx>
        <c:axId val="150584320"/>
        <c:scaling>
          <c:orientation val="minMax"/>
          <c:max val="1"/>
        </c:scaling>
        <c:delete val="0"/>
        <c:axPos val="l"/>
        <c:numFmt formatCode="0%" sourceLinked="0"/>
        <c:minorTickMark val="out"/>
        <c:tickLblPos val="nextTo"/>
        <c:crossAx val="150582784"/>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19/_rels/chart12.xml.rels><?xml version="1.0" encoding="UTF-8" standalone="yes"?>
<Relationships xmlns="http://schemas.openxmlformats.org/package/2006/relationships"><Relationship Id="rId1" Type="http://schemas.openxmlformats.org/officeDocument/2006/relationships/package" Target="../../embeddings/slide_19/Microsoft_Office_Excel_Worksheet12.xlsx"/></Relationships>
</file>

<file path=ppt/charts/slide_19/chart1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Chart!$B$6:$T$6</c:f>
              <c:numCache>
                <c:formatCode>General</c:formatCode>
                <c:ptCount val="19"/>
                <c:pt idx="0" formatCode="0%">
                  <c:v>0.75533760000000005</c:v>
                </c:pt>
                <c:pt idx="2" formatCode="0%">
                  <c:v>0.69506219999999896</c:v>
                </c:pt>
                <c:pt idx="3" formatCode="0%">
                  <c:v>0.80671190000000004</c:v>
                </c:pt>
                <c:pt idx="5" formatCode="0%">
                  <c:v>0.68150639999999896</c:v>
                </c:pt>
                <c:pt idx="6" formatCode="0%">
                  <c:v>0.69062250000000003</c:v>
                </c:pt>
                <c:pt idx="7" formatCode="0%">
                  <c:v>0.74880630000000004</c:v>
                </c:pt>
                <c:pt idx="8" formatCode="0%">
                  <c:v>0.8349567</c:v>
                </c:pt>
                <c:pt idx="9" formatCode="0%">
                  <c:v>0.8055270999999995</c:v>
                </c:pt>
                <c:pt idx="10" formatCode="0%">
                  <c:v>0.81776179999999998</c:v>
                </c:pt>
                <c:pt idx="12" formatCode="0%">
                  <c:v>0.68076599999999998</c:v>
                </c:pt>
                <c:pt idx="13" formatCode="0%">
                  <c:v>0.78850739999999908</c:v>
                </c:pt>
                <c:pt idx="14" formatCode="0%">
                  <c:v>0.79663799999999996</c:v>
                </c:pt>
                <c:pt idx="16" formatCode="0%">
                  <c:v>0.75789720000000105</c:v>
                </c:pt>
                <c:pt idx="17" formatCode="0%">
                  <c:v>0.77432930000000078</c:v>
                </c:pt>
                <c:pt idx="18" formatCode="0%">
                  <c:v>0.73112940000000104</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Chart!$B$7:$T$7</c:f>
              <c:numCache>
                <c:formatCode>General</c:formatCode>
                <c:ptCount val="19"/>
                <c:pt idx="0" formatCode="0%">
                  <c:v>0.24830940000000029</c:v>
                </c:pt>
                <c:pt idx="2" formatCode="0%">
                  <c:v>0.2605905</c:v>
                </c:pt>
                <c:pt idx="3" formatCode="0%">
                  <c:v>0.23784189999999999</c:v>
                </c:pt>
                <c:pt idx="5" formatCode="0%">
                  <c:v>0.27291460000000045</c:v>
                </c:pt>
                <c:pt idx="6" formatCode="0%">
                  <c:v>0.2649957</c:v>
                </c:pt>
                <c:pt idx="7" formatCode="0%">
                  <c:v>0.2675496</c:v>
                </c:pt>
                <c:pt idx="8" formatCode="0%">
                  <c:v>0.21143910000000032</c:v>
                </c:pt>
                <c:pt idx="9" formatCode="0%">
                  <c:v>0.24654100000000029</c:v>
                </c:pt>
                <c:pt idx="10" formatCode="0%">
                  <c:v>0.20569860000000001</c:v>
                </c:pt>
                <c:pt idx="12" formatCode="0%">
                  <c:v>0.26760270000000008</c:v>
                </c:pt>
                <c:pt idx="13" formatCode="0%">
                  <c:v>0.24437439999999999</c:v>
                </c:pt>
                <c:pt idx="14" formatCode="0%">
                  <c:v>0.2301107</c:v>
                </c:pt>
                <c:pt idx="16" formatCode="0%">
                  <c:v>0.22511740000000019</c:v>
                </c:pt>
                <c:pt idx="17" formatCode="0%">
                  <c:v>0.22344840000000032</c:v>
                </c:pt>
                <c:pt idx="18" formatCode="0%">
                  <c:v>0.25868340000000001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Chart!$B$8:$T$8</c:f>
              <c:numCache>
                <c:formatCode>General</c:formatCode>
                <c:ptCount val="19"/>
                <c:pt idx="0" formatCode="0%">
                  <c:v>0.18268680000000001</c:v>
                </c:pt>
                <c:pt idx="2" formatCode="0%">
                  <c:v>0.19363240000000001</c:v>
                </c:pt>
                <c:pt idx="3" formatCode="0%">
                  <c:v>0.1733575</c:v>
                </c:pt>
                <c:pt idx="5" formatCode="0%">
                  <c:v>0.23107839999999999</c:v>
                </c:pt>
                <c:pt idx="6" formatCode="0%">
                  <c:v>0.21029260000000019</c:v>
                </c:pt>
                <c:pt idx="7" formatCode="0%">
                  <c:v>0.1677845</c:v>
                </c:pt>
                <c:pt idx="8" formatCode="0%">
                  <c:v>0.2242055</c:v>
                </c:pt>
                <c:pt idx="9" formatCode="0%">
                  <c:v>0.1125154</c:v>
                </c:pt>
                <c:pt idx="10" formatCode="0%">
                  <c:v>0.10381620000000009</c:v>
                </c:pt>
                <c:pt idx="12" formatCode="0%">
                  <c:v>0.22578090000000001</c:v>
                </c:pt>
                <c:pt idx="13" formatCode="0%">
                  <c:v>0.18938710000000022</c:v>
                </c:pt>
                <c:pt idx="14" formatCode="0%">
                  <c:v>0.12593950000000001</c:v>
                </c:pt>
                <c:pt idx="16" formatCode="0%">
                  <c:v>0.2301475</c:v>
                </c:pt>
                <c:pt idx="17" formatCode="0%">
                  <c:v>0.15708710000000026</c:v>
                </c:pt>
                <c:pt idx="18" formatCode="0%">
                  <c:v>0.17928350000000001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Chart!$B$9:$T$9</c:f>
              <c:numCache>
                <c:formatCode>General</c:formatCode>
                <c:ptCount val="19"/>
                <c:pt idx="0" formatCode="0%">
                  <c:v>0.14995570000000019</c:v>
                </c:pt>
                <c:pt idx="2" formatCode="0%">
                  <c:v>0.1237950000000002</c:v>
                </c:pt>
                <c:pt idx="3" formatCode="0%">
                  <c:v>0.17225330000000019</c:v>
                </c:pt>
                <c:pt idx="5" formatCode="0%">
                  <c:v>0.22494580000000022</c:v>
                </c:pt>
                <c:pt idx="6" formatCode="0%">
                  <c:v>0.19873620000000022</c:v>
                </c:pt>
                <c:pt idx="7" formatCode="0%">
                  <c:v>0.129575</c:v>
                </c:pt>
                <c:pt idx="8" formatCode="0%">
                  <c:v>0.12771310000000019</c:v>
                </c:pt>
                <c:pt idx="9" formatCode="0%">
                  <c:v>9.952190000000026E-2</c:v>
                </c:pt>
                <c:pt idx="10" formatCode="0%">
                  <c:v>7.6839900000000003E-2</c:v>
                </c:pt>
                <c:pt idx="12" formatCode="0%">
                  <c:v>0.20706289999999999</c:v>
                </c:pt>
                <c:pt idx="13" formatCode="0%">
                  <c:v>0.13603240000000019</c:v>
                </c:pt>
                <c:pt idx="14" formatCode="0%">
                  <c:v>0.11675389999999998</c:v>
                </c:pt>
                <c:pt idx="16" formatCode="0%">
                  <c:v>0.19010179999999988</c:v>
                </c:pt>
                <c:pt idx="17" formatCode="0%">
                  <c:v>0.1030978</c:v>
                </c:pt>
                <c:pt idx="18" formatCode="0%">
                  <c:v>0.15559190000000025</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£0-18k</c:v>
                </c:pt>
                <c:pt idx="17">
                  <c:v>HH Income £18k-35k</c:v>
                </c:pt>
                <c:pt idx="18">
                  <c:v>HH Income £35k+</c:v>
                </c:pt>
              </c:strCache>
            </c:strRef>
          </c:cat>
          <c:val>
            <c:numRef>
              <c:f>Chart!$B$10:$T$10</c:f>
              <c:numCache>
                <c:formatCode>General</c:formatCode>
                <c:ptCount val="19"/>
                <c:pt idx="0" formatCode="0%">
                  <c:v>9.4306000000000043E-2</c:v>
                </c:pt>
                <c:pt idx="2" formatCode="0%">
                  <c:v>0.1099971000000001</c:v>
                </c:pt>
                <c:pt idx="3" formatCode="0%">
                  <c:v>8.0932100000000007E-2</c:v>
                </c:pt>
                <c:pt idx="5" formatCode="0%">
                  <c:v>0.23619999999999999</c:v>
                </c:pt>
                <c:pt idx="6" formatCode="0%">
                  <c:v>7.3772000000000004E-2</c:v>
                </c:pt>
                <c:pt idx="7" formatCode="0%">
                  <c:v>9.1437500000000005E-2</c:v>
                </c:pt>
                <c:pt idx="8" formatCode="0%">
                  <c:v>6.0471400000000002E-2</c:v>
                </c:pt>
                <c:pt idx="9" formatCode="0%">
                  <c:v>2.4907300000000031E-2</c:v>
                </c:pt>
                <c:pt idx="10" formatCode="0%">
                  <c:v>3.9283300000000056E-2</c:v>
                </c:pt>
                <c:pt idx="12" formatCode="0%">
                  <c:v>0.15855480000000019</c:v>
                </c:pt>
                <c:pt idx="13" formatCode="0%">
                  <c:v>7.4202400000000099E-2</c:v>
                </c:pt>
                <c:pt idx="14" formatCode="0%">
                  <c:v>2.7070700000000052E-2</c:v>
                </c:pt>
                <c:pt idx="16" formatCode="0%">
                  <c:v>0.10498680000000002</c:v>
                </c:pt>
                <c:pt idx="17" formatCode="0%">
                  <c:v>7.0436600000000113E-2</c:v>
                </c:pt>
                <c:pt idx="18" formatCode="0%">
                  <c:v>0.11349140000000002</c:v>
                </c:pt>
              </c:numCache>
            </c:numRef>
          </c:val>
        </c:ser>
        <c:gapWidth val="50"/>
        <c:axId val="151616128"/>
        <c:axId val="151638400"/>
      </c:barChart>
      <c:catAx>
        <c:axId val="151616128"/>
        <c:scaling>
          <c:orientation val="minMax"/>
        </c:scaling>
        <c:delete val="0"/>
        <c:axPos val="b"/>
        <c:majorTickMark val="none"/>
        <c:tickLblPos val="nextTo"/>
        <c:txPr>
          <a:bodyPr rot="-5400000" vert="horz"/>
          <a:lstStyle/>
          <a:p>
            <a:pPr>
              <a:defRPr/>
            </a:pPr>
            <a:endParaRPr lang="en-US"/>
          </a:p>
        </c:txPr>
        <c:crossAx val="151638400"/>
        <c:crosses val="autoZero"/>
        <c:auto val="1"/>
        <c:lblAlgn val="ctr"/>
        <c:lblOffset val="100"/>
        <c:tickLblSkip val="1"/>
      </c:catAx>
      <c:valAx>
        <c:axId val="151638400"/>
        <c:scaling>
          <c:orientation val="minMax"/>
          <c:max val="1"/>
        </c:scaling>
        <c:delete val="0"/>
        <c:axPos val="l"/>
        <c:numFmt formatCode="0%" sourceLinked="0"/>
        <c:minorTickMark val="out"/>
        <c:tickLblPos val="nextTo"/>
        <c:crossAx val="1516161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0/_rels/chart13.xml.rels><?xml version="1.0" encoding="UTF-8" standalone="yes"?>
<Relationships xmlns="http://schemas.openxmlformats.org/package/2006/relationships"><Relationship Id="rId1" Type="http://schemas.openxmlformats.org/officeDocument/2006/relationships/package" Target="../../embeddings/slide_20/Microsoft_Office_Excel_Worksheet13.xlsx"/></Relationships>
</file>

<file path=ppt/charts/slide_20/chart1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Chart!$B$6:$T$6</c:f>
              <c:numCache>
                <c:formatCode>General</c:formatCode>
                <c:ptCount val="19"/>
                <c:pt idx="0" formatCode="0%">
                  <c:v>0.64489480000000143</c:v>
                </c:pt>
                <c:pt idx="2" formatCode="0%">
                  <c:v>0.67367870000000118</c:v>
                </c:pt>
                <c:pt idx="3" formatCode="0%">
                  <c:v>0.61746800000000002</c:v>
                </c:pt>
                <c:pt idx="5" formatCode="0%">
                  <c:v>0.69440959999999996</c:v>
                </c:pt>
                <c:pt idx="6" formatCode="0%">
                  <c:v>0.49088380000000065</c:v>
                </c:pt>
                <c:pt idx="7" formatCode="0%">
                  <c:v>0.63660500000000131</c:v>
                </c:pt>
                <c:pt idx="8" formatCode="0%">
                  <c:v>0.6335615</c:v>
                </c:pt>
                <c:pt idx="9" formatCode="0%">
                  <c:v>0.6468336000000009</c:v>
                </c:pt>
                <c:pt idx="10" formatCode="0%">
                  <c:v>0.73395719999999998</c:v>
                </c:pt>
                <c:pt idx="12" formatCode="0%">
                  <c:v>0.59911539999999897</c:v>
                </c:pt>
                <c:pt idx="13" formatCode="0%">
                  <c:v>0.62240859999999998</c:v>
                </c:pt>
                <c:pt idx="14" formatCode="0%">
                  <c:v>0.69209130000000063</c:v>
                </c:pt>
                <c:pt idx="16" formatCode="0%">
                  <c:v>0.66710700000000089</c:v>
                </c:pt>
                <c:pt idx="17" formatCode="0%">
                  <c:v>0.67786190000000091</c:v>
                </c:pt>
                <c:pt idx="18" formatCode="0%">
                  <c:v>0.65203759999999999</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Chart!$B$7:$T$7</c:f>
              <c:numCache>
                <c:formatCode>General</c:formatCode>
                <c:ptCount val="19"/>
                <c:pt idx="0" formatCode="0%">
                  <c:v>0.37745850000000053</c:v>
                </c:pt>
                <c:pt idx="2" formatCode="0%">
                  <c:v>0.33475760000000032</c:v>
                </c:pt>
                <c:pt idx="3" formatCode="0%">
                  <c:v>0.41814590000000001</c:v>
                </c:pt>
                <c:pt idx="5" formatCode="0%">
                  <c:v>0.47662990000000038</c:v>
                </c:pt>
                <c:pt idx="6" formatCode="0%">
                  <c:v>0.47685080000000052</c:v>
                </c:pt>
                <c:pt idx="7" formatCode="0%">
                  <c:v>0.39520380000000038</c:v>
                </c:pt>
                <c:pt idx="8" formatCode="0%">
                  <c:v>0.35436580000000045</c:v>
                </c:pt>
                <c:pt idx="9" formatCode="0%">
                  <c:v>0.35464850000000031</c:v>
                </c:pt>
                <c:pt idx="10" formatCode="0%">
                  <c:v>0.26435660000000039</c:v>
                </c:pt>
                <c:pt idx="12" formatCode="0%">
                  <c:v>0.4752323</c:v>
                </c:pt>
                <c:pt idx="13" formatCode="0%">
                  <c:v>0.38561590000000046</c:v>
                </c:pt>
                <c:pt idx="14" formatCode="0%">
                  <c:v>0.31288810000000078</c:v>
                </c:pt>
                <c:pt idx="16" formatCode="0%">
                  <c:v>0.386295</c:v>
                </c:pt>
                <c:pt idx="17" formatCode="0%">
                  <c:v>0.39275210000000038</c:v>
                </c:pt>
                <c:pt idx="18" formatCode="0%">
                  <c:v>0.35758670000000053</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Chart!$B$8:$T$8</c:f>
              <c:numCache>
                <c:formatCode>General</c:formatCode>
                <c:ptCount val="19"/>
                <c:pt idx="0" formatCode="0%">
                  <c:v>0.12182040000000002</c:v>
                </c:pt>
                <c:pt idx="2" formatCode="0%">
                  <c:v>0.13426990000000019</c:v>
                </c:pt>
                <c:pt idx="3" formatCode="0%">
                  <c:v>0.1099579</c:v>
                </c:pt>
                <c:pt idx="5" formatCode="0%">
                  <c:v>0.14163909999999999</c:v>
                </c:pt>
                <c:pt idx="6" formatCode="0%">
                  <c:v>0.18128279999999999</c:v>
                </c:pt>
                <c:pt idx="7" formatCode="0%">
                  <c:v>0.14662259999999988</c:v>
                </c:pt>
                <c:pt idx="8" formatCode="0%">
                  <c:v>0.13149169999999999</c:v>
                </c:pt>
                <c:pt idx="9" formatCode="0%">
                  <c:v>8.2727200000000001E-2</c:v>
                </c:pt>
                <c:pt idx="10" formatCode="0%">
                  <c:v>7.101780000000002E-2</c:v>
                </c:pt>
                <c:pt idx="12" formatCode="0%">
                  <c:v>0.1646019</c:v>
                </c:pt>
                <c:pt idx="13" formatCode="0%">
                  <c:v>0.14025270000000001</c:v>
                </c:pt>
                <c:pt idx="14" formatCode="0%">
                  <c:v>8.0471500000000015E-2</c:v>
                </c:pt>
                <c:pt idx="16" formatCode="0%">
                  <c:v>0.1180905000000001</c:v>
                </c:pt>
                <c:pt idx="17" formatCode="0%">
                  <c:v>6.0833600000000106E-2</c:v>
                </c:pt>
                <c:pt idx="18" formatCode="0%">
                  <c:v>0.15863450000000001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Chart!$B$9:$T$9</c:f>
              <c:numCache>
                <c:formatCode>General</c:formatCode>
                <c:ptCount val="19"/>
                <c:pt idx="0" formatCode="0%">
                  <c:v>9.1316900000000006E-2</c:v>
                </c:pt>
                <c:pt idx="2" formatCode="0%">
                  <c:v>8.5483399999999987E-2</c:v>
                </c:pt>
                <c:pt idx="3" formatCode="0%">
                  <c:v>9.6875400000000028E-2</c:v>
                </c:pt>
                <c:pt idx="5" formatCode="0%">
                  <c:v>0.14677330000000019</c:v>
                </c:pt>
                <c:pt idx="6" formatCode="0%">
                  <c:v>0.10712930000000002</c:v>
                </c:pt>
                <c:pt idx="7" formatCode="0%">
                  <c:v>9.6619100000000041E-2</c:v>
                </c:pt>
                <c:pt idx="8" formatCode="0%">
                  <c:v>6.6255099999999997E-2</c:v>
                </c:pt>
                <c:pt idx="9" formatCode="0%">
                  <c:v>5.8431400000000022E-2</c:v>
                </c:pt>
                <c:pt idx="10" formatCode="0%">
                  <c:v>8.243990000000001E-2</c:v>
                </c:pt>
                <c:pt idx="12" formatCode="0%">
                  <c:v>0.13048799999999999</c:v>
                </c:pt>
                <c:pt idx="13" formatCode="0%">
                  <c:v>8.2941500000000015E-2</c:v>
                </c:pt>
                <c:pt idx="14" formatCode="0%">
                  <c:v>7.6059299999999996E-2</c:v>
                </c:pt>
                <c:pt idx="16" formatCode="0%">
                  <c:v>1.6848399999999999E-2</c:v>
                </c:pt>
                <c:pt idx="17" formatCode="0%">
                  <c:v>0.1351263</c:v>
                </c:pt>
                <c:pt idx="18" formatCode="0%">
                  <c:v>8.9588400000000068E-2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156k Yen HH income</c:v>
                </c:pt>
                <c:pt idx="17">
                  <c:v>156k - 299k Yen HH income</c:v>
                </c:pt>
                <c:pt idx="18">
                  <c:v>299k+ Yen HH income</c:v>
                </c:pt>
              </c:strCache>
            </c:strRef>
          </c:cat>
          <c:val>
            <c:numRef>
              <c:f>Chart!$B$10:$T$10</c:f>
              <c:numCache>
                <c:formatCode>General</c:formatCode>
                <c:ptCount val="19"/>
                <c:pt idx="0" formatCode="0%">
                  <c:v>9.6211200000000011E-2</c:v>
                </c:pt>
                <c:pt idx="2" formatCode="0%">
                  <c:v>0.1068654000000001</c:v>
                </c:pt>
                <c:pt idx="3" formatCode="0%">
                  <c:v>8.6059300000000047E-2</c:v>
                </c:pt>
                <c:pt idx="5" formatCode="0%">
                  <c:v>7.9737900000000111E-2</c:v>
                </c:pt>
                <c:pt idx="6" formatCode="0%">
                  <c:v>0.14809410000000026</c:v>
                </c:pt>
                <c:pt idx="7" formatCode="0%">
                  <c:v>8.1883699999999976E-2</c:v>
                </c:pt>
                <c:pt idx="8" formatCode="0%">
                  <c:v>7.9390300000000094E-2</c:v>
                </c:pt>
                <c:pt idx="9" formatCode="0%">
                  <c:v>6.9816300000000095E-2</c:v>
                </c:pt>
                <c:pt idx="10" formatCode="0%">
                  <c:v>0.11309279999999999</c:v>
                </c:pt>
                <c:pt idx="12" formatCode="0%">
                  <c:v>0.11996999999999998</c:v>
                </c:pt>
                <c:pt idx="13" formatCode="0%">
                  <c:v>8.0129500000000006E-2</c:v>
                </c:pt>
                <c:pt idx="14" formatCode="0%">
                  <c:v>9.5735600000000046E-2</c:v>
                </c:pt>
                <c:pt idx="16" formatCode="0%">
                  <c:v>0.10121590000000009</c:v>
                </c:pt>
                <c:pt idx="17" formatCode="0%">
                  <c:v>5.8565800000000001E-2</c:v>
                </c:pt>
                <c:pt idx="18" formatCode="0%">
                  <c:v>8.1853800000000046E-2</c:v>
                </c:pt>
              </c:numCache>
            </c:numRef>
          </c:val>
        </c:ser>
        <c:gapWidth val="50"/>
        <c:axId val="152342528"/>
        <c:axId val="152344064"/>
      </c:barChart>
      <c:catAx>
        <c:axId val="152342528"/>
        <c:scaling>
          <c:orientation val="minMax"/>
        </c:scaling>
        <c:delete val="0"/>
        <c:axPos val="b"/>
        <c:majorTickMark val="none"/>
        <c:tickLblPos val="nextTo"/>
        <c:txPr>
          <a:bodyPr rot="-5400000" vert="horz"/>
          <a:lstStyle/>
          <a:p>
            <a:pPr>
              <a:defRPr/>
            </a:pPr>
            <a:endParaRPr lang="en-US"/>
          </a:p>
        </c:txPr>
        <c:crossAx val="152344064"/>
        <c:crosses val="autoZero"/>
        <c:auto val="1"/>
        <c:lblAlgn val="ctr"/>
        <c:lblOffset val="100"/>
        <c:tickLblSkip val="1"/>
      </c:catAx>
      <c:valAx>
        <c:axId val="152344064"/>
        <c:scaling>
          <c:orientation val="minMax"/>
          <c:max val="1"/>
        </c:scaling>
        <c:delete val="0"/>
        <c:axPos val="l"/>
        <c:numFmt formatCode="0%" sourceLinked="0"/>
        <c:minorTickMark val="out"/>
        <c:tickLblPos val="nextTo"/>
        <c:crossAx val="15234252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1/_rels/chart14.xml.rels><?xml version="1.0" encoding="UTF-8" standalone="yes"?>
<Relationships xmlns="http://schemas.openxmlformats.org/package/2006/relationships"><Relationship Id="rId1" Type="http://schemas.openxmlformats.org/officeDocument/2006/relationships/package" Target="../../embeddings/slide_21/Microsoft_Office_Excel_Worksheet14.xlsx"/></Relationships>
</file>

<file path=ppt/charts/slide_21/chart14.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Chart!$B$6:$T$6</c:f>
              <c:numCache>
                <c:formatCode>General</c:formatCode>
                <c:ptCount val="19"/>
                <c:pt idx="0" formatCode="0%">
                  <c:v>0.63030570000000063</c:v>
                </c:pt>
                <c:pt idx="2" formatCode="0%">
                  <c:v>0.60076249999999998</c:v>
                </c:pt>
                <c:pt idx="3" formatCode="0%">
                  <c:v>0.66116799999999998</c:v>
                </c:pt>
                <c:pt idx="5" formatCode="0%">
                  <c:v>0.56870890000000063</c:v>
                </c:pt>
                <c:pt idx="6" formatCode="0%">
                  <c:v>0.63490070000000065</c:v>
                </c:pt>
                <c:pt idx="7" formatCode="0%">
                  <c:v>0.67736920000000089</c:v>
                </c:pt>
                <c:pt idx="8" formatCode="0%">
                  <c:v>0.58350199999999897</c:v>
                </c:pt>
                <c:pt idx="9" formatCode="0%">
                  <c:v>0.59721139999999895</c:v>
                </c:pt>
                <c:pt idx="10" formatCode="0%">
                  <c:v>0.70797190000000065</c:v>
                </c:pt>
                <c:pt idx="12" formatCode="0%">
                  <c:v>0.60758689999999949</c:v>
                </c:pt>
                <c:pt idx="13" formatCode="0%">
                  <c:v>0.63815770000000005</c:v>
                </c:pt>
                <c:pt idx="14" formatCode="0%">
                  <c:v>0.64141579999999998</c:v>
                </c:pt>
                <c:pt idx="16" formatCode="0%">
                  <c:v>0.57220280000000001</c:v>
                </c:pt>
                <c:pt idx="17" formatCode="0%">
                  <c:v>0.64754179999999995</c:v>
                </c:pt>
                <c:pt idx="18" formatCode="0%">
                  <c:v>0.64475140000000131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Chart!$B$7:$T$7</c:f>
              <c:numCache>
                <c:formatCode>General</c:formatCode>
                <c:ptCount val="19"/>
                <c:pt idx="0" formatCode="0%">
                  <c:v>0.30335280000000053</c:v>
                </c:pt>
                <c:pt idx="2" formatCode="0%">
                  <c:v>0.23629400000000025</c:v>
                </c:pt>
                <c:pt idx="3" formatCode="0%">
                  <c:v>0.37340610000000052</c:v>
                </c:pt>
                <c:pt idx="5" formatCode="0%">
                  <c:v>0.37426100000000001</c:v>
                </c:pt>
                <c:pt idx="6" formatCode="0%">
                  <c:v>0.30746450000000053</c:v>
                </c:pt>
                <c:pt idx="7" formatCode="0%">
                  <c:v>0.2223465</c:v>
                </c:pt>
                <c:pt idx="8" formatCode="0%">
                  <c:v>0.32008290000000089</c:v>
                </c:pt>
                <c:pt idx="9" formatCode="0%">
                  <c:v>0.30091960000000045</c:v>
                </c:pt>
                <c:pt idx="10" formatCode="0%">
                  <c:v>0.34126840000000008</c:v>
                </c:pt>
                <c:pt idx="12" formatCode="0%">
                  <c:v>0.33551930000000052</c:v>
                </c:pt>
                <c:pt idx="13" formatCode="0%">
                  <c:v>0.26510990000000001</c:v>
                </c:pt>
                <c:pt idx="14" formatCode="0%">
                  <c:v>0.30912030000000051</c:v>
                </c:pt>
                <c:pt idx="16" formatCode="0%">
                  <c:v>0.29011690000000045</c:v>
                </c:pt>
                <c:pt idx="17" formatCode="0%">
                  <c:v>0.27385210000000032</c:v>
                </c:pt>
                <c:pt idx="18" formatCode="0%">
                  <c:v>0.33523490000000039</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Chart!$B$8:$T$8</c:f>
              <c:numCache>
                <c:formatCode>General</c:formatCode>
                <c:ptCount val="19"/>
                <c:pt idx="0" formatCode="0%">
                  <c:v>0.20715220000000001</c:v>
                </c:pt>
                <c:pt idx="2" formatCode="0%">
                  <c:v>0.21162010000000001</c:v>
                </c:pt>
                <c:pt idx="3" formatCode="0%">
                  <c:v>0.20248469999999999</c:v>
                </c:pt>
                <c:pt idx="5" formatCode="0%">
                  <c:v>0.23257439999999999</c:v>
                </c:pt>
                <c:pt idx="6" formatCode="0%">
                  <c:v>0.21266610000000019</c:v>
                </c:pt>
                <c:pt idx="7" formatCode="0%">
                  <c:v>0.19341030000000026</c:v>
                </c:pt>
                <c:pt idx="8" formatCode="0%">
                  <c:v>0.17828410000000022</c:v>
                </c:pt>
                <c:pt idx="9" formatCode="0%">
                  <c:v>0.2014735</c:v>
                </c:pt>
                <c:pt idx="10" formatCode="0%">
                  <c:v>0.23574300000000026</c:v>
                </c:pt>
                <c:pt idx="12" formatCode="0%">
                  <c:v>0.21416630000000023</c:v>
                </c:pt>
                <c:pt idx="13" formatCode="0%">
                  <c:v>0.19464290000000001</c:v>
                </c:pt>
                <c:pt idx="14" formatCode="0%">
                  <c:v>0.21821470000000029</c:v>
                </c:pt>
                <c:pt idx="16" formatCode="0%">
                  <c:v>0.21707140000000019</c:v>
                </c:pt>
                <c:pt idx="17" formatCode="0%">
                  <c:v>0.22143379999999999</c:v>
                </c:pt>
                <c:pt idx="18" formatCode="0%">
                  <c:v>0.20173310000000022</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Chart!$B$9:$T$9</c:f>
              <c:numCache>
                <c:formatCode>General</c:formatCode>
                <c:ptCount val="19"/>
                <c:pt idx="0" formatCode="0%">
                  <c:v>0.23091050000000019</c:v>
                </c:pt>
                <c:pt idx="2" formatCode="0%">
                  <c:v>0.18862129999999999</c:v>
                </c:pt>
                <c:pt idx="3" formatCode="0%">
                  <c:v>0.27508810000000039</c:v>
                </c:pt>
                <c:pt idx="5" formatCode="0%">
                  <c:v>0.28776410000000002</c:v>
                </c:pt>
                <c:pt idx="6" formatCode="0%">
                  <c:v>0.2610172</c:v>
                </c:pt>
                <c:pt idx="7" formatCode="0%">
                  <c:v>0.17374730000000033</c:v>
                </c:pt>
                <c:pt idx="8" formatCode="0%">
                  <c:v>0.21825730000000029</c:v>
                </c:pt>
                <c:pt idx="9" formatCode="0%">
                  <c:v>0.21017179999999988</c:v>
                </c:pt>
                <c:pt idx="10" formatCode="0%">
                  <c:v>0.24496040000000033</c:v>
                </c:pt>
                <c:pt idx="12" formatCode="0%">
                  <c:v>0.2661710000000001</c:v>
                </c:pt>
                <c:pt idx="13" formatCode="0%">
                  <c:v>0.20144470000000025</c:v>
                </c:pt>
                <c:pt idx="14" formatCode="0%">
                  <c:v>0.24651780000000026</c:v>
                </c:pt>
                <c:pt idx="16" formatCode="0%">
                  <c:v>0.27386350000000032</c:v>
                </c:pt>
                <c:pt idx="17" formatCode="0%">
                  <c:v>0.21783980000000022</c:v>
                </c:pt>
                <c:pt idx="18" formatCode="0%">
                  <c:v>0.23400019999999999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€1.1k HH income</c:v>
                </c:pt>
                <c:pt idx="17">
                  <c:v>€1.1k - 2.2k HH income</c:v>
                </c:pt>
                <c:pt idx="18">
                  <c:v>€2.2k+ HH income</c:v>
                </c:pt>
              </c:strCache>
            </c:strRef>
          </c:cat>
          <c:val>
            <c:numRef>
              <c:f>Chart!$B$10:$T$10</c:f>
              <c:numCache>
                <c:formatCode>General</c:formatCode>
                <c:ptCount val="19"/>
                <c:pt idx="0" formatCode="0%">
                  <c:v>9.3676800000000227E-2</c:v>
                </c:pt>
                <c:pt idx="2" formatCode="0%">
                  <c:v>9.9330100000000005E-2</c:v>
                </c:pt>
                <c:pt idx="3" formatCode="0%">
                  <c:v>8.7771000000000002E-2</c:v>
                </c:pt>
                <c:pt idx="5" formatCode="0%">
                  <c:v>0.15174840000000045</c:v>
                </c:pt>
                <c:pt idx="6" formatCode="0%">
                  <c:v>8.3849800000000044E-2</c:v>
                </c:pt>
                <c:pt idx="7" formatCode="0%">
                  <c:v>7.39789E-2</c:v>
                </c:pt>
                <c:pt idx="8" formatCode="0%">
                  <c:v>0.12142690000000012</c:v>
                </c:pt>
                <c:pt idx="9" formatCode="0%">
                  <c:v>7.5953599999999996E-2</c:v>
                </c:pt>
                <c:pt idx="10" formatCode="0%">
                  <c:v>5.4103100000000022E-2</c:v>
                </c:pt>
                <c:pt idx="12" formatCode="0%">
                  <c:v>0.11757189999999998</c:v>
                </c:pt>
                <c:pt idx="13" formatCode="0%">
                  <c:v>8.8162300000000068E-2</c:v>
                </c:pt>
                <c:pt idx="14" formatCode="0%">
                  <c:v>5.8450700000000001E-2</c:v>
                </c:pt>
                <c:pt idx="16" formatCode="0%">
                  <c:v>8.1837400000000005E-2</c:v>
                </c:pt>
                <c:pt idx="17" formatCode="0%">
                  <c:v>0.1011074</c:v>
                </c:pt>
                <c:pt idx="18" formatCode="0%">
                  <c:v>7.2153500000000009E-2</c:v>
                </c:pt>
              </c:numCache>
            </c:numRef>
          </c:val>
        </c:ser>
        <c:gapWidth val="50"/>
        <c:axId val="153093248"/>
        <c:axId val="153094784"/>
      </c:barChart>
      <c:catAx>
        <c:axId val="153093248"/>
        <c:scaling>
          <c:orientation val="minMax"/>
        </c:scaling>
        <c:delete val="0"/>
        <c:axPos val="b"/>
        <c:majorTickMark val="none"/>
        <c:tickLblPos val="nextTo"/>
        <c:txPr>
          <a:bodyPr rot="-5400000" vert="horz"/>
          <a:lstStyle/>
          <a:p>
            <a:pPr>
              <a:defRPr/>
            </a:pPr>
            <a:endParaRPr lang="en-US"/>
          </a:p>
        </c:txPr>
        <c:crossAx val="153094784"/>
        <c:crosses val="autoZero"/>
        <c:auto val="1"/>
        <c:lblAlgn val="ctr"/>
        <c:lblOffset val="100"/>
        <c:tickLblSkip val="1"/>
      </c:catAx>
      <c:valAx>
        <c:axId val="153094784"/>
        <c:scaling>
          <c:orientation val="minMax"/>
          <c:max val="1"/>
        </c:scaling>
        <c:delete val="0"/>
        <c:axPos val="l"/>
        <c:numFmt formatCode="0%" sourceLinked="0"/>
        <c:minorTickMark val="out"/>
        <c:tickLblPos val="nextTo"/>
        <c:crossAx val="153093248"/>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2/_rels/chart15.xml.rels><?xml version="1.0" encoding="UTF-8" standalone="yes"?>
<Relationships xmlns="http://schemas.openxmlformats.org/package/2006/relationships"><Relationship Id="rId1" Type="http://schemas.openxmlformats.org/officeDocument/2006/relationships/package" Target="../../embeddings/slide_22/Microsoft_Office_Excel_Worksheet15.xlsx"/></Relationships>
</file>

<file path=ppt/charts/slide_22/chart15.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81E-2"/>
          <c:y val="0.19561681336477618"/>
          <c:w val="0.91305663390165859"/>
          <c:h val="0.45814320501858025"/>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Chart!$B$6:$T$6</c:f>
              <c:numCache>
                <c:formatCode>General</c:formatCode>
                <c:ptCount val="19"/>
                <c:pt idx="0" formatCode="0%">
                  <c:v>0.71779020000000104</c:v>
                </c:pt>
                <c:pt idx="2" formatCode="0%">
                  <c:v>0.67429970000000106</c:v>
                </c:pt>
                <c:pt idx="3" formatCode="0%">
                  <c:v>0.76196000000000064</c:v>
                </c:pt>
                <c:pt idx="5" formatCode="0%">
                  <c:v>0.77590980000000143</c:v>
                </c:pt>
                <c:pt idx="6" formatCode="0%">
                  <c:v>0.59937580000000001</c:v>
                </c:pt>
                <c:pt idx="7" formatCode="0%">
                  <c:v>0.75287180000000142</c:v>
                </c:pt>
                <c:pt idx="8" formatCode="0%">
                  <c:v>0.79754249999999949</c:v>
                </c:pt>
                <c:pt idx="9" formatCode="0%">
                  <c:v>0.69357939999999996</c:v>
                </c:pt>
                <c:pt idx="10" formatCode="0%">
                  <c:v>0.63791560000000103</c:v>
                </c:pt>
                <c:pt idx="12" formatCode="0%">
                  <c:v>0.70329790000000003</c:v>
                </c:pt>
                <c:pt idx="13" formatCode="0%">
                  <c:v>0.75880190000000103</c:v>
                </c:pt>
                <c:pt idx="14" formatCode="0%">
                  <c:v>0.65024510000000091</c:v>
                </c:pt>
                <c:pt idx="16" formatCode="0%">
                  <c:v>0.78576489999999999</c:v>
                </c:pt>
                <c:pt idx="17" formatCode="0%">
                  <c:v>0.72167040000000104</c:v>
                </c:pt>
                <c:pt idx="18" formatCode="0%">
                  <c:v>0.69571430000000001</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Chart!$B$7:$T$7</c:f>
              <c:numCache>
                <c:formatCode>General</c:formatCode>
                <c:ptCount val="19"/>
                <c:pt idx="0" formatCode="0%">
                  <c:v>0.24971300000000032</c:v>
                </c:pt>
                <c:pt idx="2" formatCode="0%">
                  <c:v>0.2451237</c:v>
                </c:pt>
                <c:pt idx="3" formatCode="0%">
                  <c:v>0.25437400000000032</c:v>
                </c:pt>
                <c:pt idx="5" formatCode="0%">
                  <c:v>0.38416670000000064</c:v>
                </c:pt>
                <c:pt idx="6" formatCode="0%">
                  <c:v>0.28186600000000045</c:v>
                </c:pt>
                <c:pt idx="7" formatCode="0%">
                  <c:v>0.17843830000000033</c:v>
                </c:pt>
                <c:pt idx="8" formatCode="0%">
                  <c:v>0.17127930000000019</c:v>
                </c:pt>
                <c:pt idx="9" formatCode="0%">
                  <c:v>0.29432450000000077</c:v>
                </c:pt>
                <c:pt idx="10" formatCode="0%">
                  <c:v>0.11855120000000002</c:v>
                </c:pt>
                <c:pt idx="12" formatCode="0%">
                  <c:v>0.34331360000000039</c:v>
                </c:pt>
                <c:pt idx="13" formatCode="0%">
                  <c:v>0.17806890000000022</c:v>
                </c:pt>
                <c:pt idx="14" formatCode="0%">
                  <c:v>0.2266377</c:v>
                </c:pt>
                <c:pt idx="16" formatCode="0%">
                  <c:v>0.2579901</c:v>
                </c:pt>
                <c:pt idx="17" formatCode="0%">
                  <c:v>0.29170630000000008</c:v>
                </c:pt>
                <c:pt idx="18" formatCode="0%">
                  <c:v>0.23659130000000025</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Chart!$B$8:$T$8</c:f>
              <c:numCache>
                <c:formatCode>General</c:formatCode>
                <c:ptCount val="19"/>
                <c:pt idx="0" formatCode="0%">
                  <c:v>0.14441660000000026</c:v>
                </c:pt>
                <c:pt idx="2" formatCode="0%">
                  <c:v>0.14573910000000029</c:v>
                </c:pt>
                <c:pt idx="3" formatCode="0%">
                  <c:v>0.14307339999999999</c:v>
                </c:pt>
                <c:pt idx="5" formatCode="0%">
                  <c:v>0.1431299</c:v>
                </c:pt>
                <c:pt idx="6" formatCode="0%">
                  <c:v>0.1976754</c:v>
                </c:pt>
                <c:pt idx="7" formatCode="0%">
                  <c:v>0.15597580000000019</c:v>
                </c:pt>
                <c:pt idx="8" formatCode="0%">
                  <c:v>9.0536700000000025E-2</c:v>
                </c:pt>
                <c:pt idx="9" formatCode="0%">
                  <c:v>0.14262820000000001</c:v>
                </c:pt>
                <c:pt idx="10" formatCode="0%">
                  <c:v>0.1088549</c:v>
                </c:pt>
                <c:pt idx="12" formatCode="0%">
                  <c:v>0.15773920000000038</c:v>
                </c:pt>
                <c:pt idx="13" formatCode="0%">
                  <c:v>0.14086419999999999</c:v>
                </c:pt>
                <c:pt idx="14" formatCode="0%">
                  <c:v>0.13581879999999999</c:v>
                </c:pt>
                <c:pt idx="16" formatCode="0%">
                  <c:v>0.1283783</c:v>
                </c:pt>
                <c:pt idx="17" formatCode="0%">
                  <c:v>0.13224079999999999</c:v>
                </c:pt>
                <c:pt idx="18" formatCode="0%">
                  <c:v>0.16245870000000001</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Chart!$B$9:$T$9</c:f>
              <c:numCache>
                <c:formatCode>General</c:formatCode>
                <c:ptCount val="19"/>
                <c:pt idx="0" formatCode="0%">
                  <c:v>0.1968596</c:v>
                </c:pt>
                <c:pt idx="2" formatCode="0%">
                  <c:v>0.19213140000000001</c:v>
                </c:pt>
                <c:pt idx="3" formatCode="0%">
                  <c:v>0.2016617</c:v>
                </c:pt>
                <c:pt idx="5" formatCode="0%">
                  <c:v>0.31028140000000032</c:v>
                </c:pt>
                <c:pt idx="6" formatCode="0%">
                  <c:v>0.22452140000000001</c:v>
                </c:pt>
                <c:pt idx="7" formatCode="0%">
                  <c:v>0.1948685</c:v>
                </c:pt>
                <c:pt idx="8" formatCode="0%">
                  <c:v>0.1466315</c:v>
                </c:pt>
                <c:pt idx="9" formatCode="0%">
                  <c:v>0.1138165</c:v>
                </c:pt>
                <c:pt idx="10" formatCode="0%">
                  <c:v>8.0245000000000025E-2</c:v>
                </c:pt>
                <c:pt idx="12" formatCode="0%">
                  <c:v>0.26985100000000001</c:v>
                </c:pt>
                <c:pt idx="13" formatCode="0%">
                  <c:v>0.18062829999999999</c:v>
                </c:pt>
                <c:pt idx="14" formatCode="0%">
                  <c:v>0.1026903000000001</c:v>
                </c:pt>
                <c:pt idx="16" formatCode="0%">
                  <c:v>0.14319850000000001</c:v>
                </c:pt>
                <c:pt idx="17" formatCode="0%">
                  <c:v>0.15962589999999999</c:v>
                </c:pt>
                <c:pt idx="18" formatCode="0%">
                  <c:v>0.24386369999999999</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&lt; kr13.8k HH income</c:v>
                </c:pt>
                <c:pt idx="17">
                  <c:v>kr13.8k - 26.4k HH income</c:v>
                </c:pt>
                <c:pt idx="18">
                  <c:v>kr26.4k+ HH income</c:v>
                </c:pt>
              </c:strCache>
            </c:strRef>
          </c:cat>
          <c:val>
            <c:numRef>
              <c:f>Chart!$B$10:$T$10</c:f>
              <c:numCache>
                <c:formatCode>General</c:formatCode>
                <c:ptCount val="19"/>
                <c:pt idx="0" formatCode="0%">
                  <c:v>0.15672000000000019</c:v>
                </c:pt>
                <c:pt idx="2" formatCode="0%">
                  <c:v>0.12975500000000001</c:v>
                </c:pt>
                <c:pt idx="3" formatCode="0%">
                  <c:v>0.18410620000000019</c:v>
                </c:pt>
                <c:pt idx="5" formatCode="0%">
                  <c:v>0.2269245</c:v>
                </c:pt>
                <c:pt idx="6" formatCode="0%">
                  <c:v>0.18858500000000022</c:v>
                </c:pt>
                <c:pt idx="7" formatCode="0%">
                  <c:v>0.13248560000000001</c:v>
                </c:pt>
                <c:pt idx="8" formatCode="0%">
                  <c:v>0.14616399999999999</c:v>
                </c:pt>
                <c:pt idx="9" formatCode="0%">
                  <c:v>8.7343399999999988E-2</c:v>
                </c:pt>
                <c:pt idx="10" formatCode="0%">
                  <c:v>9.6871500000000041E-2</c:v>
                </c:pt>
                <c:pt idx="12" formatCode="0%">
                  <c:v>0.21629740000000042</c:v>
                </c:pt>
                <c:pt idx="13" formatCode="0%">
                  <c:v>0.13527829999999999</c:v>
                </c:pt>
                <c:pt idx="14" formatCode="0%">
                  <c:v>8.4629500000000177E-2</c:v>
                </c:pt>
                <c:pt idx="16" formatCode="0%">
                  <c:v>0.19774620000000029</c:v>
                </c:pt>
                <c:pt idx="17" formatCode="0%">
                  <c:v>0.13084889999999999</c:v>
                </c:pt>
                <c:pt idx="18" formatCode="0%">
                  <c:v>0.15305130000000022</c:v>
                </c:pt>
              </c:numCache>
            </c:numRef>
          </c:val>
        </c:ser>
        <c:gapWidth val="50"/>
        <c:axId val="153381120"/>
        <c:axId val="153391104"/>
      </c:barChart>
      <c:catAx>
        <c:axId val="153381120"/>
        <c:scaling>
          <c:orientation val="minMax"/>
        </c:scaling>
        <c:delete val="0"/>
        <c:axPos val="b"/>
        <c:majorTickMark val="none"/>
        <c:tickLblPos val="nextTo"/>
        <c:txPr>
          <a:bodyPr rot="-5400000" vert="horz"/>
          <a:lstStyle/>
          <a:p>
            <a:pPr>
              <a:defRPr/>
            </a:pPr>
            <a:endParaRPr lang="en-US"/>
          </a:p>
        </c:txPr>
        <c:crossAx val="153391104"/>
        <c:crosses val="autoZero"/>
        <c:auto val="1"/>
        <c:lblAlgn val="ctr"/>
        <c:lblOffset val="100"/>
        <c:tickLblSkip val="1"/>
      </c:catAx>
      <c:valAx>
        <c:axId val="153391104"/>
        <c:scaling>
          <c:orientation val="minMax"/>
          <c:max val="1"/>
        </c:scaling>
        <c:delete val="0"/>
        <c:axPos val="l"/>
        <c:numFmt formatCode="0%" sourceLinked="0"/>
        <c:minorTickMark val="out"/>
        <c:tickLblPos val="nextTo"/>
        <c:crossAx val="153381120"/>
        <c:crosses val="autoZero"/>
        <c:crossBetween val="between"/>
        <c:majorUnit val="0.2"/>
        <c:minorUnit val="0.1"/>
      </c:valAx>
    </c:plotArea>
    <c:legend>
      <c:legendPos val="t"/>
      <c:layout>
        <c:manualLayout>
          <c:xMode val="edge"/>
          <c:yMode val="edge"/>
          <c:x val="7.8121691438092722E-2"/>
          <c:y val="0"/>
          <c:w val="0.92187830856190733"/>
          <c:h val="0.25771880206224107"/>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3/_rels/chart16.xml.rels><?xml version="1.0" encoding="UTF-8" standalone="yes"?>
<Relationships xmlns="http://schemas.openxmlformats.org/package/2006/relationships"><Relationship Id="rId1" Type="http://schemas.openxmlformats.org/officeDocument/2006/relationships/package" Target="../../embeddings/slide_23/Microsoft_Office_Excel_Worksheet16.xlsx"/></Relationships>
</file>

<file path=ppt/charts/slide_23/chart16.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839E-2"/>
          <c:y val="0.14436466084558688"/>
          <c:w val="0.91305663390165859"/>
          <c:h val="0.50939535753776966"/>
        </c:manualLayout>
      </c:layout>
      <c:barChart>
        <c:barDir val="col"/>
        <c:grouping val="clustered"/>
        <c:ser>
          <c:idx val="0"/>
          <c:order val="0"/>
          <c:tx>
            <c:strRef>
              <c:f>Chart!$A$6</c:f>
              <c:strCache>
                <c:ptCount val="1"/>
                <c:pt idx="0">
                  <c:v>To save items I will buy later as a reminder</c:v>
                </c:pt>
              </c:strCache>
            </c:strRef>
          </c:tx>
          <c:spPr>
            <a:solidFill>
              <a:schemeClr val="bg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Chart!$B$6:$T$6</c:f>
              <c:numCache>
                <c:formatCode>General</c:formatCode>
                <c:ptCount val="19"/>
                <c:pt idx="0" formatCode="0%">
                  <c:v>0.7600000000000009</c:v>
                </c:pt>
                <c:pt idx="2" formatCode="0%">
                  <c:v>0.71000000000000063</c:v>
                </c:pt>
                <c:pt idx="3" formatCode="0%">
                  <c:v>0.81</c:v>
                </c:pt>
                <c:pt idx="5" formatCode="0%">
                  <c:v>0.85000000000000064</c:v>
                </c:pt>
                <c:pt idx="6" formatCode="0%">
                  <c:v>0.66000000000000103</c:v>
                </c:pt>
                <c:pt idx="7" formatCode="0%">
                  <c:v>0.72000000000000064</c:v>
                </c:pt>
                <c:pt idx="8" formatCode="0%">
                  <c:v>0.79</c:v>
                </c:pt>
                <c:pt idx="9" formatCode="0%">
                  <c:v>0.78</c:v>
                </c:pt>
                <c:pt idx="10" formatCode="0%">
                  <c:v>0.8</c:v>
                </c:pt>
                <c:pt idx="12" formatCode="0%">
                  <c:v>0.7600000000000009</c:v>
                </c:pt>
                <c:pt idx="13" formatCode="0%">
                  <c:v>0.75000000000000089</c:v>
                </c:pt>
                <c:pt idx="14" formatCode="0%">
                  <c:v>0.8</c:v>
                </c:pt>
                <c:pt idx="16" formatCode="0%">
                  <c:v>0.78</c:v>
                </c:pt>
                <c:pt idx="17" formatCode="0%">
                  <c:v>0.8</c:v>
                </c:pt>
                <c:pt idx="18" formatCode="0%">
                  <c:v>0.74000000000000077</c:v>
                </c:pt>
              </c:numCache>
            </c:numRef>
          </c:val>
        </c:ser>
        <c:ser>
          <c:idx val="1"/>
          <c:order val="1"/>
          <c:tx>
            <c:strRef>
              <c:f>Chart!$A$7</c:f>
              <c:strCache>
                <c:ptCount val="1"/>
                <c:pt idx="0">
                  <c:v>To collect everything I like in one place</c:v>
                </c:pt>
              </c:strCache>
            </c:strRef>
          </c:tx>
          <c:spPr>
            <a:solidFill>
              <a:schemeClr val="accent1"/>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Chart!$B$7:$T$7</c:f>
              <c:numCache>
                <c:formatCode>General</c:formatCode>
                <c:ptCount val="19"/>
                <c:pt idx="0" formatCode="0%">
                  <c:v>0.30000000000000032</c:v>
                </c:pt>
                <c:pt idx="2" formatCode="0%">
                  <c:v>0.30000000000000032</c:v>
                </c:pt>
                <c:pt idx="3" formatCode="0%">
                  <c:v>0.29000000000000031</c:v>
                </c:pt>
                <c:pt idx="5" formatCode="0%">
                  <c:v>0.37000000000000038</c:v>
                </c:pt>
                <c:pt idx="6" formatCode="0%">
                  <c:v>0.34</c:v>
                </c:pt>
                <c:pt idx="7" formatCode="0%">
                  <c:v>0.30000000000000032</c:v>
                </c:pt>
                <c:pt idx="8" formatCode="0%">
                  <c:v>0.23</c:v>
                </c:pt>
                <c:pt idx="9" formatCode="0%">
                  <c:v>0.24000000000000019</c:v>
                </c:pt>
                <c:pt idx="10" formatCode="0%">
                  <c:v>0.22</c:v>
                </c:pt>
                <c:pt idx="12" formatCode="0%">
                  <c:v>0.35000000000000031</c:v>
                </c:pt>
                <c:pt idx="13" formatCode="0%">
                  <c:v>0.27</c:v>
                </c:pt>
                <c:pt idx="14" formatCode="0%">
                  <c:v>0.23</c:v>
                </c:pt>
                <c:pt idx="16" formatCode="0%">
                  <c:v>0.24000000000000019</c:v>
                </c:pt>
                <c:pt idx="17" formatCode="0%">
                  <c:v>0.34</c:v>
                </c:pt>
                <c:pt idx="18" formatCode="0%">
                  <c:v>0.29000000000000031</c:v>
                </c:pt>
              </c:numCache>
            </c:numRef>
          </c:val>
        </c:ser>
        <c:ser>
          <c:idx val="2"/>
          <c:order val="2"/>
          <c:tx>
            <c:strRef>
              <c:f>Chart!$A$8</c:f>
              <c:strCache>
                <c:ptCount val="1"/>
                <c:pt idx="0">
                  <c:v>To get discounts</c:v>
                </c:pt>
              </c:strCache>
            </c:strRef>
          </c:tx>
          <c:spPr>
            <a:solidFill>
              <a:schemeClr val="accent2"/>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Chart!$B$8:$T$8</c:f>
              <c:numCache>
                <c:formatCode>General</c:formatCode>
                <c:ptCount val="19"/>
                <c:pt idx="0" formatCode="0%">
                  <c:v>0.23</c:v>
                </c:pt>
                <c:pt idx="2" formatCode="0%">
                  <c:v>0.24000000000000019</c:v>
                </c:pt>
                <c:pt idx="3" formatCode="0%">
                  <c:v>0.22</c:v>
                </c:pt>
                <c:pt idx="5" formatCode="0%">
                  <c:v>0.2</c:v>
                </c:pt>
                <c:pt idx="6" formatCode="0%">
                  <c:v>0.24000000000000019</c:v>
                </c:pt>
                <c:pt idx="7" formatCode="0%">
                  <c:v>0.28000000000000008</c:v>
                </c:pt>
                <c:pt idx="8" formatCode="0%">
                  <c:v>0.21000000000000019</c:v>
                </c:pt>
                <c:pt idx="9" formatCode="0%">
                  <c:v>0.24000000000000019</c:v>
                </c:pt>
                <c:pt idx="10" formatCode="0%">
                  <c:v>0.17</c:v>
                </c:pt>
                <c:pt idx="12" formatCode="0%">
                  <c:v>0.22</c:v>
                </c:pt>
                <c:pt idx="13" formatCode="0%">
                  <c:v>0.25</c:v>
                </c:pt>
                <c:pt idx="14" formatCode="0%">
                  <c:v>0.22</c:v>
                </c:pt>
                <c:pt idx="16" formatCode="0%">
                  <c:v>0.14000000000000001</c:v>
                </c:pt>
                <c:pt idx="17" formatCode="0%">
                  <c:v>0.23</c:v>
                </c:pt>
                <c:pt idx="18" formatCode="0%">
                  <c:v>0.25</c:v>
                </c:pt>
              </c:numCache>
            </c:numRef>
          </c:val>
        </c:ser>
        <c:ser>
          <c:idx val="3"/>
          <c:order val="3"/>
          <c:tx>
            <c:strRef>
              <c:f>Chart!$A$9</c:f>
              <c:strCache>
                <c:ptCount val="1"/>
                <c:pt idx="0">
                  <c:v>To show my friends and family items I like</c:v>
                </c:pt>
              </c:strCache>
            </c:strRef>
          </c:tx>
          <c:spPr>
            <a:solidFill>
              <a:schemeClr val="accent3"/>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Chart!$B$9:$T$9</c:f>
              <c:numCache>
                <c:formatCode>General</c:formatCode>
                <c:ptCount val="19"/>
                <c:pt idx="0" formatCode="0%">
                  <c:v>0.2</c:v>
                </c:pt>
                <c:pt idx="2" formatCode="0%">
                  <c:v>0.21000000000000019</c:v>
                </c:pt>
                <c:pt idx="3" formatCode="0%">
                  <c:v>0.2</c:v>
                </c:pt>
                <c:pt idx="5" formatCode="0%">
                  <c:v>0.22</c:v>
                </c:pt>
                <c:pt idx="6" formatCode="0%">
                  <c:v>0.29000000000000031</c:v>
                </c:pt>
                <c:pt idx="7" formatCode="0%">
                  <c:v>0.26</c:v>
                </c:pt>
                <c:pt idx="8" formatCode="0%">
                  <c:v>0.11</c:v>
                </c:pt>
                <c:pt idx="9" formatCode="0%">
                  <c:v>0.15000000000000019</c:v>
                </c:pt>
                <c:pt idx="10" formatCode="0%">
                  <c:v>0.1</c:v>
                </c:pt>
                <c:pt idx="12" formatCode="0%">
                  <c:v>0.25</c:v>
                </c:pt>
                <c:pt idx="13" formatCode="0%">
                  <c:v>0.2</c:v>
                </c:pt>
                <c:pt idx="14" formatCode="0%">
                  <c:v>0.14000000000000001</c:v>
                </c:pt>
                <c:pt idx="16" formatCode="0%">
                  <c:v>0.2</c:v>
                </c:pt>
                <c:pt idx="17" formatCode="0%">
                  <c:v>0.16</c:v>
                </c:pt>
                <c:pt idx="18" formatCode="0%">
                  <c:v>0.22</c:v>
                </c:pt>
              </c:numCache>
            </c:numRef>
          </c:val>
        </c:ser>
        <c:ser>
          <c:idx val="4"/>
          <c:order val="4"/>
          <c:tx>
            <c:strRef>
              <c:f>Chart!$A$10</c:f>
              <c:strCache>
                <c:ptCount val="1"/>
                <c:pt idx="0">
                  <c:v>Just for fun- I rarely buy the items I save</c:v>
                </c:pt>
              </c:strCache>
            </c:strRef>
          </c:tx>
          <c:spPr>
            <a:solidFill>
              <a:schemeClr val="accent4"/>
            </a:solidFill>
          </c:spPr>
          <c:cat>
            <c:strRef>
              <c:f>Chart!$B$5:$T$5</c:f>
              <c:strCache>
                <c:ptCount val="19"/>
                <c:pt idx="0">
                  <c:v>Total</c:v>
                </c:pt>
                <c:pt idx="2">
                  <c:v>Male</c:v>
                </c:pt>
                <c:pt idx="3">
                  <c:v>Female</c:v>
                </c:pt>
                <c:pt idx="5">
                  <c:v>16-24</c:v>
                </c:pt>
                <c:pt idx="6">
                  <c:v>25-34</c:v>
                </c:pt>
                <c:pt idx="7">
                  <c:v>35-44</c:v>
                </c:pt>
                <c:pt idx="8">
                  <c:v>45-54</c:v>
                </c:pt>
                <c:pt idx="9">
                  <c:v>55-64</c:v>
                </c:pt>
                <c:pt idx="10">
                  <c:v>65+</c:v>
                </c:pt>
                <c:pt idx="12">
                  <c:v>Generation Y</c:v>
                </c:pt>
                <c:pt idx="13">
                  <c:v>Generation X</c:v>
                </c:pt>
                <c:pt idx="14">
                  <c:v>Baby-boomers</c:v>
                </c:pt>
                <c:pt idx="16">
                  <c:v>HH income &lt;$20k</c:v>
                </c:pt>
                <c:pt idx="17">
                  <c:v>$20k-40k</c:v>
                </c:pt>
                <c:pt idx="18">
                  <c:v>$40k+</c:v>
                </c:pt>
              </c:strCache>
            </c:strRef>
          </c:cat>
          <c:val>
            <c:numRef>
              <c:f>Chart!$B$10:$T$10</c:f>
              <c:numCache>
                <c:formatCode>General</c:formatCode>
                <c:ptCount val="19"/>
                <c:pt idx="0" formatCode="0%">
                  <c:v>0.17</c:v>
                </c:pt>
                <c:pt idx="2" formatCode="0%">
                  <c:v>0.18000000000000019</c:v>
                </c:pt>
                <c:pt idx="3" formatCode="0%">
                  <c:v>0.17</c:v>
                </c:pt>
                <c:pt idx="5" formatCode="0%">
                  <c:v>0.27</c:v>
                </c:pt>
                <c:pt idx="6" formatCode="0%">
                  <c:v>0.24000000000000019</c:v>
                </c:pt>
                <c:pt idx="7" formatCode="0%">
                  <c:v>0.18000000000000019</c:v>
                </c:pt>
                <c:pt idx="8" formatCode="0%">
                  <c:v>0.11</c:v>
                </c:pt>
                <c:pt idx="9" formatCode="0%">
                  <c:v>0.05</c:v>
                </c:pt>
                <c:pt idx="10" formatCode="0%">
                  <c:v>6.0000000000000032E-2</c:v>
                </c:pt>
                <c:pt idx="12" formatCode="0%">
                  <c:v>0.26</c:v>
                </c:pt>
                <c:pt idx="13" formatCode="0%">
                  <c:v>0.15000000000000019</c:v>
                </c:pt>
                <c:pt idx="14" formatCode="0%">
                  <c:v>0.05</c:v>
                </c:pt>
                <c:pt idx="16" formatCode="0%">
                  <c:v>0.17</c:v>
                </c:pt>
                <c:pt idx="17" formatCode="0%">
                  <c:v>0.18000000000000019</c:v>
                </c:pt>
                <c:pt idx="18" formatCode="0%">
                  <c:v>0.16</c:v>
                </c:pt>
              </c:numCache>
            </c:numRef>
          </c:val>
        </c:ser>
        <c:gapWidth val="50"/>
        <c:axId val="153550208"/>
        <c:axId val="153580672"/>
      </c:barChart>
      <c:catAx>
        <c:axId val="153550208"/>
        <c:scaling>
          <c:orientation val="minMax"/>
        </c:scaling>
        <c:delete val="0"/>
        <c:axPos val="b"/>
        <c:majorTickMark val="none"/>
        <c:tickLblPos val="nextTo"/>
        <c:txPr>
          <a:bodyPr rot="-5400000" vert="horz"/>
          <a:lstStyle/>
          <a:p>
            <a:pPr>
              <a:defRPr/>
            </a:pPr>
            <a:endParaRPr lang="en-US"/>
          </a:p>
        </c:txPr>
        <c:crossAx val="153580672"/>
        <c:crosses val="autoZero"/>
        <c:auto val="1"/>
        <c:lblAlgn val="ctr"/>
        <c:lblOffset val="100"/>
        <c:tickLblSkip val="1"/>
      </c:catAx>
      <c:valAx>
        <c:axId val="153580672"/>
        <c:scaling>
          <c:orientation val="minMax"/>
          <c:max val="1"/>
        </c:scaling>
        <c:delete val="0"/>
        <c:axPos val="l"/>
        <c:numFmt formatCode="0%" sourceLinked="0"/>
        <c:minorTickMark val="out"/>
        <c:tickLblPos val="nextTo"/>
        <c:crossAx val="153550208"/>
        <c:crosses val="autoZero"/>
        <c:crossBetween val="between"/>
        <c:majorUnit val="0.2"/>
        <c:minorUnit val="0.1"/>
      </c:valAx>
    </c:plotArea>
    <c:legend>
      <c:legendPos val="t"/>
      <c:layout>
        <c:manualLayout>
          <c:xMode val="edge"/>
          <c:yMode val="edge"/>
          <c:x val="0.1001643071618252"/>
          <c:y val="1.8088995006772707E-2"/>
          <c:w val="0.88343332542653086"/>
          <c:h val="0.17933315703289332"/>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26/_rels/chart1.xml.rels><?xml version="1.0" encoding="UTF-8" standalone="yes"?>
<Relationships xmlns="http://schemas.openxmlformats.org/package/2006/relationships"><Relationship Id="rId1" Type="http://schemas.openxmlformats.org/officeDocument/2006/relationships/package" Target="../../embeddings/slide_26/Microsoft_Office_Excel_Worksheet1.xlsx"/></Relationships>
</file>

<file path=ppt/charts/slide_26/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173731681776425"/>
          <c:y val="1.3729749416616244E-2"/>
          <c:w val="0.64456287930944711"/>
          <c:h val="0.91839194222530762"/>
        </c:manualLayout>
      </c:layout>
      <c:barChart>
        <c:barDir val="bar"/>
        <c:grouping val="clustered"/>
        <c:ser>
          <c:idx val="0"/>
          <c:order val="0"/>
          <c:tx>
            <c:strRef>
              <c:f>Chart!$B$6</c:f>
              <c:strCache>
                <c:ptCount val="1"/>
                <c:pt idx="0">
                  <c:v>Total</c:v>
                </c:pt>
              </c:strCache>
            </c:strRef>
          </c:tx>
          <c:spPr>
            <a:solidFill>
              <a:schemeClr val="bg2"/>
            </a:solidFill>
          </c:spPr>
          <c:cat>
            <c:strRef>
              <c:f>Chart!$A$7:$A$16</c:f>
              <c:strCache>
                <c:ptCount val="10"/>
                <c:pt idx="0">
                  <c:v>My personal finances</c:v>
                </c:pt>
                <c:pt idx="1">
                  <c:v>My mood / emotions</c:v>
                </c:pt>
                <c:pt idx="2">
                  <c:v>My weight</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Chart!$B$7:$B$16</c:f>
              <c:numCache>
                <c:formatCode>0.0%</c:formatCode>
                <c:ptCount val="10"/>
                <c:pt idx="0">
                  <c:v>0.69899999999999995</c:v>
                </c:pt>
                <c:pt idx="1">
                  <c:v>0.56200000000000061</c:v>
                </c:pt>
                <c:pt idx="2">
                  <c:v>0.54200000000000004</c:v>
                </c:pt>
                <c:pt idx="3">
                  <c:v>0.49400000000000038</c:v>
                </c:pt>
                <c:pt idx="4">
                  <c:v>0.47800000000000031</c:v>
                </c:pt>
                <c:pt idx="5">
                  <c:v>0.47500000000000031</c:v>
                </c:pt>
                <c:pt idx="6">
                  <c:v>0.46100000000000002</c:v>
                </c:pt>
                <c:pt idx="7">
                  <c:v>0.32800000000000068</c:v>
                </c:pt>
                <c:pt idx="8">
                  <c:v>0.17800000000000021</c:v>
                </c:pt>
                <c:pt idx="9">
                  <c:v>0.1510000000000003</c:v>
                </c:pt>
              </c:numCache>
            </c:numRef>
          </c:val>
        </c:ser>
        <c:gapWidth val="50"/>
        <c:axId val="118415744"/>
        <c:axId val="122153600"/>
      </c:barChart>
      <c:catAx>
        <c:axId val="118415744"/>
        <c:scaling>
          <c:orientation val="maxMin"/>
        </c:scaling>
        <c:delete val="0"/>
        <c:axPos val="l"/>
        <c:majorTickMark val="none"/>
        <c:tickLblPos val="nextTo"/>
        <c:txPr>
          <a:bodyPr rot="0" vert="horz"/>
          <a:lstStyle/>
          <a:p>
            <a:pPr>
              <a:defRPr/>
            </a:pPr>
            <a:endParaRPr lang="en-US"/>
          </a:p>
        </c:txPr>
        <c:crossAx val="122153600"/>
        <c:crosses val="autoZero"/>
        <c:auto val="1"/>
        <c:lblAlgn val="ctr"/>
        <c:lblOffset val="100"/>
        <c:tickLblSkip val="1"/>
      </c:catAx>
      <c:valAx>
        <c:axId val="122153600"/>
        <c:scaling>
          <c:orientation val="minMax"/>
          <c:max val="1"/>
        </c:scaling>
        <c:delete val="0"/>
        <c:axPos val="t"/>
        <c:numFmt formatCode="0%" sourceLinked="0"/>
        <c:tickLblPos val="nextTo"/>
        <c:crossAx val="118415744"/>
        <c:crosses val="autoZero"/>
        <c:crossBetween val="between"/>
        <c:majorUnit val="0.2"/>
        <c:minorUnit val="0.1"/>
      </c:valAx>
    </c:plotArea>
    <c:plotVisOnly val="1"/>
  </c:chart>
  <c:txPr>
    <a:bodyPr/>
    <a:lstStyle/>
    <a:p>
      <a:pPr>
        <a:defRPr sz="1200">
          <a:solidFill>
            <a:schemeClr val="tx1">
              <a:lumMod val="65000"/>
              <a:lumOff val="35000"/>
            </a:schemeClr>
          </a:solidFill>
        </a:defRPr>
      </a:pPr>
      <a:endParaRPr lang="en-US"/>
    </a:p>
  </c:txPr>
  <c:externalData r:id="rId1"/>
</c:chartSpace>
</file>

<file path=ppt/charts/slide_27/_rels/chart2.xml.rels><?xml version="1.0" encoding="UTF-8" standalone="yes"?>
<Relationships xmlns="http://schemas.openxmlformats.org/package/2006/relationships"><Relationship Id="rId2" Type="http://schemas.openxmlformats.org/officeDocument/2006/relationships/chartUserShapes" Target="../../drawings/slide_27/drawing1.xml"/><Relationship Id="rId1" Type="http://schemas.openxmlformats.org/officeDocument/2006/relationships/package" Target="../../embeddings/slide_27/Microsoft_Office_Excel_Worksheet2.xlsx"/></Relationships>
</file>

<file path=ppt/charts/slide_27/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Chart!$B$6:$B$21</c:f>
              <c:numCache>
                <c:formatCode>0.00%</c:formatCode>
                <c:ptCount val="16"/>
                <c:pt idx="0">
                  <c:v>0.3230000000000009</c:v>
                </c:pt>
                <c:pt idx="1">
                  <c:v>0.3275000000000009</c:v>
                </c:pt>
                <c:pt idx="2">
                  <c:v>0.28880000000000078</c:v>
                </c:pt>
                <c:pt idx="3">
                  <c:v>0.30810000000000032</c:v>
                </c:pt>
                <c:pt idx="4">
                  <c:v>0.25440000000000002</c:v>
                </c:pt>
                <c:pt idx="5">
                  <c:v>0.21020000000000039</c:v>
                </c:pt>
                <c:pt idx="6">
                  <c:v>0.25850000000000001</c:v>
                </c:pt>
                <c:pt idx="7">
                  <c:v>0.20069999999999999</c:v>
                </c:pt>
                <c:pt idx="8">
                  <c:v>0.24900000000000042</c:v>
                </c:pt>
                <c:pt idx="9">
                  <c:v>0.20039999999999999</c:v>
                </c:pt>
                <c:pt idx="10">
                  <c:v>0.1925</c:v>
                </c:pt>
                <c:pt idx="11">
                  <c:v>0.18950000000000042</c:v>
                </c:pt>
                <c:pt idx="12">
                  <c:v>0.15700000000000042</c:v>
                </c:pt>
                <c:pt idx="14">
                  <c:v>0.33840000000000114</c:v>
                </c:pt>
                <c:pt idx="15">
                  <c:v>0.18860000000000021</c:v>
                </c:pt>
              </c:numCache>
            </c:numRef>
          </c:val>
        </c:ser>
        <c:ser>
          <c:idx val="2"/>
          <c:order val="1"/>
          <c:tx>
            <c:strRef>
              <c:f>Chart!$C$5</c:f>
              <c:strCache>
                <c:ptCount val="1"/>
                <c:pt idx="0">
                  <c:v>Second</c:v>
                </c:pt>
              </c:strCache>
            </c:strRef>
          </c:tx>
          <c:spPr>
            <a:solidFill>
              <a:schemeClr val="tx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Chart!$C$6:$C$21</c:f>
              <c:numCache>
                <c:formatCode>0.00%</c:formatCode>
                <c:ptCount val="16"/>
                <c:pt idx="0">
                  <c:v>0.19620000000000001</c:v>
                </c:pt>
                <c:pt idx="1">
                  <c:v>0.19700000000000001</c:v>
                </c:pt>
                <c:pt idx="2">
                  <c:v>0.20230000000000001</c:v>
                </c:pt>
                <c:pt idx="3">
                  <c:v>0.16990000000000038</c:v>
                </c:pt>
                <c:pt idx="4">
                  <c:v>0.17430000000000001</c:v>
                </c:pt>
                <c:pt idx="5">
                  <c:v>0.18520000000000042</c:v>
                </c:pt>
                <c:pt idx="6">
                  <c:v>0.16309999999999999</c:v>
                </c:pt>
                <c:pt idx="7">
                  <c:v>0.18910000000000021</c:v>
                </c:pt>
                <c:pt idx="8">
                  <c:v>0.16940000000000024</c:v>
                </c:pt>
                <c:pt idx="9">
                  <c:v>0.15900000000000042</c:v>
                </c:pt>
                <c:pt idx="10">
                  <c:v>0.17720000000000038</c:v>
                </c:pt>
                <c:pt idx="11">
                  <c:v>0.15470000000000045</c:v>
                </c:pt>
                <c:pt idx="12">
                  <c:v>0.15390000000000048</c:v>
                </c:pt>
                <c:pt idx="14">
                  <c:v>0.20519999999999999</c:v>
                </c:pt>
                <c:pt idx="15">
                  <c:v>0.14250000000000004</c:v>
                </c:pt>
              </c:numCache>
            </c:numRef>
          </c:val>
        </c:ser>
        <c:ser>
          <c:idx val="3"/>
          <c:order val="2"/>
          <c:tx>
            <c:strRef>
              <c:f>Chart!$D$5</c:f>
              <c:strCache>
                <c:ptCount val="1"/>
                <c:pt idx="0">
                  <c:v>Third</c:v>
                </c:pt>
              </c:strCache>
            </c:strRef>
          </c:tx>
          <c:spPr>
            <a:solidFill>
              <a:schemeClr val="bg2"/>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Chart!$D$6:$D$21</c:f>
              <c:numCache>
                <c:formatCode>0.00%</c:formatCode>
                <c:ptCount val="16"/>
                <c:pt idx="0">
                  <c:v>0.15190000000000048</c:v>
                </c:pt>
                <c:pt idx="1">
                  <c:v>0.15290000000000048</c:v>
                </c:pt>
                <c:pt idx="2">
                  <c:v>0.14550000000000021</c:v>
                </c:pt>
                <c:pt idx="3">
                  <c:v>0.12370000000000021</c:v>
                </c:pt>
                <c:pt idx="4">
                  <c:v>0.15410000000000001</c:v>
                </c:pt>
                <c:pt idx="5">
                  <c:v>0.18170000000000042</c:v>
                </c:pt>
                <c:pt idx="6">
                  <c:v>0.14280000000000001</c:v>
                </c:pt>
                <c:pt idx="7">
                  <c:v>0.14530000000000001</c:v>
                </c:pt>
                <c:pt idx="8">
                  <c:v>0.13550000000000001</c:v>
                </c:pt>
                <c:pt idx="9">
                  <c:v>0.13600000000000001</c:v>
                </c:pt>
                <c:pt idx="10">
                  <c:v>0.14960000000000001</c:v>
                </c:pt>
                <c:pt idx="11">
                  <c:v>0.1406</c:v>
                </c:pt>
                <c:pt idx="12">
                  <c:v>0.15330000000000021</c:v>
                </c:pt>
                <c:pt idx="14">
                  <c:v>0.14980000000000004</c:v>
                </c:pt>
                <c:pt idx="15">
                  <c:v>0.13339999999999999</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Chart!$E$6:$E$21</c:f>
              <c:numCache>
                <c:formatCode>0.00%</c:formatCode>
                <c:ptCount val="16"/>
                <c:pt idx="0">
                  <c:v>0.1426</c:v>
                </c:pt>
                <c:pt idx="1">
                  <c:v>0.10680000000000002</c:v>
                </c:pt>
                <c:pt idx="2">
                  <c:v>0.12989999999999999</c:v>
                </c:pt>
                <c:pt idx="3">
                  <c:v>0.1411</c:v>
                </c:pt>
                <c:pt idx="4">
                  <c:v>0.14119999999999999</c:v>
                </c:pt>
                <c:pt idx="5">
                  <c:v>0.13450000000000001</c:v>
                </c:pt>
                <c:pt idx="6">
                  <c:v>0.13930000000000001</c:v>
                </c:pt>
                <c:pt idx="7">
                  <c:v>0.13059999999999999</c:v>
                </c:pt>
                <c:pt idx="8">
                  <c:v>0.1105</c:v>
                </c:pt>
                <c:pt idx="9">
                  <c:v>0.14510000000000001</c:v>
                </c:pt>
                <c:pt idx="10">
                  <c:v>0.11570000000000009</c:v>
                </c:pt>
                <c:pt idx="11">
                  <c:v>0.14550000000000021</c:v>
                </c:pt>
                <c:pt idx="12">
                  <c:v>0.1348</c:v>
                </c:pt>
                <c:pt idx="14">
                  <c:v>0.12110000000000012</c:v>
                </c:pt>
                <c:pt idx="15">
                  <c:v>0.12490000000000002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Czech Rep</c:v>
                </c:pt>
                <c:pt idx="1">
                  <c:v>Poland</c:v>
                </c:pt>
                <c:pt idx="2">
                  <c:v>Hungary</c:v>
                </c:pt>
                <c:pt idx="3">
                  <c:v>Spain</c:v>
                </c:pt>
                <c:pt idx="4">
                  <c:v>Ireland</c:v>
                </c:pt>
                <c:pt idx="5">
                  <c:v>Italy</c:v>
                </c:pt>
                <c:pt idx="6">
                  <c:v>Finland</c:v>
                </c:pt>
                <c:pt idx="7">
                  <c:v>Germany</c:v>
                </c:pt>
                <c:pt idx="8">
                  <c:v>Sweden</c:v>
                </c:pt>
                <c:pt idx="9">
                  <c:v>France</c:v>
                </c:pt>
                <c:pt idx="10">
                  <c:v>Netherlands</c:v>
                </c:pt>
                <c:pt idx="11">
                  <c:v>GB</c:v>
                </c:pt>
                <c:pt idx="12">
                  <c:v>Denmark</c:v>
                </c:pt>
                <c:pt idx="14">
                  <c:v>Russia</c:v>
                </c:pt>
                <c:pt idx="15">
                  <c:v>Turkey</c:v>
                </c:pt>
              </c:strCache>
            </c:strRef>
          </c:cat>
          <c:val>
            <c:numRef>
              <c:f>Chart!$F$6:$F$21</c:f>
              <c:numCache>
                <c:formatCode>0.00%</c:formatCode>
                <c:ptCount val="16"/>
                <c:pt idx="0">
                  <c:v>0.18630000000000024</c:v>
                </c:pt>
                <c:pt idx="1">
                  <c:v>0.21570000000000042</c:v>
                </c:pt>
                <c:pt idx="2">
                  <c:v>0.23350000000000001</c:v>
                </c:pt>
                <c:pt idx="3">
                  <c:v>0.25719999999999998</c:v>
                </c:pt>
                <c:pt idx="4">
                  <c:v>0.27600000000000002</c:v>
                </c:pt>
                <c:pt idx="5">
                  <c:v>0.28840000000000032</c:v>
                </c:pt>
                <c:pt idx="6">
                  <c:v>0.2963000000000009</c:v>
                </c:pt>
                <c:pt idx="7">
                  <c:v>0.33440000000000114</c:v>
                </c:pt>
                <c:pt idx="8">
                  <c:v>0.33550000000000102</c:v>
                </c:pt>
                <c:pt idx="9">
                  <c:v>0.35960000000000031</c:v>
                </c:pt>
                <c:pt idx="10">
                  <c:v>0.36500000000000032</c:v>
                </c:pt>
                <c:pt idx="11">
                  <c:v>0.36960000000000032</c:v>
                </c:pt>
                <c:pt idx="12">
                  <c:v>0.40100000000000002</c:v>
                </c:pt>
                <c:pt idx="14">
                  <c:v>0.18540000000000048</c:v>
                </c:pt>
                <c:pt idx="15">
                  <c:v>0.41070000000000001</c:v>
                </c:pt>
              </c:numCache>
            </c:numRef>
          </c:val>
        </c:ser>
        <c:gapWidth val="50"/>
        <c:overlap val="100"/>
        <c:axId val="122463360"/>
        <c:axId val="122464896"/>
      </c:barChart>
      <c:catAx>
        <c:axId val="12246336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2464896"/>
        <c:crosses val="autoZero"/>
        <c:auto val="1"/>
        <c:lblAlgn val="ctr"/>
        <c:lblOffset val="100"/>
        <c:tickLblSkip val="1"/>
        <c:tickMarkSkip val="1"/>
      </c:catAx>
      <c:valAx>
        <c:axId val="12246489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246336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8/_rels/chart3.xml.rels><?xml version="1.0" encoding="UTF-8" standalone="yes"?>
<Relationships xmlns="http://schemas.openxmlformats.org/package/2006/relationships"><Relationship Id="rId2" Type="http://schemas.openxmlformats.org/officeDocument/2006/relationships/chartUserShapes" Target="../../drawings/slide_28/drawing2.xml"/><Relationship Id="rId1" Type="http://schemas.openxmlformats.org/officeDocument/2006/relationships/package" Target="../../embeddings/slide_28/Microsoft_Office_Excel_Worksheet3.xlsx"/></Relationships>
</file>

<file path=ppt/charts/slide_28/chart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Chart!$B$6:$B$21</c:f>
              <c:numCache>
                <c:formatCode>0.00%</c:formatCode>
                <c:ptCount val="16"/>
                <c:pt idx="0">
                  <c:v>0.15320000000000042</c:v>
                </c:pt>
                <c:pt idx="1">
                  <c:v>0.15430000000000021</c:v>
                </c:pt>
                <c:pt idx="2">
                  <c:v>0.11720000000000012</c:v>
                </c:pt>
                <c:pt idx="3">
                  <c:v>0.11720000000000012</c:v>
                </c:pt>
                <c:pt idx="4">
                  <c:v>0.1118</c:v>
                </c:pt>
                <c:pt idx="5">
                  <c:v>0.1633</c:v>
                </c:pt>
                <c:pt idx="6">
                  <c:v>0.15880000000000039</c:v>
                </c:pt>
                <c:pt idx="7">
                  <c:v>9.4900000000000026E-2</c:v>
                </c:pt>
                <c:pt idx="8">
                  <c:v>8.3200000000000024E-2</c:v>
                </c:pt>
                <c:pt idx="9">
                  <c:v>9.2100000000000001E-2</c:v>
                </c:pt>
                <c:pt idx="10">
                  <c:v>8.2700000000000023E-2</c:v>
                </c:pt>
                <c:pt idx="11">
                  <c:v>7.6200000000000004E-2</c:v>
                </c:pt>
                <c:pt idx="12">
                  <c:v>7.5500000000000012E-2</c:v>
                </c:pt>
                <c:pt idx="14">
                  <c:v>0.13730000000000001</c:v>
                </c:pt>
                <c:pt idx="15">
                  <c:v>0.17519999999999999</c:v>
                </c:pt>
              </c:numCache>
            </c:numRef>
          </c:val>
        </c:ser>
        <c:ser>
          <c:idx val="2"/>
          <c:order val="1"/>
          <c:tx>
            <c:strRef>
              <c:f>Chart!$C$5</c:f>
              <c:strCache>
                <c:ptCount val="1"/>
                <c:pt idx="0">
                  <c:v>Second</c:v>
                </c:pt>
              </c:strCache>
            </c:strRef>
          </c:tx>
          <c:spPr>
            <a:solidFill>
              <a:schemeClr val="tx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Chart!$C$6:$C$21</c:f>
              <c:numCache>
                <c:formatCode>0.00%</c:formatCode>
                <c:ptCount val="16"/>
                <c:pt idx="0">
                  <c:v>0.16070000000000001</c:v>
                </c:pt>
                <c:pt idx="1">
                  <c:v>0.14369999999999999</c:v>
                </c:pt>
                <c:pt idx="2">
                  <c:v>0.1328</c:v>
                </c:pt>
                <c:pt idx="3">
                  <c:v>0.1188</c:v>
                </c:pt>
                <c:pt idx="4">
                  <c:v>0.1321</c:v>
                </c:pt>
                <c:pt idx="5">
                  <c:v>0.12130000000000002</c:v>
                </c:pt>
                <c:pt idx="6">
                  <c:v>0.10950000000000019</c:v>
                </c:pt>
                <c:pt idx="7">
                  <c:v>9.6300000000000024E-2</c:v>
                </c:pt>
                <c:pt idx="8">
                  <c:v>0.1258</c:v>
                </c:pt>
                <c:pt idx="9">
                  <c:v>0.10780000000000002</c:v>
                </c:pt>
                <c:pt idx="10">
                  <c:v>9.7200000000000022E-2</c:v>
                </c:pt>
                <c:pt idx="11">
                  <c:v>0.1009</c:v>
                </c:pt>
                <c:pt idx="12">
                  <c:v>8.0800000000000025E-2</c:v>
                </c:pt>
                <c:pt idx="14">
                  <c:v>0.12920000000000001</c:v>
                </c:pt>
                <c:pt idx="15">
                  <c:v>0.1353</c:v>
                </c:pt>
              </c:numCache>
            </c:numRef>
          </c:val>
        </c:ser>
        <c:ser>
          <c:idx val="3"/>
          <c:order val="2"/>
          <c:tx>
            <c:strRef>
              <c:f>Chart!$D$5</c:f>
              <c:strCache>
                <c:ptCount val="1"/>
                <c:pt idx="0">
                  <c:v>Third</c:v>
                </c:pt>
              </c:strCache>
            </c:strRef>
          </c:tx>
          <c:spPr>
            <a:solidFill>
              <a:schemeClr val="bg2"/>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Chart!$D$6:$D$21</c:f>
              <c:numCache>
                <c:formatCode>0.00%</c:formatCode>
                <c:ptCount val="16"/>
                <c:pt idx="0">
                  <c:v>0.15160000000000001</c:v>
                </c:pt>
                <c:pt idx="1">
                  <c:v>0.14920000000000042</c:v>
                </c:pt>
                <c:pt idx="2">
                  <c:v>0.13969999999999999</c:v>
                </c:pt>
                <c:pt idx="3">
                  <c:v>0.15710000000000021</c:v>
                </c:pt>
                <c:pt idx="4">
                  <c:v>0.1283</c:v>
                </c:pt>
                <c:pt idx="5">
                  <c:v>0.14610000000000001</c:v>
                </c:pt>
                <c:pt idx="6">
                  <c:v>0.14240000000000042</c:v>
                </c:pt>
                <c:pt idx="7">
                  <c:v>0.1163</c:v>
                </c:pt>
                <c:pt idx="8">
                  <c:v>0.14630000000000001</c:v>
                </c:pt>
                <c:pt idx="9">
                  <c:v>0.12340000000000002</c:v>
                </c:pt>
                <c:pt idx="10">
                  <c:v>0.11210000000000002</c:v>
                </c:pt>
                <c:pt idx="11">
                  <c:v>0.11720000000000012</c:v>
                </c:pt>
                <c:pt idx="12">
                  <c:v>0.1113</c:v>
                </c:pt>
                <c:pt idx="14">
                  <c:v>0.12939999999999999</c:v>
                </c:pt>
                <c:pt idx="15">
                  <c:v>0.13850000000000001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Chart!$E$6:$E$21</c:f>
              <c:numCache>
                <c:formatCode>0.00%</c:formatCode>
                <c:ptCount val="16"/>
                <c:pt idx="0">
                  <c:v>0.18350000000000039</c:v>
                </c:pt>
                <c:pt idx="1">
                  <c:v>0.18680000000000024</c:v>
                </c:pt>
                <c:pt idx="2">
                  <c:v>0.22289999999999999</c:v>
                </c:pt>
                <c:pt idx="3">
                  <c:v>0.18640000000000054</c:v>
                </c:pt>
                <c:pt idx="4">
                  <c:v>0.20130000000000001</c:v>
                </c:pt>
                <c:pt idx="5">
                  <c:v>0.13930000000000001</c:v>
                </c:pt>
                <c:pt idx="6">
                  <c:v>0.15840000000000054</c:v>
                </c:pt>
                <c:pt idx="7">
                  <c:v>0.26020000000000004</c:v>
                </c:pt>
                <c:pt idx="8">
                  <c:v>0.20870000000000039</c:v>
                </c:pt>
                <c:pt idx="9">
                  <c:v>0.19739999999999999</c:v>
                </c:pt>
                <c:pt idx="10">
                  <c:v>0.21470000000000042</c:v>
                </c:pt>
                <c:pt idx="11">
                  <c:v>0.1643</c:v>
                </c:pt>
                <c:pt idx="12">
                  <c:v>0.14680000000000001</c:v>
                </c:pt>
                <c:pt idx="14">
                  <c:v>0.22309999999999999</c:v>
                </c:pt>
                <c:pt idx="15">
                  <c:v>0.14570000000000038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Spain</c:v>
                </c:pt>
                <c:pt idx="1">
                  <c:v>Italy</c:v>
                </c:pt>
                <c:pt idx="2">
                  <c:v>Czech Rep</c:v>
                </c:pt>
                <c:pt idx="3">
                  <c:v>Hungary</c:v>
                </c:pt>
                <c:pt idx="4">
                  <c:v>Finland</c:v>
                </c:pt>
                <c:pt idx="5">
                  <c:v>Denmark</c:v>
                </c:pt>
                <c:pt idx="6">
                  <c:v>Germany</c:v>
                </c:pt>
                <c:pt idx="7">
                  <c:v>Poland</c:v>
                </c:pt>
                <c:pt idx="8">
                  <c:v>France</c:v>
                </c:pt>
                <c:pt idx="9">
                  <c:v>GB</c:v>
                </c:pt>
                <c:pt idx="10">
                  <c:v>Ireland</c:v>
                </c:pt>
                <c:pt idx="11">
                  <c:v>Netherlands</c:v>
                </c:pt>
                <c:pt idx="12">
                  <c:v>Sweden</c:v>
                </c:pt>
                <c:pt idx="14">
                  <c:v>Russia</c:v>
                </c:pt>
                <c:pt idx="15">
                  <c:v>Turkey</c:v>
                </c:pt>
              </c:strCache>
            </c:strRef>
          </c:cat>
          <c:val>
            <c:numRef>
              <c:f>Chart!$F$6:$F$21</c:f>
              <c:numCache>
                <c:formatCode>0.00%</c:formatCode>
                <c:ptCount val="16"/>
                <c:pt idx="0">
                  <c:v>0.35100000000000031</c:v>
                </c:pt>
                <c:pt idx="1">
                  <c:v>0.36600000000000038</c:v>
                </c:pt>
                <c:pt idx="2">
                  <c:v>0.38730000000000114</c:v>
                </c:pt>
                <c:pt idx="3">
                  <c:v>0.42060000000000008</c:v>
                </c:pt>
                <c:pt idx="4">
                  <c:v>0.42650000000000032</c:v>
                </c:pt>
                <c:pt idx="5">
                  <c:v>0.43010000000000032</c:v>
                </c:pt>
                <c:pt idx="6">
                  <c:v>0.43090000000000089</c:v>
                </c:pt>
                <c:pt idx="7">
                  <c:v>0.43230000000000102</c:v>
                </c:pt>
                <c:pt idx="8">
                  <c:v>0.43600000000000078</c:v>
                </c:pt>
                <c:pt idx="9">
                  <c:v>0.47940000000000038</c:v>
                </c:pt>
                <c:pt idx="10">
                  <c:v>0.49320000000000008</c:v>
                </c:pt>
                <c:pt idx="11">
                  <c:v>0.54139999999999999</c:v>
                </c:pt>
                <c:pt idx="12">
                  <c:v>0.58560000000000001</c:v>
                </c:pt>
                <c:pt idx="14">
                  <c:v>0.38110000000000038</c:v>
                </c:pt>
                <c:pt idx="15">
                  <c:v>0.40530000000000038</c:v>
                </c:pt>
              </c:numCache>
            </c:numRef>
          </c:val>
        </c:ser>
        <c:gapWidth val="50"/>
        <c:overlap val="100"/>
        <c:axId val="123819904"/>
        <c:axId val="123821440"/>
      </c:barChart>
      <c:catAx>
        <c:axId val="12381990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3821440"/>
        <c:crosses val="autoZero"/>
        <c:auto val="1"/>
        <c:lblAlgn val="ctr"/>
        <c:lblOffset val="100"/>
        <c:tickLblSkip val="1"/>
        <c:tickMarkSkip val="1"/>
      </c:catAx>
      <c:valAx>
        <c:axId val="12382144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381990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29/_rels/chart4.xml.rels><?xml version="1.0" encoding="UTF-8" standalone="yes"?>
<Relationships xmlns="http://schemas.openxmlformats.org/package/2006/relationships"><Relationship Id="rId2" Type="http://schemas.openxmlformats.org/officeDocument/2006/relationships/chartUserShapes" Target="../../drawings/slide_29/drawing3.xml"/><Relationship Id="rId1" Type="http://schemas.openxmlformats.org/officeDocument/2006/relationships/package" Target="../../embeddings/slide_29/Microsoft_Office_Excel_Worksheet4.xlsx"/></Relationships>
</file>

<file path=ppt/charts/slide_29/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26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Chart!$B$6:$B$21</c:f>
              <c:numCache>
                <c:formatCode>0.00%</c:formatCode>
                <c:ptCount val="16"/>
                <c:pt idx="0">
                  <c:v>0.23100000000000001</c:v>
                </c:pt>
                <c:pt idx="1">
                  <c:v>0.16489999999999999</c:v>
                </c:pt>
                <c:pt idx="2">
                  <c:v>0.21620000000000042</c:v>
                </c:pt>
                <c:pt idx="3">
                  <c:v>0.18750000000000042</c:v>
                </c:pt>
                <c:pt idx="4">
                  <c:v>0.22439999999999999</c:v>
                </c:pt>
                <c:pt idx="5">
                  <c:v>0.21110000000000001</c:v>
                </c:pt>
                <c:pt idx="6">
                  <c:v>0.18670000000000048</c:v>
                </c:pt>
                <c:pt idx="7">
                  <c:v>0.16830000000000001</c:v>
                </c:pt>
                <c:pt idx="8">
                  <c:v>0.14490000000000042</c:v>
                </c:pt>
                <c:pt idx="9">
                  <c:v>0.17450000000000004</c:v>
                </c:pt>
                <c:pt idx="10">
                  <c:v>0.13900000000000001</c:v>
                </c:pt>
                <c:pt idx="11">
                  <c:v>0.14230000000000001</c:v>
                </c:pt>
                <c:pt idx="12">
                  <c:v>0.13400000000000001</c:v>
                </c:pt>
                <c:pt idx="14">
                  <c:v>8.3000000000000046E-2</c:v>
                </c:pt>
                <c:pt idx="15">
                  <c:v>9.4700000000000048E-2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Chart!$C$6:$C$21</c:f>
              <c:numCache>
                <c:formatCode>0.00%</c:formatCode>
                <c:ptCount val="16"/>
                <c:pt idx="0">
                  <c:v>0.13900000000000001</c:v>
                </c:pt>
                <c:pt idx="1">
                  <c:v>0.13890000000000038</c:v>
                </c:pt>
                <c:pt idx="2">
                  <c:v>0.15100000000000038</c:v>
                </c:pt>
                <c:pt idx="3">
                  <c:v>0.15060000000000001</c:v>
                </c:pt>
                <c:pt idx="4">
                  <c:v>0.13869999999999999</c:v>
                </c:pt>
                <c:pt idx="5">
                  <c:v>0.14520000000000038</c:v>
                </c:pt>
                <c:pt idx="6">
                  <c:v>0.14870000000000042</c:v>
                </c:pt>
                <c:pt idx="7">
                  <c:v>0.14980000000000004</c:v>
                </c:pt>
                <c:pt idx="8">
                  <c:v>0.1348</c:v>
                </c:pt>
                <c:pt idx="9">
                  <c:v>0.16189999999999999</c:v>
                </c:pt>
                <c:pt idx="10">
                  <c:v>0.12590000000000001</c:v>
                </c:pt>
                <c:pt idx="11">
                  <c:v>9.1200000000000003E-2</c:v>
                </c:pt>
                <c:pt idx="12">
                  <c:v>0.1014</c:v>
                </c:pt>
                <c:pt idx="14">
                  <c:v>7.0499999999999993E-2</c:v>
                </c:pt>
                <c:pt idx="15">
                  <c:v>0.10400000000000002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Chart!$D$6:$D$21</c:f>
              <c:numCache>
                <c:formatCode>0.00%</c:formatCode>
                <c:ptCount val="16"/>
                <c:pt idx="0">
                  <c:v>0.11660000000000002</c:v>
                </c:pt>
                <c:pt idx="1">
                  <c:v>0.1024</c:v>
                </c:pt>
                <c:pt idx="2">
                  <c:v>0.1145</c:v>
                </c:pt>
                <c:pt idx="3">
                  <c:v>0.10690000000000002</c:v>
                </c:pt>
                <c:pt idx="4">
                  <c:v>9.8100000000000048E-2</c:v>
                </c:pt>
                <c:pt idx="5">
                  <c:v>0.10349999999999998</c:v>
                </c:pt>
                <c:pt idx="6">
                  <c:v>0.11660000000000002</c:v>
                </c:pt>
                <c:pt idx="7">
                  <c:v>0.12640000000000001</c:v>
                </c:pt>
                <c:pt idx="8">
                  <c:v>0.1105</c:v>
                </c:pt>
                <c:pt idx="9">
                  <c:v>0.1067000000000002</c:v>
                </c:pt>
                <c:pt idx="10">
                  <c:v>0.11320000000000002</c:v>
                </c:pt>
                <c:pt idx="11">
                  <c:v>8.280000000000004E-2</c:v>
                </c:pt>
                <c:pt idx="12">
                  <c:v>8.14E-2</c:v>
                </c:pt>
                <c:pt idx="14">
                  <c:v>9.540000000000004E-2</c:v>
                </c:pt>
                <c:pt idx="15">
                  <c:v>7.7500000000000013E-2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Chart!$E$6:$E$21</c:f>
              <c:numCache>
                <c:formatCode>0.00%</c:formatCode>
                <c:ptCount val="16"/>
                <c:pt idx="0">
                  <c:v>0.13200000000000001</c:v>
                </c:pt>
                <c:pt idx="1">
                  <c:v>0.1913</c:v>
                </c:pt>
                <c:pt idx="2">
                  <c:v>0.11370000000000002</c:v>
                </c:pt>
                <c:pt idx="3">
                  <c:v>0.14650000000000021</c:v>
                </c:pt>
                <c:pt idx="4">
                  <c:v>0.128</c:v>
                </c:pt>
                <c:pt idx="5">
                  <c:v>0.1246000000000002</c:v>
                </c:pt>
                <c:pt idx="6">
                  <c:v>0.11820000000000012</c:v>
                </c:pt>
                <c:pt idx="7">
                  <c:v>0.12540000000000001</c:v>
                </c:pt>
                <c:pt idx="8">
                  <c:v>0.16289999999999999</c:v>
                </c:pt>
                <c:pt idx="9">
                  <c:v>0.10410000000000012</c:v>
                </c:pt>
                <c:pt idx="10">
                  <c:v>0.15400000000000039</c:v>
                </c:pt>
                <c:pt idx="11">
                  <c:v>0.1661</c:v>
                </c:pt>
                <c:pt idx="12">
                  <c:v>0.12889999999999999</c:v>
                </c:pt>
                <c:pt idx="14">
                  <c:v>0.20250000000000001</c:v>
                </c:pt>
                <c:pt idx="15">
                  <c:v>0.13200000000000001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Czech Rep</c:v>
                </c:pt>
                <c:pt idx="2">
                  <c:v>Netherlands</c:v>
                </c:pt>
                <c:pt idx="3">
                  <c:v>France</c:v>
                </c:pt>
                <c:pt idx="4">
                  <c:v>GB</c:v>
                </c:pt>
                <c:pt idx="5">
                  <c:v>Ireland</c:v>
                </c:pt>
                <c:pt idx="6">
                  <c:v>Denmark</c:v>
                </c:pt>
                <c:pt idx="7">
                  <c:v>Germany</c:v>
                </c:pt>
                <c:pt idx="8">
                  <c:v>Poland</c:v>
                </c:pt>
                <c:pt idx="9">
                  <c:v>Sweden</c:v>
                </c:pt>
                <c:pt idx="10">
                  <c:v>Spain</c:v>
                </c:pt>
                <c:pt idx="11">
                  <c:v>Italy</c:v>
                </c:pt>
                <c:pt idx="12">
                  <c:v>Hungary</c:v>
                </c:pt>
                <c:pt idx="14">
                  <c:v>Russia</c:v>
                </c:pt>
                <c:pt idx="15">
                  <c:v>Turkey</c:v>
                </c:pt>
              </c:strCache>
            </c:strRef>
          </c:cat>
          <c:val>
            <c:numRef>
              <c:f>Chart!$F$6:$F$21</c:f>
              <c:numCache>
                <c:formatCode>0.00%</c:formatCode>
                <c:ptCount val="16"/>
                <c:pt idx="0">
                  <c:v>0.38140000000000102</c:v>
                </c:pt>
                <c:pt idx="1">
                  <c:v>0.40250000000000002</c:v>
                </c:pt>
                <c:pt idx="2">
                  <c:v>0.40450000000000008</c:v>
                </c:pt>
                <c:pt idx="3">
                  <c:v>0.40860000000000002</c:v>
                </c:pt>
                <c:pt idx="4">
                  <c:v>0.41080000000000078</c:v>
                </c:pt>
                <c:pt idx="5">
                  <c:v>0.41560000000000002</c:v>
                </c:pt>
                <c:pt idx="6">
                  <c:v>0.42980000000000101</c:v>
                </c:pt>
                <c:pt idx="7">
                  <c:v>0.43010000000000032</c:v>
                </c:pt>
                <c:pt idx="8">
                  <c:v>0.44700000000000001</c:v>
                </c:pt>
                <c:pt idx="9">
                  <c:v>0.45270000000000005</c:v>
                </c:pt>
                <c:pt idx="10">
                  <c:v>0.46780000000000038</c:v>
                </c:pt>
                <c:pt idx="11">
                  <c:v>0.51749999999999996</c:v>
                </c:pt>
                <c:pt idx="12">
                  <c:v>0.5544</c:v>
                </c:pt>
                <c:pt idx="14">
                  <c:v>0.54859999999999998</c:v>
                </c:pt>
                <c:pt idx="15">
                  <c:v>0.59199999999999997</c:v>
                </c:pt>
              </c:numCache>
            </c:numRef>
          </c:val>
        </c:ser>
        <c:gapWidth val="50"/>
        <c:overlap val="100"/>
        <c:axId val="124009088"/>
        <c:axId val="124019072"/>
      </c:barChart>
      <c:catAx>
        <c:axId val="124009088"/>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019072"/>
        <c:crosses val="autoZero"/>
        <c:auto val="1"/>
        <c:lblAlgn val="ctr"/>
        <c:lblOffset val="100"/>
        <c:tickLblSkip val="1"/>
        <c:tickMarkSkip val="1"/>
      </c:catAx>
      <c:valAx>
        <c:axId val="1240190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009088"/>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0/_rels/chart5.xml.rels><?xml version="1.0" encoding="UTF-8" standalone="yes"?>
<Relationships xmlns="http://schemas.openxmlformats.org/package/2006/relationships"><Relationship Id="rId2" Type="http://schemas.openxmlformats.org/officeDocument/2006/relationships/chartUserShapes" Target="../../drawings/slide_30/drawing4.xml"/><Relationship Id="rId1" Type="http://schemas.openxmlformats.org/officeDocument/2006/relationships/package" Target="../../embeddings/slide_30/Microsoft_Office_Excel_Worksheet5.xlsx"/></Relationships>
</file>

<file path=ppt/charts/slide_30/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Chart!$B$6:$B$21</c:f>
              <c:numCache>
                <c:formatCode>0.00%</c:formatCode>
                <c:ptCount val="16"/>
                <c:pt idx="0">
                  <c:v>0.1178</c:v>
                </c:pt>
                <c:pt idx="1">
                  <c:v>0.13420000000000001</c:v>
                </c:pt>
                <c:pt idx="2">
                  <c:v>9.0200000000000002E-2</c:v>
                </c:pt>
                <c:pt idx="3">
                  <c:v>0.1326</c:v>
                </c:pt>
                <c:pt idx="4">
                  <c:v>0.1208</c:v>
                </c:pt>
                <c:pt idx="5">
                  <c:v>0.1265</c:v>
                </c:pt>
                <c:pt idx="6">
                  <c:v>9.4900000000000026E-2</c:v>
                </c:pt>
                <c:pt idx="7">
                  <c:v>0.10929999999999999</c:v>
                </c:pt>
                <c:pt idx="8">
                  <c:v>0.10760000000000017</c:v>
                </c:pt>
                <c:pt idx="9">
                  <c:v>7.640000000000001E-2</c:v>
                </c:pt>
                <c:pt idx="10">
                  <c:v>7.9300000000000134E-2</c:v>
                </c:pt>
                <c:pt idx="11">
                  <c:v>8.910000000000004E-2</c:v>
                </c:pt>
                <c:pt idx="12">
                  <c:v>5.0400000000000014E-2</c:v>
                </c:pt>
                <c:pt idx="14">
                  <c:v>7.4200000000000002E-2</c:v>
                </c:pt>
                <c:pt idx="15">
                  <c:v>6.5000000000000002E-2</c:v>
                </c:pt>
              </c:numCache>
            </c:numRef>
          </c:val>
        </c:ser>
        <c:ser>
          <c:idx val="2"/>
          <c:order val="1"/>
          <c:tx>
            <c:strRef>
              <c:f>Chart!$C$5</c:f>
              <c:strCache>
                <c:ptCount val="1"/>
                <c:pt idx="0">
                  <c:v>Second</c:v>
                </c:pt>
              </c:strCache>
            </c:strRef>
          </c:tx>
          <c:spPr>
            <a:solidFill>
              <a:schemeClr val="tx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Chart!$C$6:$C$21</c:f>
              <c:numCache>
                <c:formatCode>0.00%</c:formatCode>
                <c:ptCount val="16"/>
                <c:pt idx="0">
                  <c:v>0.1366</c:v>
                </c:pt>
                <c:pt idx="1">
                  <c:v>0.14490000000000036</c:v>
                </c:pt>
                <c:pt idx="2">
                  <c:v>0.1188</c:v>
                </c:pt>
                <c:pt idx="3">
                  <c:v>0.12790000000000001</c:v>
                </c:pt>
                <c:pt idx="4">
                  <c:v>0.11860000000000002</c:v>
                </c:pt>
                <c:pt idx="5">
                  <c:v>0.14950000000000024</c:v>
                </c:pt>
                <c:pt idx="6">
                  <c:v>0.11020000000000002</c:v>
                </c:pt>
                <c:pt idx="7">
                  <c:v>0.14860000000000001</c:v>
                </c:pt>
                <c:pt idx="8">
                  <c:v>0.1283</c:v>
                </c:pt>
                <c:pt idx="9">
                  <c:v>7.3400000000000021E-2</c:v>
                </c:pt>
                <c:pt idx="10">
                  <c:v>9.8600000000000271E-2</c:v>
                </c:pt>
                <c:pt idx="11">
                  <c:v>8.14E-2</c:v>
                </c:pt>
                <c:pt idx="12">
                  <c:v>7.9500000000000084E-2</c:v>
                </c:pt>
                <c:pt idx="14">
                  <c:v>9.9400000000000002E-2</c:v>
                </c:pt>
                <c:pt idx="15">
                  <c:v>7.0499999999999993E-2</c:v>
                </c:pt>
              </c:numCache>
            </c:numRef>
          </c:val>
        </c:ser>
        <c:ser>
          <c:idx val="3"/>
          <c:order val="2"/>
          <c:tx>
            <c:strRef>
              <c:f>Chart!$D$5</c:f>
              <c:strCache>
                <c:ptCount val="1"/>
                <c:pt idx="0">
                  <c:v>Third</c:v>
                </c:pt>
              </c:strCache>
            </c:strRef>
          </c:tx>
          <c:spPr>
            <a:solidFill>
              <a:schemeClr val="bg2"/>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Chart!$D$6:$D$21</c:f>
              <c:numCache>
                <c:formatCode>0.00%</c:formatCode>
                <c:ptCount val="16"/>
                <c:pt idx="0">
                  <c:v>0.16120000000000001</c:v>
                </c:pt>
                <c:pt idx="1">
                  <c:v>0.1363</c:v>
                </c:pt>
                <c:pt idx="2">
                  <c:v>0.12720000000000001</c:v>
                </c:pt>
                <c:pt idx="3">
                  <c:v>0.1298</c:v>
                </c:pt>
                <c:pt idx="4">
                  <c:v>0.1293</c:v>
                </c:pt>
                <c:pt idx="5">
                  <c:v>0.11990000000000002</c:v>
                </c:pt>
                <c:pt idx="6">
                  <c:v>0.12529999999999999</c:v>
                </c:pt>
                <c:pt idx="7">
                  <c:v>8.72E-2</c:v>
                </c:pt>
                <c:pt idx="8">
                  <c:v>0.10320000000000012</c:v>
                </c:pt>
                <c:pt idx="9">
                  <c:v>0.1124</c:v>
                </c:pt>
                <c:pt idx="10">
                  <c:v>0.10550000000000002</c:v>
                </c:pt>
                <c:pt idx="11">
                  <c:v>0.10059999999999998</c:v>
                </c:pt>
                <c:pt idx="12">
                  <c:v>8.9900000000000063E-2</c:v>
                </c:pt>
                <c:pt idx="14">
                  <c:v>9.7900000000000001E-2</c:v>
                </c:pt>
                <c:pt idx="15">
                  <c:v>8.1200000000000022E-2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Chart!$E$6:$E$21</c:f>
              <c:numCache>
                <c:formatCode>0.00%</c:formatCode>
                <c:ptCount val="16"/>
                <c:pt idx="0">
                  <c:v>0.16839999999999999</c:v>
                </c:pt>
                <c:pt idx="1">
                  <c:v>0.16789999999999999</c:v>
                </c:pt>
                <c:pt idx="2">
                  <c:v>0.22739999999999999</c:v>
                </c:pt>
                <c:pt idx="3">
                  <c:v>0.15770000000000042</c:v>
                </c:pt>
                <c:pt idx="4">
                  <c:v>0.16830000000000001</c:v>
                </c:pt>
                <c:pt idx="5">
                  <c:v>0.129</c:v>
                </c:pt>
                <c:pt idx="6">
                  <c:v>0.1905</c:v>
                </c:pt>
                <c:pt idx="7">
                  <c:v>0.14530000000000001</c:v>
                </c:pt>
                <c:pt idx="8">
                  <c:v>0.14680000000000001</c:v>
                </c:pt>
                <c:pt idx="9">
                  <c:v>0.21410000000000001</c:v>
                </c:pt>
                <c:pt idx="10">
                  <c:v>0.17230000000000001</c:v>
                </c:pt>
                <c:pt idx="11">
                  <c:v>0.17350000000000004</c:v>
                </c:pt>
                <c:pt idx="12">
                  <c:v>0.12440000000000002</c:v>
                </c:pt>
                <c:pt idx="14">
                  <c:v>0.25490000000000002</c:v>
                </c:pt>
                <c:pt idx="15">
                  <c:v>0.11509999999999998</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Finland</c:v>
                </c:pt>
                <c:pt idx="1">
                  <c:v>GB</c:v>
                </c:pt>
                <c:pt idx="2">
                  <c:v>Czech Rep</c:v>
                </c:pt>
                <c:pt idx="3">
                  <c:v>France</c:v>
                </c:pt>
                <c:pt idx="4">
                  <c:v>Germany</c:v>
                </c:pt>
                <c:pt idx="5">
                  <c:v>Sweden</c:v>
                </c:pt>
                <c:pt idx="6">
                  <c:v>Ireland</c:v>
                </c:pt>
                <c:pt idx="7">
                  <c:v>Denmark</c:v>
                </c:pt>
                <c:pt idx="8">
                  <c:v>Netherlands</c:v>
                </c:pt>
                <c:pt idx="9">
                  <c:v>Poland</c:v>
                </c:pt>
                <c:pt idx="10">
                  <c:v>Spain</c:v>
                </c:pt>
                <c:pt idx="11">
                  <c:v>Italy</c:v>
                </c:pt>
                <c:pt idx="12">
                  <c:v>Hungary</c:v>
                </c:pt>
                <c:pt idx="14">
                  <c:v>Russia</c:v>
                </c:pt>
                <c:pt idx="15">
                  <c:v>Turkey</c:v>
                </c:pt>
              </c:strCache>
            </c:strRef>
          </c:cat>
          <c:val>
            <c:numRef>
              <c:f>Chart!$F$6:$F$21</c:f>
              <c:numCache>
                <c:formatCode>0.00%</c:formatCode>
                <c:ptCount val="16"/>
                <c:pt idx="0">
                  <c:v>0.41590000000000032</c:v>
                </c:pt>
                <c:pt idx="1">
                  <c:v>0.41660000000000008</c:v>
                </c:pt>
                <c:pt idx="2">
                  <c:v>0.43630000000000091</c:v>
                </c:pt>
                <c:pt idx="3">
                  <c:v>0.45200000000000001</c:v>
                </c:pt>
                <c:pt idx="4">
                  <c:v>0.46310000000000001</c:v>
                </c:pt>
                <c:pt idx="5">
                  <c:v>0.47510000000000002</c:v>
                </c:pt>
                <c:pt idx="6">
                  <c:v>0.47900000000000031</c:v>
                </c:pt>
                <c:pt idx="7">
                  <c:v>0.50970000000000004</c:v>
                </c:pt>
                <c:pt idx="8">
                  <c:v>0.5141</c:v>
                </c:pt>
                <c:pt idx="9">
                  <c:v>0.52370000000000005</c:v>
                </c:pt>
                <c:pt idx="10">
                  <c:v>0.54430000000000001</c:v>
                </c:pt>
                <c:pt idx="11">
                  <c:v>0.55530000000000002</c:v>
                </c:pt>
                <c:pt idx="12">
                  <c:v>0.65590000000000181</c:v>
                </c:pt>
                <c:pt idx="14">
                  <c:v>0.47370000000000001</c:v>
                </c:pt>
                <c:pt idx="15">
                  <c:v>0.66820000000000146</c:v>
                </c:pt>
              </c:numCache>
            </c:numRef>
          </c:val>
        </c:ser>
        <c:gapWidth val="50"/>
        <c:overlap val="100"/>
        <c:axId val="124218752"/>
        <c:axId val="124236928"/>
      </c:barChart>
      <c:catAx>
        <c:axId val="12421875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236928"/>
        <c:crosses val="autoZero"/>
        <c:auto val="1"/>
        <c:lblAlgn val="ctr"/>
        <c:lblOffset val="100"/>
        <c:tickLblSkip val="1"/>
        <c:tickMarkSkip val="1"/>
      </c:catAx>
      <c:valAx>
        <c:axId val="12423692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21875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1/_rels/chart6.xml.rels><?xml version="1.0" encoding="UTF-8" standalone="yes"?>
<Relationships xmlns="http://schemas.openxmlformats.org/package/2006/relationships"><Relationship Id="rId2" Type="http://schemas.openxmlformats.org/officeDocument/2006/relationships/chartUserShapes" Target="../../drawings/slide_31/drawing5.xml"/><Relationship Id="rId1" Type="http://schemas.openxmlformats.org/officeDocument/2006/relationships/package" Target="../../embeddings/slide_31/Microsoft_Office_Excel_Worksheet6.xlsx"/></Relationships>
</file>

<file path=ppt/charts/slide_31/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Chart!$B$6:$B$21</c:f>
              <c:numCache>
                <c:formatCode>0.00%</c:formatCode>
                <c:ptCount val="16"/>
                <c:pt idx="0">
                  <c:v>0.1104</c:v>
                </c:pt>
                <c:pt idx="1">
                  <c:v>8.9200000000000043E-2</c:v>
                </c:pt>
                <c:pt idx="2">
                  <c:v>4.6599999999999996E-2</c:v>
                </c:pt>
                <c:pt idx="3">
                  <c:v>7.3800000000000004E-2</c:v>
                </c:pt>
                <c:pt idx="4">
                  <c:v>6.1499999999999999E-2</c:v>
                </c:pt>
                <c:pt idx="5">
                  <c:v>8.6400000000000018E-2</c:v>
                </c:pt>
                <c:pt idx="6">
                  <c:v>4.7300000000000113E-2</c:v>
                </c:pt>
                <c:pt idx="7">
                  <c:v>5.16E-2</c:v>
                </c:pt>
                <c:pt idx="8">
                  <c:v>5.0500000000000003E-2</c:v>
                </c:pt>
                <c:pt idx="9">
                  <c:v>4.0300000000000023E-2</c:v>
                </c:pt>
                <c:pt idx="10">
                  <c:v>2.3800000000000002E-2</c:v>
                </c:pt>
                <c:pt idx="11">
                  <c:v>3.49E-2</c:v>
                </c:pt>
                <c:pt idx="12">
                  <c:v>4.4900000000000023E-2</c:v>
                </c:pt>
                <c:pt idx="14">
                  <c:v>9.7500000000000045E-2</c:v>
                </c:pt>
                <c:pt idx="15">
                  <c:v>7.010000000000001E-2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Chart!$C$6:$C$21</c:f>
              <c:numCache>
                <c:formatCode>0.00%</c:formatCode>
                <c:ptCount val="16"/>
                <c:pt idx="0">
                  <c:v>0.15890000000000049</c:v>
                </c:pt>
                <c:pt idx="1">
                  <c:v>0.15580000000000024</c:v>
                </c:pt>
                <c:pt idx="2">
                  <c:v>0.1173</c:v>
                </c:pt>
                <c:pt idx="3">
                  <c:v>0.1258</c:v>
                </c:pt>
                <c:pt idx="4">
                  <c:v>0.11910000000000009</c:v>
                </c:pt>
                <c:pt idx="5">
                  <c:v>0.1298</c:v>
                </c:pt>
                <c:pt idx="6">
                  <c:v>0.10520000000000017</c:v>
                </c:pt>
                <c:pt idx="7">
                  <c:v>0.1013</c:v>
                </c:pt>
                <c:pt idx="8">
                  <c:v>0.10299999999999998</c:v>
                </c:pt>
                <c:pt idx="9">
                  <c:v>6.25E-2</c:v>
                </c:pt>
                <c:pt idx="10">
                  <c:v>6.6699999999999995E-2</c:v>
                </c:pt>
                <c:pt idx="11">
                  <c:v>6.3899999999999998E-2</c:v>
                </c:pt>
                <c:pt idx="12">
                  <c:v>6.5600000000000006E-2</c:v>
                </c:pt>
                <c:pt idx="14">
                  <c:v>0.14840000000000039</c:v>
                </c:pt>
                <c:pt idx="15">
                  <c:v>9.5000000000000043E-2</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Chart!$D$6:$D$21</c:f>
              <c:numCache>
                <c:formatCode>0.00%</c:formatCode>
                <c:ptCount val="16"/>
                <c:pt idx="0">
                  <c:v>0.13450000000000001</c:v>
                </c:pt>
                <c:pt idx="1">
                  <c:v>0.13850000000000001</c:v>
                </c:pt>
                <c:pt idx="2">
                  <c:v>0.15740000000000048</c:v>
                </c:pt>
                <c:pt idx="3">
                  <c:v>0.1391</c:v>
                </c:pt>
                <c:pt idx="4">
                  <c:v>0.1363</c:v>
                </c:pt>
                <c:pt idx="5">
                  <c:v>0.13089999999999999</c:v>
                </c:pt>
                <c:pt idx="6">
                  <c:v>0.1323</c:v>
                </c:pt>
                <c:pt idx="7">
                  <c:v>0.11910000000000009</c:v>
                </c:pt>
                <c:pt idx="8">
                  <c:v>0.11760000000000002</c:v>
                </c:pt>
                <c:pt idx="9">
                  <c:v>0.1023</c:v>
                </c:pt>
                <c:pt idx="10">
                  <c:v>9.7100000000000006E-2</c:v>
                </c:pt>
                <c:pt idx="11">
                  <c:v>8.2300000000000012E-2</c:v>
                </c:pt>
                <c:pt idx="12">
                  <c:v>0.10950000000000017</c:v>
                </c:pt>
                <c:pt idx="14">
                  <c:v>0.17090000000000033</c:v>
                </c:pt>
                <c:pt idx="15">
                  <c:v>0.1125</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Chart!$E$6:$E$21</c:f>
              <c:numCache>
                <c:formatCode>0.00%</c:formatCode>
                <c:ptCount val="16"/>
                <c:pt idx="0">
                  <c:v>0.18340000000000042</c:v>
                </c:pt>
                <c:pt idx="1">
                  <c:v>0.20019999999999999</c:v>
                </c:pt>
                <c:pt idx="2">
                  <c:v>0.24480000000000021</c:v>
                </c:pt>
                <c:pt idx="3">
                  <c:v>0.17820000000000033</c:v>
                </c:pt>
                <c:pt idx="4">
                  <c:v>0.19789999999999999</c:v>
                </c:pt>
                <c:pt idx="5">
                  <c:v>0.1676</c:v>
                </c:pt>
                <c:pt idx="6">
                  <c:v>0.19939999999999999</c:v>
                </c:pt>
                <c:pt idx="7">
                  <c:v>0.20910000000000001</c:v>
                </c:pt>
                <c:pt idx="8">
                  <c:v>0.18260000000000001</c:v>
                </c:pt>
                <c:pt idx="9">
                  <c:v>0.18350000000000033</c:v>
                </c:pt>
                <c:pt idx="10">
                  <c:v>0.17590000000000036</c:v>
                </c:pt>
                <c:pt idx="11">
                  <c:v>0.14960000000000001</c:v>
                </c:pt>
                <c:pt idx="12">
                  <c:v>0.10900000000000012</c:v>
                </c:pt>
                <c:pt idx="14">
                  <c:v>0.22589999999999999</c:v>
                </c:pt>
                <c:pt idx="15">
                  <c:v>0.13569999999999999</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France</c:v>
                </c:pt>
                <c:pt idx="4">
                  <c:v>GB</c:v>
                </c:pt>
                <c:pt idx="5">
                  <c:v>Hungary</c:v>
                </c:pt>
                <c:pt idx="6">
                  <c:v>Spain</c:v>
                </c:pt>
                <c:pt idx="7">
                  <c:v>Ireland</c:v>
                </c:pt>
                <c:pt idx="8">
                  <c:v>Germany</c:v>
                </c:pt>
                <c:pt idx="9">
                  <c:v>Netherlands</c:v>
                </c:pt>
                <c:pt idx="10">
                  <c:v>Finland</c:v>
                </c:pt>
                <c:pt idx="11">
                  <c:v>Denmark</c:v>
                </c:pt>
                <c:pt idx="12">
                  <c:v>Sweden</c:v>
                </c:pt>
                <c:pt idx="14">
                  <c:v>Russia</c:v>
                </c:pt>
                <c:pt idx="15">
                  <c:v>Turkey</c:v>
                </c:pt>
              </c:strCache>
            </c:strRef>
          </c:cat>
          <c:val>
            <c:numRef>
              <c:f>Chart!$F$6:$F$21</c:f>
              <c:numCache>
                <c:formatCode>0.00%</c:formatCode>
                <c:ptCount val="16"/>
                <c:pt idx="0">
                  <c:v>0.41280000000000067</c:v>
                </c:pt>
                <c:pt idx="1">
                  <c:v>0.41630000000000073</c:v>
                </c:pt>
                <c:pt idx="2">
                  <c:v>0.43380000000000091</c:v>
                </c:pt>
                <c:pt idx="3">
                  <c:v>0.48310000000000008</c:v>
                </c:pt>
                <c:pt idx="4">
                  <c:v>0.48520000000000002</c:v>
                </c:pt>
                <c:pt idx="5">
                  <c:v>0.48530000000000073</c:v>
                </c:pt>
                <c:pt idx="6">
                  <c:v>0.51590000000000003</c:v>
                </c:pt>
                <c:pt idx="7">
                  <c:v>0.51880000000000004</c:v>
                </c:pt>
                <c:pt idx="8">
                  <c:v>0.54630000000000001</c:v>
                </c:pt>
                <c:pt idx="9">
                  <c:v>0.61140000000000005</c:v>
                </c:pt>
                <c:pt idx="10">
                  <c:v>0.63649999999999995</c:v>
                </c:pt>
                <c:pt idx="11">
                  <c:v>0.66930000000000145</c:v>
                </c:pt>
                <c:pt idx="12">
                  <c:v>0.67090000000000183</c:v>
                </c:pt>
                <c:pt idx="14">
                  <c:v>0.35730000000000073</c:v>
                </c:pt>
                <c:pt idx="15">
                  <c:v>0.58660000000000001</c:v>
                </c:pt>
              </c:numCache>
            </c:numRef>
          </c:val>
        </c:ser>
        <c:gapWidth val="50"/>
        <c:overlap val="100"/>
        <c:axId val="124518784"/>
        <c:axId val="124520320"/>
      </c:barChart>
      <c:catAx>
        <c:axId val="1245187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520320"/>
        <c:crosses val="autoZero"/>
        <c:auto val="1"/>
        <c:lblAlgn val="ctr"/>
        <c:lblOffset val="100"/>
        <c:tickLblSkip val="1"/>
        <c:tickMarkSkip val="1"/>
      </c:catAx>
      <c:valAx>
        <c:axId val="12452032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5187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2/_rels/chart7.xml.rels><?xml version="1.0" encoding="UTF-8" standalone="yes"?>
<Relationships xmlns="http://schemas.openxmlformats.org/package/2006/relationships"><Relationship Id="rId2" Type="http://schemas.openxmlformats.org/officeDocument/2006/relationships/chartUserShapes" Target="../../drawings/slide_32/drawing6.xml"/><Relationship Id="rId1" Type="http://schemas.openxmlformats.org/officeDocument/2006/relationships/package" Target="../../embeddings/slide_32/Microsoft_Office_Excel_Worksheet7.xlsx"/></Relationships>
</file>

<file path=ppt/charts/slide_32/chart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Chart!$B$6:$B$21</c:f>
              <c:numCache>
                <c:formatCode>0.00%</c:formatCode>
                <c:ptCount val="16"/>
                <c:pt idx="0">
                  <c:v>0.10150000000000002</c:v>
                </c:pt>
                <c:pt idx="1">
                  <c:v>9.11E-2</c:v>
                </c:pt>
                <c:pt idx="2">
                  <c:v>0.1013</c:v>
                </c:pt>
                <c:pt idx="3">
                  <c:v>7.3899999999999993E-2</c:v>
                </c:pt>
                <c:pt idx="4">
                  <c:v>8.9000000000000065E-2</c:v>
                </c:pt>
                <c:pt idx="5">
                  <c:v>0.1158</c:v>
                </c:pt>
                <c:pt idx="6">
                  <c:v>6.9400000000000114E-2</c:v>
                </c:pt>
                <c:pt idx="7">
                  <c:v>7.8200000000000006E-2</c:v>
                </c:pt>
                <c:pt idx="8">
                  <c:v>6.9900000000000004E-2</c:v>
                </c:pt>
                <c:pt idx="9">
                  <c:v>0.10170000000000012</c:v>
                </c:pt>
                <c:pt idx="10">
                  <c:v>8.3100000000000063E-2</c:v>
                </c:pt>
                <c:pt idx="11">
                  <c:v>6.7700000000000024E-2</c:v>
                </c:pt>
                <c:pt idx="12">
                  <c:v>6.9600000000000023E-2</c:v>
                </c:pt>
                <c:pt idx="14">
                  <c:v>7.85E-2</c:v>
                </c:pt>
                <c:pt idx="15">
                  <c:v>8.4400000000000003E-2</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Chart!$C$6:$C$21</c:f>
              <c:numCache>
                <c:formatCode>0.00%</c:formatCode>
                <c:ptCount val="16"/>
                <c:pt idx="0">
                  <c:v>0.12360000000000017</c:v>
                </c:pt>
                <c:pt idx="1">
                  <c:v>0.11760000000000002</c:v>
                </c:pt>
                <c:pt idx="2">
                  <c:v>0.11720000000000012</c:v>
                </c:pt>
                <c:pt idx="3">
                  <c:v>0.11310000000000002</c:v>
                </c:pt>
                <c:pt idx="4">
                  <c:v>0.1128</c:v>
                </c:pt>
                <c:pt idx="5">
                  <c:v>0.10760000000000017</c:v>
                </c:pt>
                <c:pt idx="6">
                  <c:v>0.10260000000000002</c:v>
                </c:pt>
                <c:pt idx="7">
                  <c:v>0.1129</c:v>
                </c:pt>
                <c:pt idx="8">
                  <c:v>9.7000000000000003E-2</c:v>
                </c:pt>
                <c:pt idx="9">
                  <c:v>9.1600000000000042E-2</c:v>
                </c:pt>
                <c:pt idx="10">
                  <c:v>9.2800000000000021E-2</c:v>
                </c:pt>
                <c:pt idx="11">
                  <c:v>8.280000000000004E-2</c:v>
                </c:pt>
                <c:pt idx="12">
                  <c:v>9.240000000000001E-2</c:v>
                </c:pt>
                <c:pt idx="14">
                  <c:v>8.6500000000000007E-2</c:v>
                </c:pt>
                <c:pt idx="15">
                  <c:v>0.14970000000000036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Chart!$D$6:$D$21</c:f>
              <c:numCache>
                <c:formatCode>0.00%</c:formatCode>
                <c:ptCount val="16"/>
                <c:pt idx="0">
                  <c:v>0.12110000000000012</c:v>
                </c:pt>
                <c:pt idx="1">
                  <c:v>0.13439999999999999</c:v>
                </c:pt>
                <c:pt idx="2">
                  <c:v>0.11620000000000009</c:v>
                </c:pt>
                <c:pt idx="3">
                  <c:v>0.12350000000000012</c:v>
                </c:pt>
                <c:pt idx="4">
                  <c:v>0.1133</c:v>
                </c:pt>
                <c:pt idx="5">
                  <c:v>0.10510000000000012</c:v>
                </c:pt>
                <c:pt idx="6">
                  <c:v>9.2700000000000005E-2</c:v>
                </c:pt>
                <c:pt idx="7">
                  <c:v>0.10420000000000017</c:v>
                </c:pt>
                <c:pt idx="8">
                  <c:v>0.10730000000000002</c:v>
                </c:pt>
                <c:pt idx="9">
                  <c:v>8.5400000000000004E-2</c:v>
                </c:pt>
                <c:pt idx="10">
                  <c:v>0.1115</c:v>
                </c:pt>
                <c:pt idx="11">
                  <c:v>8.7900000000000006E-2</c:v>
                </c:pt>
                <c:pt idx="12">
                  <c:v>9.1000000000000025E-2</c:v>
                </c:pt>
                <c:pt idx="14">
                  <c:v>8.9500000000000246E-2</c:v>
                </c:pt>
                <c:pt idx="15">
                  <c:v>0.11420000000000002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Chart!$E$6:$E$21</c:f>
              <c:numCache>
                <c:formatCode>0.00%</c:formatCode>
                <c:ptCount val="16"/>
                <c:pt idx="0">
                  <c:v>0.21210000000000001</c:v>
                </c:pt>
                <c:pt idx="1">
                  <c:v>0.21090000000000039</c:v>
                </c:pt>
                <c:pt idx="2">
                  <c:v>0.20790000000000036</c:v>
                </c:pt>
                <c:pt idx="3">
                  <c:v>0.21810000000000004</c:v>
                </c:pt>
                <c:pt idx="4">
                  <c:v>0.18690000000000048</c:v>
                </c:pt>
                <c:pt idx="5">
                  <c:v>0.14980000000000004</c:v>
                </c:pt>
                <c:pt idx="6">
                  <c:v>0.19040000000000001</c:v>
                </c:pt>
                <c:pt idx="7">
                  <c:v>0.15840000000000048</c:v>
                </c:pt>
                <c:pt idx="8">
                  <c:v>0.16550000000000001</c:v>
                </c:pt>
                <c:pt idx="9">
                  <c:v>0.14590000000000036</c:v>
                </c:pt>
                <c:pt idx="10">
                  <c:v>0.1275</c:v>
                </c:pt>
                <c:pt idx="11">
                  <c:v>0.17080000000000001</c:v>
                </c:pt>
                <c:pt idx="12">
                  <c:v>0.12770000000000001</c:v>
                </c:pt>
                <c:pt idx="14">
                  <c:v>0.23900000000000021</c:v>
                </c:pt>
                <c:pt idx="15">
                  <c:v>0.14440000000000036</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Italy</c:v>
                </c:pt>
                <c:pt idx="2">
                  <c:v>Czech Rep</c:v>
                </c:pt>
                <c:pt idx="3">
                  <c:v>Poland</c:v>
                </c:pt>
                <c:pt idx="4">
                  <c:v>GB</c:v>
                </c:pt>
                <c:pt idx="5">
                  <c:v>France</c:v>
                </c:pt>
                <c:pt idx="6">
                  <c:v>Finland</c:v>
                </c:pt>
                <c:pt idx="7">
                  <c:v>Hungary</c:v>
                </c:pt>
                <c:pt idx="8">
                  <c:v>Spain</c:v>
                </c:pt>
                <c:pt idx="9">
                  <c:v>Netherlands</c:v>
                </c:pt>
                <c:pt idx="10">
                  <c:v>Sweden</c:v>
                </c:pt>
                <c:pt idx="11">
                  <c:v>Germany</c:v>
                </c:pt>
                <c:pt idx="12">
                  <c:v>Denmark</c:v>
                </c:pt>
                <c:pt idx="14">
                  <c:v>Russia</c:v>
                </c:pt>
                <c:pt idx="15">
                  <c:v>Turkey</c:v>
                </c:pt>
              </c:strCache>
            </c:strRef>
          </c:cat>
          <c:val>
            <c:numRef>
              <c:f>Chart!$F$6:$F$21</c:f>
              <c:numCache>
                <c:formatCode>0.00%</c:formatCode>
                <c:ptCount val="16"/>
                <c:pt idx="0">
                  <c:v>0.44180000000000008</c:v>
                </c:pt>
                <c:pt idx="1">
                  <c:v>0.44600000000000001</c:v>
                </c:pt>
                <c:pt idx="2">
                  <c:v>0.45740000000000008</c:v>
                </c:pt>
                <c:pt idx="3">
                  <c:v>0.47150000000000031</c:v>
                </c:pt>
                <c:pt idx="4">
                  <c:v>0.49800000000000066</c:v>
                </c:pt>
                <c:pt idx="5">
                  <c:v>0.52159999999999951</c:v>
                </c:pt>
                <c:pt idx="6">
                  <c:v>0.54490000000000005</c:v>
                </c:pt>
                <c:pt idx="7">
                  <c:v>0.54630000000000001</c:v>
                </c:pt>
                <c:pt idx="8">
                  <c:v>0.56040000000000001</c:v>
                </c:pt>
                <c:pt idx="9">
                  <c:v>0.57540000000000002</c:v>
                </c:pt>
                <c:pt idx="10">
                  <c:v>0.58509999999999951</c:v>
                </c:pt>
                <c:pt idx="11">
                  <c:v>0.5907</c:v>
                </c:pt>
                <c:pt idx="12">
                  <c:v>0.61939999999999995</c:v>
                </c:pt>
                <c:pt idx="14">
                  <c:v>0.50660000000000005</c:v>
                </c:pt>
                <c:pt idx="15">
                  <c:v>0.50729999999999997</c:v>
                </c:pt>
              </c:numCache>
            </c:numRef>
          </c:val>
        </c:ser>
        <c:gapWidth val="50"/>
        <c:overlap val="100"/>
        <c:axId val="124798080"/>
        <c:axId val="124799616"/>
      </c:barChart>
      <c:catAx>
        <c:axId val="12479808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799616"/>
        <c:crosses val="autoZero"/>
        <c:auto val="1"/>
        <c:lblAlgn val="ctr"/>
        <c:lblOffset val="100"/>
        <c:tickLblSkip val="1"/>
        <c:tickMarkSkip val="1"/>
      </c:catAx>
      <c:valAx>
        <c:axId val="12479961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79808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3/_rels/chart8.xml.rels><?xml version="1.0" encoding="UTF-8" standalone="yes"?>
<Relationships xmlns="http://schemas.openxmlformats.org/package/2006/relationships"><Relationship Id="rId2" Type="http://schemas.openxmlformats.org/officeDocument/2006/relationships/chartUserShapes" Target="../../drawings/slide_33/drawing7.xml"/><Relationship Id="rId1" Type="http://schemas.openxmlformats.org/officeDocument/2006/relationships/package" Target="../../embeddings/slide_33/Microsoft_Office_Excel_Worksheet8.xlsx"/></Relationships>
</file>

<file path=ppt/charts/slide_33/chart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Chart!$B$6:$B$21</c:f>
              <c:numCache>
                <c:formatCode>0.00%</c:formatCode>
                <c:ptCount val="16"/>
                <c:pt idx="0">
                  <c:v>0.1048</c:v>
                </c:pt>
                <c:pt idx="1">
                  <c:v>0.13969999999999999</c:v>
                </c:pt>
                <c:pt idx="2">
                  <c:v>0.12020000000000017</c:v>
                </c:pt>
                <c:pt idx="3">
                  <c:v>8.4600000000000244E-2</c:v>
                </c:pt>
                <c:pt idx="4">
                  <c:v>0.1019</c:v>
                </c:pt>
                <c:pt idx="5">
                  <c:v>0.10050000000000002</c:v>
                </c:pt>
                <c:pt idx="6">
                  <c:v>9.9600000000000244E-2</c:v>
                </c:pt>
                <c:pt idx="7">
                  <c:v>0.10349999999999998</c:v>
                </c:pt>
                <c:pt idx="8">
                  <c:v>8.3300000000000041E-2</c:v>
                </c:pt>
                <c:pt idx="9">
                  <c:v>9.0800000000000006E-2</c:v>
                </c:pt>
                <c:pt idx="10">
                  <c:v>7.8800000000000023E-2</c:v>
                </c:pt>
                <c:pt idx="11">
                  <c:v>9.2600000000000002E-2</c:v>
                </c:pt>
                <c:pt idx="12">
                  <c:v>5.7800000000000094E-2</c:v>
                </c:pt>
                <c:pt idx="14">
                  <c:v>0.1173</c:v>
                </c:pt>
                <c:pt idx="15">
                  <c:v>0.20390000000000033</c:v>
                </c:pt>
              </c:numCache>
            </c:numRef>
          </c:val>
        </c:ser>
        <c:ser>
          <c:idx val="2"/>
          <c:order val="1"/>
          <c:tx>
            <c:strRef>
              <c:f>Chart!$C$5</c:f>
              <c:strCache>
                <c:ptCount val="1"/>
                <c:pt idx="0">
                  <c:v>Second</c:v>
                </c:pt>
              </c:strCache>
            </c:strRef>
          </c:tx>
          <c:spPr>
            <a:solidFill>
              <a:schemeClr val="tx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Chart!$C$6:$C$21</c:f>
              <c:numCache>
                <c:formatCode>0.00%</c:formatCode>
                <c:ptCount val="16"/>
                <c:pt idx="0">
                  <c:v>0.14080000000000001</c:v>
                </c:pt>
                <c:pt idx="1">
                  <c:v>0.14780000000000001</c:v>
                </c:pt>
                <c:pt idx="2">
                  <c:v>0.1346</c:v>
                </c:pt>
                <c:pt idx="3">
                  <c:v>0.10890000000000002</c:v>
                </c:pt>
                <c:pt idx="4">
                  <c:v>0.10879999999999999</c:v>
                </c:pt>
                <c:pt idx="5">
                  <c:v>0.10110000000000002</c:v>
                </c:pt>
                <c:pt idx="6">
                  <c:v>0.10120000000000012</c:v>
                </c:pt>
                <c:pt idx="7">
                  <c:v>8.9300000000000004E-2</c:v>
                </c:pt>
                <c:pt idx="8">
                  <c:v>7.9400000000000123E-2</c:v>
                </c:pt>
                <c:pt idx="9">
                  <c:v>7.8400000000000011E-2</c:v>
                </c:pt>
                <c:pt idx="10">
                  <c:v>0.10290000000000002</c:v>
                </c:pt>
                <c:pt idx="11">
                  <c:v>8.7900000000000006E-2</c:v>
                </c:pt>
                <c:pt idx="12">
                  <c:v>9.4700000000000048E-2</c:v>
                </c:pt>
                <c:pt idx="14">
                  <c:v>0.17319999999999999</c:v>
                </c:pt>
                <c:pt idx="15">
                  <c:v>0.15500000000000036</c:v>
                </c:pt>
              </c:numCache>
            </c:numRef>
          </c:val>
        </c:ser>
        <c:ser>
          <c:idx val="3"/>
          <c:order val="2"/>
          <c:tx>
            <c:strRef>
              <c:f>Chart!$D$5</c:f>
              <c:strCache>
                <c:ptCount val="1"/>
                <c:pt idx="0">
                  <c:v>Third</c:v>
                </c:pt>
              </c:strCache>
            </c:strRef>
          </c:tx>
          <c:spPr>
            <a:solidFill>
              <a:schemeClr val="bg2"/>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Chart!$D$6:$D$21</c:f>
              <c:numCache>
                <c:formatCode>0.00%</c:formatCode>
                <c:ptCount val="16"/>
                <c:pt idx="0">
                  <c:v>0.13519999999999999</c:v>
                </c:pt>
                <c:pt idx="1">
                  <c:v>0.1328</c:v>
                </c:pt>
                <c:pt idx="2">
                  <c:v>0.10710000000000017</c:v>
                </c:pt>
                <c:pt idx="3">
                  <c:v>8.7300000000000003E-2</c:v>
                </c:pt>
                <c:pt idx="4">
                  <c:v>0.11550000000000002</c:v>
                </c:pt>
                <c:pt idx="5">
                  <c:v>7.4300000000000185E-2</c:v>
                </c:pt>
                <c:pt idx="6">
                  <c:v>0.1009</c:v>
                </c:pt>
                <c:pt idx="7">
                  <c:v>7.010000000000001E-2</c:v>
                </c:pt>
                <c:pt idx="8">
                  <c:v>7.350000000000001E-2</c:v>
                </c:pt>
                <c:pt idx="9">
                  <c:v>8.4600000000000244E-2</c:v>
                </c:pt>
                <c:pt idx="10">
                  <c:v>9.5200000000000007E-2</c:v>
                </c:pt>
                <c:pt idx="11">
                  <c:v>9.310000000000021E-2</c:v>
                </c:pt>
                <c:pt idx="12">
                  <c:v>7.1499999999999994E-2</c:v>
                </c:pt>
                <c:pt idx="14">
                  <c:v>0.14180000000000001</c:v>
                </c:pt>
                <c:pt idx="15">
                  <c:v>0.14130000000000001</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Chart!$E$6:$E$21</c:f>
              <c:numCache>
                <c:formatCode>0.00%</c:formatCode>
                <c:ptCount val="16"/>
                <c:pt idx="0">
                  <c:v>0.18130000000000004</c:v>
                </c:pt>
                <c:pt idx="1">
                  <c:v>0.11770000000000012</c:v>
                </c:pt>
                <c:pt idx="2">
                  <c:v>0.1356</c:v>
                </c:pt>
                <c:pt idx="3">
                  <c:v>0.20820000000000033</c:v>
                </c:pt>
                <c:pt idx="4">
                  <c:v>0.12390000000000002</c:v>
                </c:pt>
                <c:pt idx="5">
                  <c:v>0.1605</c:v>
                </c:pt>
                <c:pt idx="6">
                  <c:v>0.13020000000000001</c:v>
                </c:pt>
                <c:pt idx="7">
                  <c:v>0.15070000000000036</c:v>
                </c:pt>
                <c:pt idx="8">
                  <c:v>0.15170000000000036</c:v>
                </c:pt>
                <c:pt idx="9">
                  <c:v>0.13120000000000001</c:v>
                </c:pt>
                <c:pt idx="10">
                  <c:v>0.10349999999999998</c:v>
                </c:pt>
                <c:pt idx="11">
                  <c:v>0.10639999999999998</c:v>
                </c:pt>
                <c:pt idx="12">
                  <c:v>0.10670000000000017</c:v>
                </c:pt>
                <c:pt idx="14">
                  <c:v>0.19769999999999999</c:v>
                </c:pt>
                <c:pt idx="15">
                  <c:v>9.9600000000000244E-2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Poland</c:v>
                </c:pt>
                <c:pt idx="1">
                  <c:v>Spain</c:v>
                </c:pt>
                <c:pt idx="2">
                  <c:v>Ireland</c:v>
                </c:pt>
                <c:pt idx="3">
                  <c:v>Czech Rep</c:v>
                </c:pt>
                <c:pt idx="4">
                  <c:v>Hungary</c:v>
                </c:pt>
                <c:pt idx="5">
                  <c:v>Italy</c:v>
                </c:pt>
                <c:pt idx="6">
                  <c:v>Netherlands</c:v>
                </c:pt>
                <c:pt idx="7">
                  <c:v>Germany</c:v>
                </c:pt>
                <c:pt idx="8">
                  <c:v>GB</c:v>
                </c:pt>
                <c:pt idx="9">
                  <c:v>France</c:v>
                </c:pt>
                <c:pt idx="10">
                  <c:v>Sweden</c:v>
                </c:pt>
                <c:pt idx="11">
                  <c:v>Denmark</c:v>
                </c:pt>
                <c:pt idx="12">
                  <c:v>Finland</c:v>
                </c:pt>
                <c:pt idx="14">
                  <c:v>Russia</c:v>
                </c:pt>
                <c:pt idx="15">
                  <c:v>Turkey</c:v>
                </c:pt>
              </c:strCache>
            </c:strRef>
          </c:cat>
          <c:val>
            <c:numRef>
              <c:f>Chart!$F$6:$F$21</c:f>
              <c:numCache>
                <c:formatCode>0.00%</c:formatCode>
                <c:ptCount val="16"/>
                <c:pt idx="0">
                  <c:v>0.43800000000000067</c:v>
                </c:pt>
                <c:pt idx="1">
                  <c:v>0.46210000000000001</c:v>
                </c:pt>
                <c:pt idx="2">
                  <c:v>0.5024999999999995</c:v>
                </c:pt>
                <c:pt idx="3">
                  <c:v>0.51100000000000001</c:v>
                </c:pt>
                <c:pt idx="4">
                  <c:v>0.54980000000000062</c:v>
                </c:pt>
                <c:pt idx="5">
                  <c:v>0.56359999999999999</c:v>
                </c:pt>
                <c:pt idx="6">
                  <c:v>0.56820000000000004</c:v>
                </c:pt>
                <c:pt idx="7">
                  <c:v>0.58639999999999959</c:v>
                </c:pt>
                <c:pt idx="8">
                  <c:v>0.61210000000000064</c:v>
                </c:pt>
                <c:pt idx="9">
                  <c:v>0.61510000000000065</c:v>
                </c:pt>
                <c:pt idx="10">
                  <c:v>0.61950000000000005</c:v>
                </c:pt>
                <c:pt idx="11">
                  <c:v>0.62010000000000065</c:v>
                </c:pt>
                <c:pt idx="12">
                  <c:v>0.66940000000000133</c:v>
                </c:pt>
                <c:pt idx="14">
                  <c:v>0.37000000000000038</c:v>
                </c:pt>
                <c:pt idx="15">
                  <c:v>0.40030000000000032</c:v>
                </c:pt>
              </c:numCache>
            </c:numRef>
          </c:val>
        </c:ser>
        <c:gapWidth val="50"/>
        <c:overlap val="100"/>
        <c:axId val="124979072"/>
        <c:axId val="124980608"/>
      </c:barChart>
      <c:catAx>
        <c:axId val="124979072"/>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4980608"/>
        <c:crosses val="autoZero"/>
        <c:auto val="1"/>
        <c:lblAlgn val="ctr"/>
        <c:lblOffset val="100"/>
        <c:tickLblSkip val="1"/>
        <c:tickMarkSkip val="1"/>
      </c:catAx>
      <c:valAx>
        <c:axId val="124980608"/>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4979072"/>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4/_rels/chart9.xml.rels><?xml version="1.0" encoding="UTF-8" standalone="yes"?>
<Relationships xmlns="http://schemas.openxmlformats.org/package/2006/relationships"><Relationship Id="rId2" Type="http://schemas.openxmlformats.org/officeDocument/2006/relationships/chartUserShapes" Target="../../drawings/slide_34/drawing8.xml"/><Relationship Id="rId1" Type="http://schemas.openxmlformats.org/officeDocument/2006/relationships/package" Target="../../embeddings/slide_34/Microsoft_Office_Excel_Worksheet9.xlsx"/></Relationships>
</file>

<file path=ppt/charts/slide_34/chart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Chart!$B$6:$B$21</c:f>
              <c:numCache>
                <c:formatCode>0.00%</c:formatCode>
                <c:ptCount val="16"/>
                <c:pt idx="0">
                  <c:v>9.0200000000000002E-2</c:v>
                </c:pt>
                <c:pt idx="1">
                  <c:v>4.3400000000000001E-2</c:v>
                </c:pt>
                <c:pt idx="2">
                  <c:v>4.7300000000000113E-2</c:v>
                </c:pt>
                <c:pt idx="3">
                  <c:v>3.6200000000000052E-2</c:v>
                </c:pt>
                <c:pt idx="4">
                  <c:v>2.4199999999999989E-2</c:v>
                </c:pt>
                <c:pt idx="5">
                  <c:v>5.6000000000000001E-2</c:v>
                </c:pt>
                <c:pt idx="6">
                  <c:v>4.9700000000000133E-2</c:v>
                </c:pt>
                <c:pt idx="7">
                  <c:v>4.3000000000000003E-2</c:v>
                </c:pt>
                <c:pt idx="8">
                  <c:v>2.9700000000000001E-2</c:v>
                </c:pt>
                <c:pt idx="9">
                  <c:v>3.2399999999999998E-2</c:v>
                </c:pt>
                <c:pt idx="10">
                  <c:v>2.3400000000000001E-2</c:v>
                </c:pt>
                <c:pt idx="11">
                  <c:v>2.2500000000000006E-2</c:v>
                </c:pt>
                <c:pt idx="12">
                  <c:v>2.2900000000000011E-2</c:v>
                </c:pt>
                <c:pt idx="14">
                  <c:v>5.16E-2</c:v>
                </c:pt>
                <c:pt idx="15">
                  <c:v>2.6400000000000052E-2</c:v>
                </c:pt>
              </c:numCache>
            </c:numRef>
          </c:val>
        </c:ser>
        <c:ser>
          <c:idx val="2"/>
          <c:order val="1"/>
          <c:tx>
            <c:strRef>
              <c:f>Chart!$C$5</c:f>
              <c:strCache>
                <c:ptCount val="1"/>
                <c:pt idx="0">
                  <c:v>Second</c:v>
                </c:pt>
              </c:strCache>
            </c:strRef>
          </c:tx>
          <c:spPr>
            <a:solidFill>
              <a:schemeClr val="tx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Chart!$C$6:$C$21</c:f>
              <c:numCache>
                <c:formatCode>0.00%</c:formatCode>
                <c:ptCount val="16"/>
                <c:pt idx="0">
                  <c:v>8.8900000000000048E-2</c:v>
                </c:pt>
                <c:pt idx="1">
                  <c:v>8.1800000000000025E-2</c:v>
                </c:pt>
                <c:pt idx="2">
                  <c:v>6.0600000000000001E-2</c:v>
                </c:pt>
                <c:pt idx="3">
                  <c:v>5.2800000000000034E-2</c:v>
                </c:pt>
                <c:pt idx="4">
                  <c:v>2.6700000000000002E-2</c:v>
                </c:pt>
                <c:pt idx="5">
                  <c:v>4.4500000000000033E-2</c:v>
                </c:pt>
                <c:pt idx="6">
                  <c:v>5.9300000000000137E-2</c:v>
                </c:pt>
                <c:pt idx="7">
                  <c:v>4.4100000000000014E-2</c:v>
                </c:pt>
                <c:pt idx="8">
                  <c:v>3.7600000000000085E-2</c:v>
                </c:pt>
                <c:pt idx="9">
                  <c:v>4.1099999999999998E-2</c:v>
                </c:pt>
                <c:pt idx="10">
                  <c:v>4.6300000000000001E-2</c:v>
                </c:pt>
                <c:pt idx="11">
                  <c:v>4.3199999999999995E-2</c:v>
                </c:pt>
                <c:pt idx="12">
                  <c:v>3.44E-2</c:v>
                </c:pt>
                <c:pt idx="14">
                  <c:v>8.6800000000000002E-2</c:v>
                </c:pt>
                <c:pt idx="15">
                  <c:v>3.1399999999999997E-2</c:v>
                </c:pt>
              </c:numCache>
            </c:numRef>
          </c:val>
        </c:ser>
        <c:ser>
          <c:idx val="3"/>
          <c:order val="2"/>
          <c:tx>
            <c:strRef>
              <c:f>Chart!$D$5</c:f>
              <c:strCache>
                <c:ptCount val="1"/>
                <c:pt idx="0">
                  <c:v>Third</c:v>
                </c:pt>
              </c:strCache>
            </c:strRef>
          </c:tx>
          <c:spPr>
            <a:solidFill>
              <a:schemeClr val="bg2"/>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Chart!$D$6:$D$21</c:f>
              <c:numCache>
                <c:formatCode>0.00%</c:formatCode>
                <c:ptCount val="16"/>
                <c:pt idx="0">
                  <c:v>0.10840000000000002</c:v>
                </c:pt>
                <c:pt idx="1">
                  <c:v>7.7200000000000019E-2</c:v>
                </c:pt>
                <c:pt idx="2">
                  <c:v>5.7500000000000023E-2</c:v>
                </c:pt>
                <c:pt idx="3">
                  <c:v>6.6000000000000003E-2</c:v>
                </c:pt>
                <c:pt idx="4">
                  <c:v>5.1800000000000013E-2</c:v>
                </c:pt>
                <c:pt idx="5">
                  <c:v>7.7700000000000172E-2</c:v>
                </c:pt>
                <c:pt idx="6">
                  <c:v>7.1900000000000006E-2</c:v>
                </c:pt>
                <c:pt idx="7">
                  <c:v>6.2100000000000023E-2</c:v>
                </c:pt>
                <c:pt idx="8">
                  <c:v>5.1900000000000002E-2</c:v>
                </c:pt>
                <c:pt idx="9">
                  <c:v>5.4200000000000012E-2</c:v>
                </c:pt>
                <c:pt idx="10">
                  <c:v>6.4800000000000024E-2</c:v>
                </c:pt>
                <c:pt idx="11">
                  <c:v>6.5199999999999994E-2</c:v>
                </c:pt>
                <c:pt idx="12">
                  <c:v>6.5699999999999995E-2</c:v>
                </c:pt>
                <c:pt idx="14">
                  <c:v>0.12180000000000002</c:v>
                </c:pt>
                <c:pt idx="15">
                  <c:v>4.1199999999999987E-2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Chart!$E$6:$E$21</c:f>
              <c:numCache>
                <c:formatCode>0.00%</c:formatCode>
                <c:ptCount val="16"/>
                <c:pt idx="0">
                  <c:v>0.19139999999999999</c:v>
                </c:pt>
                <c:pt idx="1">
                  <c:v>0.19220000000000001</c:v>
                </c:pt>
                <c:pt idx="2">
                  <c:v>0.18620000000000042</c:v>
                </c:pt>
                <c:pt idx="3">
                  <c:v>0.17490000000000036</c:v>
                </c:pt>
                <c:pt idx="4">
                  <c:v>0.21250000000000024</c:v>
                </c:pt>
                <c:pt idx="5">
                  <c:v>0.1336</c:v>
                </c:pt>
                <c:pt idx="6">
                  <c:v>0.12120000000000017</c:v>
                </c:pt>
                <c:pt idx="7">
                  <c:v>0.15170000000000036</c:v>
                </c:pt>
                <c:pt idx="8">
                  <c:v>0.18030000000000004</c:v>
                </c:pt>
                <c:pt idx="9">
                  <c:v>0.16270000000000001</c:v>
                </c:pt>
                <c:pt idx="10">
                  <c:v>0.14790000000000036</c:v>
                </c:pt>
                <c:pt idx="11">
                  <c:v>0.14870000000000036</c:v>
                </c:pt>
                <c:pt idx="12">
                  <c:v>0.14780000000000001</c:v>
                </c:pt>
                <c:pt idx="14">
                  <c:v>0.14419999999999999</c:v>
                </c:pt>
                <c:pt idx="15">
                  <c:v>0.20860000000000001</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Hungary</c:v>
                </c:pt>
                <c:pt idx="1">
                  <c:v>Finland</c:v>
                </c:pt>
                <c:pt idx="2">
                  <c:v>Italy</c:v>
                </c:pt>
                <c:pt idx="3">
                  <c:v>Germany</c:v>
                </c:pt>
                <c:pt idx="4">
                  <c:v>Czech Rep</c:v>
                </c:pt>
                <c:pt idx="5">
                  <c:v>Denmark</c:v>
                </c:pt>
                <c:pt idx="6">
                  <c:v>Sweden</c:v>
                </c:pt>
                <c:pt idx="7">
                  <c:v>France</c:v>
                </c:pt>
                <c:pt idx="8">
                  <c:v>Poland</c:v>
                </c:pt>
                <c:pt idx="9">
                  <c:v>GB</c:v>
                </c:pt>
                <c:pt idx="10">
                  <c:v>Ireland</c:v>
                </c:pt>
                <c:pt idx="11">
                  <c:v>Spain</c:v>
                </c:pt>
                <c:pt idx="12">
                  <c:v>Netherlands</c:v>
                </c:pt>
                <c:pt idx="14">
                  <c:v>Turkey</c:v>
                </c:pt>
                <c:pt idx="15">
                  <c:v>Russia</c:v>
                </c:pt>
              </c:strCache>
            </c:strRef>
          </c:cat>
          <c:val>
            <c:numRef>
              <c:f>Chart!$F$6:$F$21</c:f>
              <c:numCache>
                <c:formatCode>0.00%</c:formatCode>
                <c:ptCount val="16"/>
                <c:pt idx="0">
                  <c:v>0.52110000000000001</c:v>
                </c:pt>
                <c:pt idx="1">
                  <c:v>0.60540000000000005</c:v>
                </c:pt>
                <c:pt idx="2">
                  <c:v>0.64840000000000064</c:v>
                </c:pt>
                <c:pt idx="3">
                  <c:v>0.67010000000000181</c:v>
                </c:pt>
                <c:pt idx="4">
                  <c:v>0.68480000000000063</c:v>
                </c:pt>
                <c:pt idx="5">
                  <c:v>0.68820000000000003</c:v>
                </c:pt>
                <c:pt idx="6">
                  <c:v>0.69790000000000063</c:v>
                </c:pt>
                <c:pt idx="7">
                  <c:v>0.69899999999999995</c:v>
                </c:pt>
                <c:pt idx="8">
                  <c:v>0.70040000000000002</c:v>
                </c:pt>
                <c:pt idx="9">
                  <c:v>0.70960000000000145</c:v>
                </c:pt>
                <c:pt idx="10">
                  <c:v>0.71760000000000146</c:v>
                </c:pt>
                <c:pt idx="11">
                  <c:v>0.72030000000000005</c:v>
                </c:pt>
                <c:pt idx="12">
                  <c:v>0.72910000000000064</c:v>
                </c:pt>
                <c:pt idx="14">
                  <c:v>0.59549999999999959</c:v>
                </c:pt>
                <c:pt idx="15">
                  <c:v>0.69230000000000003</c:v>
                </c:pt>
              </c:numCache>
            </c:numRef>
          </c:val>
        </c:ser>
        <c:gapWidth val="50"/>
        <c:overlap val="100"/>
        <c:axId val="125241984"/>
        <c:axId val="125247872"/>
      </c:barChart>
      <c:catAx>
        <c:axId val="12524198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247872"/>
        <c:crosses val="autoZero"/>
        <c:auto val="1"/>
        <c:lblAlgn val="ctr"/>
        <c:lblOffset val="100"/>
        <c:tickLblSkip val="1"/>
        <c:tickMarkSkip val="1"/>
      </c:catAx>
      <c:valAx>
        <c:axId val="125247872"/>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24198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5/_rels/chart10.xml.rels><?xml version="1.0" encoding="UTF-8" standalone="yes"?>
<Relationships xmlns="http://schemas.openxmlformats.org/package/2006/relationships"><Relationship Id="rId2" Type="http://schemas.openxmlformats.org/officeDocument/2006/relationships/chartUserShapes" Target="../../drawings/slide_35/drawing9.xml"/><Relationship Id="rId1" Type="http://schemas.openxmlformats.org/officeDocument/2006/relationships/package" Target="../../embeddings/slide_35/Microsoft_Office_Excel_Worksheet10.xlsx"/></Relationships>
</file>

<file path=ppt/charts/slide_35/chart1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Chart!$B$6:$B$21</c:f>
              <c:numCache>
                <c:formatCode>0.00%</c:formatCode>
                <c:ptCount val="16"/>
                <c:pt idx="0">
                  <c:v>1.9400000000000053E-2</c:v>
                </c:pt>
                <c:pt idx="1">
                  <c:v>2.1100000000000001E-2</c:v>
                </c:pt>
                <c:pt idx="2">
                  <c:v>7.6000000000000104E-3</c:v>
                </c:pt>
                <c:pt idx="3">
                  <c:v>2.5100000000000001E-2</c:v>
                </c:pt>
                <c:pt idx="4">
                  <c:v>1.72E-2</c:v>
                </c:pt>
                <c:pt idx="5">
                  <c:v>9.6000000000000026E-3</c:v>
                </c:pt>
                <c:pt idx="6">
                  <c:v>6.8000000000000126E-3</c:v>
                </c:pt>
                <c:pt idx="7">
                  <c:v>1.5900000000000001E-2</c:v>
                </c:pt>
                <c:pt idx="8">
                  <c:v>9.1000000000000004E-3</c:v>
                </c:pt>
                <c:pt idx="9">
                  <c:v>1.3200000000000029E-2</c:v>
                </c:pt>
                <c:pt idx="10">
                  <c:v>6.8000000000000126E-3</c:v>
                </c:pt>
                <c:pt idx="11">
                  <c:v>2.1200000000000042E-2</c:v>
                </c:pt>
                <c:pt idx="12">
                  <c:v>9.1000000000000004E-3</c:v>
                </c:pt>
                <c:pt idx="14">
                  <c:v>1.3200000000000029E-2</c:v>
                </c:pt>
                <c:pt idx="15">
                  <c:v>6.6000000000000034E-3</c:v>
                </c:pt>
              </c:numCache>
            </c:numRef>
          </c:val>
        </c:ser>
        <c:ser>
          <c:idx val="2"/>
          <c:order val="1"/>
          <c:tx>
            <c:strRef>
              <c:f>Chart!$C$5</c:f>
              <c:strCache>
                <c:ptCount val="1"/>
                <c:pt idx="0">
                  <c:v>Second</c:v>
                </c:pt>
              </c:strCache>
            </c:strRef>
          </c:tx>
          <c:spPr>
            <a:solidFill>
              <a:schemeClr val="tx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Chart!$C$6:$C$21</c:f>
              <c:numCache>
                <c:formatCode>0.00%</c:formatCode>
                <c:ptCount val="16"/>
                <c:pt idx="0">
                  <c:v>3.3799999999999997E-2</c:v>
                </c:pt>
                <c:pt idx="1">
                  <c:v>2.7100000000000006E-2</c:v>
                </c:pt>
                <c:pt idx="2">
                  <c:v>1.1100000000000028E-2</c:v>
                </c:pt>
                <c:pt idx="3">
                  <c:v>1.8499999999999999E-2</c:v>
                </c:pt>
                <c:pt idx="4">
                  <c:v>1.7299999999999996E-2</c:v>
                </c:pt>
                <c:pt idx="5">
                  <c:v>1.6299999999999999E-2</c:v>
                </c:pt>
                <c:pt idx="6">
                  <c:v>1.2100000000000001E-2</c:v>
                </c:pt>
                <c:pt idx="7">
                  <c:v>2.2500000000000006E-2</c:v>
                </c:pt>
                <c:pt idx="8">
                  <c:v>2.2400000000000052E-2</c:v>
                </c:pt>
                <c:pt idx="9">
                  <c:v>1.8300000000000021E-2</c:v>
                </c:pt>
                <c:pt idx="10">
                  <c:v>9.3000000000000287E-3</c:v>
                </c:pt>
                <c:pt idx="11">
                  <c:v>1.9800000000000054E-2</c:v>
                </c:pt>
                <c:pt idx="12">
                  <c:v>5.9000000000000146E-3</c:v>
                </c:pt>
                <c:pt idx="14">
                  <c:v>1.8800000000000042E-2</c:v>
                </c:pt>
                <c:pt idx="15">
                  <c:v>9.1000000000000004E-3</c:v>
                </c:pt>
              </c:numCache>
            </c:numRef>
          </c:val>
        </c:ser>
        <c:ser>
          <c:idx val="3"/>
          <c:order val="2"/>
          <c:tx>
            <c:strRef>
              <c:f>Chart!$D$5</c:f>
              <c:strCache>
                <c:ptCount val="1"/>
                <c:pt idx="0">
                  <c:v>Third</c:v>
                </c:pt>
              </c:strCache>
            </c:strRef>
          </c:tx>
          <c:spPr>
            <a:solidFill>
              <a:schemeClr val="bg2"/>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Chart!$D$6:$D$21</c:f>
              <c:numCache>
                <c:formatCode>0.00%</c:formatCode>
                <c:ptCount val="16"/>
                <c:pt idx="0">
                  <c:v>4.1700000000000001E-2</c:v>
                </c:pt>
                <c:pt idx="1">
                  <c:v>4.2600000000000013E-2</c:v>
                </c:pt>
                <c:pt idx="2">
                  <c:v>2.7300000000000001E-2</c:v>
                </c:pt>
                <c:pt idx="3">
                  <c:v>4.2600000000000013E-2</c:v>
                </c:pt>
                <c:pt idx="4">
                  <c:v>1.8400000000000041E-2</c:v>
                </c:pt>
                <c:pt idx="5">
                  <c:v>2.4500000000000001E-2</c:v>
                </c:pt>
                <c:pt idx="6">
                  <c:v>1.7600000000000001E-2</c:v>
                </c:pt>
                <c:pt idx="7">
                  <c:v>2.4199999999999989E-2</c:v>
                </c:pt>
                <c:pt idx="8">
                  <c:v>2.2600000000000012E-2</c:v>
                </c:pt>
                <c:pt idx="9">
                  <c:v>2.280000000000006E-2</c:v>
                </c:pt>
                <c:pt idx="10">
                  <c:v>1.5900000000000001E-2</c:v>
                </c:pt>
                <c:pt idx="11">
                  <c:v>3.3399999999999999E-2</c:v>
                </c:pt>
                <c:pt idx="12">
                  <c:v>1.5599999999999998E-2</c:v>
                </c:pt>
                <c:pt idx="14">
                  <c:v>2.6599999999999999E-2</c:v>
                </c:pt>
                <c:pt idx="15">
                  <c:v>1.4700000000000001E-2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Chart!$E$6:$E$21</c:f>
              <c:numCache>
                <c:formatCode>0.00%</c:formatCode>
                <c:ptCount val="16"/>
                <c:pt idx="0">
                  <c:v>0.13550000000000001</c:v>
                </c:pt>
                <c:pt idx="1">
                  <c:v>0.12989999999999999</c:v>
                </c:pt>
                <c:pt idx="2">
                  <c:v>0.16850000000000001</c:v>
                </c:pt>
                <c:pt idx="3">
                  <c:v>0.1183</c:v>
                </c:pt>
                <c:pt idx="4">
                  <c:v>0.15030000000000004</c:v>
                </c:pt>
                <c:pt idx="5">
                  <c:v>0.14090000000000033</c:v>
                </c:pt>
                <c:pt idx="6">
                  <c:v>0.13990000000000033</c:v>
                </c:pt>
                <c:pt idx="7">
                  <c:v>0.10870000000000019</c:v>
                </c:pt>
                <c:pt idx="8">
                  <c:v>0.10580000000000002</c:v>
                </c:pt>
                <c:pt idx="9">
                  <c:v>8.2000000000000003E-2</c:v>
                </c:pt>
                <c:pt idx="10">
                  <c:v>0.10390000000000002</c:v>
                </c:pt>
                <c:pt idx="11">
                  <c:v>6.0400000000000023E-2</c:v>
                </c:pt>
                <c:pt idx="12">
                  <c:v>9.3400000000000025E-2</c:v>
                </c:pt>
                <c:pt idx="14">
                  <c:v>0.20469999999999999</c:v>
                </c:pt>
                <c:pt idx="15">
                  <c:v>6.6299999999999998E-2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Ireland</c:v>
                </c:pt>
                <c:pt idx="1">
                  <c:v>GB</c:v>
                </c:pt>
                <c:pt idx="2">
                  <c:v>Czech Rep</c:v>
                </c:pt>
                <c:pt idx="3">
                  <c:v>Finland</c:v>
                </c:pt>
                <c:pt idx="4">
                  <c:v>Poland</c:v>
                </c:pt>
                <c:pt idx="5">
                  <c:v>Germany</c:v>
                </c:pt>
                <c:pt idx="6">
                  <c:v>Italy</c:v>
                </c:pt>
                <c:pt idx="7">
                  <c:v>France</c:v>
                </c:pt>
                <c:pt idx="8">
                  <c:v>Netherlands</c:v>
                </c:pt>
                <c:pt idx="9">
                  <c:v>Denmark</c:v>
                </c:pt>
                <c:pt idx="10">
                  <c:v>Spain</c:v>
                </c:pt>
                <c:pt idx="11">
                  <c:v>Sweden</c:v>
                </c:pt>
                <c:pt idx="12">
                  <c:v>Hungary</c:v>
                </c:pt>
                <c:pt idx="14">
                  <c:v>Russia</c:v>
                </c:pt>
                <c:pt idx="15">
                  <c:v>Turkey</c:v>
                </c:pt>
              </c:strCache>
            </c:strRef>
          </c:cat>
          <c:val>
            <c:numRef>
              <c:f>Chart!$F$6:$F$21</c:f>
              <c:numCache>
                <c:formatCode>0.00%</c:formatCode>
                <c:ptCount val="16"/>
                <c:pt idx="0">
                  <c:v>0.76959999999999995</c:v>
                </c:pt>
                <c:pt idx="1">
                  <c:v>0.77930000000000132</c:v>
                </c:pt>
                <c:pt idx="2">
                  <c:v>0.78549999999999998</c:v>
                </c:pt>
                <c:pt idx="3">
                  <c:v>0.7954</c:v>
                </c:pt>
                <c:pt idx="4">
                  <c:v>0.79679999999999995</c:v>
                </c:pt>
                <c:pt idx="5">
                  <c:v>0.80859999999999999</c:v>
                </c:pt>
                <c:pt idx="6">
                  <c:v>0.82370000000000065</c:v>
                </c:pt>
                <c:pt idx="7">
                  <c:v>0.82870000000000132</c:v>
                </c:pt>
                <c:pt idx="8">
                  <c:v>0.84010000000000062</c:v>
                </c:pt>
                <c:pt idx="9">
                  <c:v>0.8637000000000018</c:v>
                </c:pt>
                <c:pt idx="10">
                  <c:v>0.86410000000000065</c:v>
                </c:pt>
                <c:pt idx="11">
                  <c:v>0.86520000000000064</c:v>
                </c:pt>
                <c:pt idx="12">
                  <c:v>0.87600000000000144</c:v>
                </c:pt>
                <c:pt idx="14">
                  <c:v>0.73670000000000146</c:v>
                </c:pt>
                <c:pt idx="15">
                  <c:v>0.90329999999999999</c:v>
                </c:pt>
              </c:numCache>
            </c:numRef>
          </c:val>
        </c:ser>
        <c:gapWidth val="50"/>
        <c:overlap val="100"/>
        <c:axId val="125517824"/>
        <c:axId val="125519360"/>
      </c:barChart>
      <c:catAx>
        <c:axId val="125517824"/>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519360"/>
        <c:crosses val="autoZero"/>
        <c:auto val="1"/>
        <c:lblAlgn val="ctr"/>
        <c:lblOffset val="100"/>
        <c:tickLblSkip val="1"/>
        <c:tickMarkSkip val="1"/>
      </c:catAx>
      <c:valAx>
        <c:axId val="125519360"/>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517824"/>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6/_rels/chart11.xml.rels><?xml version="1.0" encoding="UTF-8" standalone="yes"?>
<Relationships xmlns="http://schemas.openxmlformats.org/package/2006/relationships"><Relationship Id="rId2" Type="http://schemas.openxmlformats.org/officeDocument/2006/relationships/chartUserShapes" Target="../../drawings/slide_36/drawing10.xml"/><Relationship Id="rId1" Type="http://schemas.openxmlformats.org/officeDocument/2006/relationships/package" Target="../../embeddings/slide_36/Microsoft_Office_Excel_Worksheet11.xlsx"/></Relationships>
</file>

<file path=ppt/charts/slide_36/chart1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9867628596389129E-2"/>
          <c:y val="2.4693257498009508E-2"/>
          <c:w val="0.68501113701713212"/>
          <c:h val="0.62610130575849265"/>
        </c:manualLayout>
      </c:layout>
      <c:barChart>
        <c:barDir val="col"/>
        <c:grouping val="stacked"/>
        <c:ser>
          <c:idx val="0"/>
          <c:order val="0"/>
          <c:tx>
            <c:strRef>
              <c:f>Chart!$B$5</c:f>
              <c:strCache>
                <c:ptCount val="1"/>
                <c:pt idx="0">
                  <c:v>First</c:v>
                </c:pt>
              </c:strCache>
            </c:strRef>
          </c:tx>
          <c:spPr>
            <a:solidFill>
              <a:schemeClr val="tx2">
                <a:lumMod val="5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Chart!$B$6:$B$21</c:f>
              <c:numCache>
                <c:formatCode>0.00%</c:formatCode>
                <c:ptCount val="16"/>
                <c:pt idx="0">
                  <c:v>1.5800000000000043E-2</c:v>
                </c:pt>
                <c:pt idx="1">
                  <c:v>1.8900000000000042E-2</c:v>
                </c:pt>
                <c:pt idx="2">
                  <c:v>1.170000000000004E-2</c:v>
                </c:pt>
                <c:pt idx="3">
                  <c:v>4.6000000000000034E-3</c:v>
                </c:pt>
                <c:pt idx="4">
                  <c:v>7.1000000000000004E-3</c:v>
                </c:pt>
                <c:pt idx="5">
                  <c:v>3.8000000000000052E-3</c:v>
                </c:pt>
                <c:pt idx="6">
                  <c:v>8.4000000000000047E-3</c:v>
                </c:pt>
                <c:pt idx="7">
                  <c:v>8.0000000000000227E-3</c:v>
                </c:pt>
                <c:pt idx="8">
                  <c:v>3.8000000000000052E-3</c:v>
                </c:pt>
                <c:pt idx="9">
                  <c:v>1.0100000000000001E-2</c:v>
                </c:pt>
                <c:pt idx="10">
                  <c:v>5.5000000000000014E-3</c:v>
                </c:pt>
                <c:pt idx="11">
                  <c:v>2.8999999999999998E-3</c:v>
                </c:pt>
                <c:pt idx="12">
                  <c:v>1.2500000000000001E-2</c:v>
                </c:pt>
                <c:pt idx="14">
                  <c:v>3.7000000000000106E-3</c:v>
                </c:pt>
                <c:pt idx="15">
                  <c:v>1.5100000000000021E-2</c:v>
                </c:pt>
              </c:numCache>
            </c:numRef>
          </c:val>
        </c:ser>
        <c:ser>
          <c:idx val="2"/>
          <c:order val="1"/>
          <c:tx>
            <c:strRef>
              <c:f>Chart!$C$5</c:f>
              <c:strCache>
                <c:ptCount val="1"/>
                <c:pt idx="0">
                  <c:v>Second</c:v>
                </c:pt>
              </c:strCache>
            </c:strRef>
          </c:tx>
          <c:spPr>
            <a:solidFill>
              <a:schemeClr val="tx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Chart!$C$6:$C$21</c:f>
              <c:numCache>
                <c:formatCode>0.00%</c:formatCode>
                <c:ptCount val="16"/>
                <c:pt idx="0">
                  <c:v>1.6000000000000021E-2</c:v>
                </c:pt>
                <c:pt idx="1">
                  <c:v>1.1299999999999998E-2</c:v>
                </c:pt>
                <c:pt idx="2">
                  <c:v>3.3000000000000052E-3</c:v>
                </c:pt>
                <c:pt idx="3">
                  <c:v>9.6000000000000026E-3</c:v>
                </c:pt>
                <c:pt idx="4">
                  <c:v>9.0000000000000028E-3</c:v>
                </c:pt>
                <c:pt idx="5">
                  <c:v>1.2100000000000001E-2</c:v>
                </c:pt>
                <c:pt idx="6">
                  <c:v>1.1000000000000031E-3</c:v>
                </c:pt>
                <c:pt idx="7">
                  <c:v>4.5000000000000014E-3</c:v>
                </c:pt>
                <c:pt idx="8">
                  <c:v>5.0000000000000105E-3</c:v>
                </c:pt>
                <c:pt idx="9">
                  <c:v>1.3299999999999998E-2</c:v>
                </c:pt>
                <c:pt idx="10">
                  <c:v>9.0000000000000028E-3</c:v>
                </c:pt>
                <c:pt idx="11">
                  <c:v>1.0800000000000021E-2</c:v>
                </c:pt>
                <c:pt idx="12">
                  <c:v>1.3800000000000038E-2</c:v>
                </c:pt>
                <c:pt idx="14">
                  <c:v>7.0000000000000114E-3</c:v>
                </c:pt>
                <c:pt idx="15">
                  <c:v>7.3000000000000105E-3</c:v>
                </c:pt>
              </c:numCache>
            </c:numRef>
          </c:val>
        </c:ser>
        <c:ser>
          <c:idx val="3"/>
          <c:order val="2"/>
          <c:tx>
            <c:strRef>
              <c:f>Chart!$D$5</c:f>
              <c:strCache>
                <c:ptCount val="1"/>
                <c:pt idx="0">
                  <c:v>Third</c:v>
                </c:pt>
              </c:strCache>
            </c:strRef>
          </c:tx>
          <c:spPr>
            <a:solidFill>
              <a:schemeClr val="bg2"/>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Chart!$D$6:$D$21</c:f>
              <c:numCache>
                <c:formatCode>0.00%</c:formatCode>
                <c:ptCount val="16"/>
                <c:pt idx="0">
                  <c:v>3.5400000000000001E-2</c:v>
                </c:pt>
                <c:pt idx="1">
                  <c:v>1.7899999999999999E-2</c:v>
                </c:pt>
                <c:pt idx="2">
                  <c:v>1.0200000000000001E-2</c:v>
                </c:pt>
                <c:pt idx="3">
                  <c:v>1.1299999999999998E-2</c:v>
                </c:pt>
                <c:pt idx="4">
                  <c:v>1.6299999999999999E-2</c:v>
                </c:pt>
                <c:pt idx="5">
                  <c:v>2.1999999999999999E-2</c:v>
                </c:pt>
                <c:pt idx="6">
                  <c:v>1.8800000000000042E-2</c:v>
                </c:pt>
                <c:pt idx="7">
                  <c:v>1.2600000000000005E-2</c:v>
                </c:pt>
                <c:pt idx="8">
                  <c:v>1.2600000000000005E-2</c:v>
                </c:pt>
                <c:pt idx="9">
                  <c:v>2.2500000000000006E-2</c:v>
                </c:pt>
                <c:pt idx="10">
                  <c:v>1.4100000000000001E-2</c:v>
                </c:pt>
                <c:pt idx="11">
                  <c:v>1.0600000000000021E-2</c:v>
                </c:pt>
                <c:pt idx="12">
                  <c:v>2.0799999999999999E-2</c:v>
                </c:pt>
                <c:pt idx="14">
                  <c:v>2.7000000000000059E-2</c:v>
                </c:pt>
                <c:pt idx="15">
                  <c:v>2.0000000000000011E-2</c:v>
                </c:pt>
              </c:numCache>
            </c:numRef>
          </c:val>
        </c:ser>
        <c:ser>
          <c:idx val="4"/>
          <c:order val="3"/>
          <c:tx>
            <c:strRef>
              <c:f>Chart!$E$5</c:f>
              <c:strCache>
                <c:ptCount val="1"/>
                <c:pt idx="0">
                  <c:v>Others</c:v>
                </c:pt>
              </c:strCache>
            </c:strRef>
          </c:tx>
          <c:spPr>
            <a:solidFill>
              <a:schemeClr val="tx2">
                <a:lumMod val="40000"/>
                <a:lumOff val="60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Chart!$E$6:$E$21</c:f>
              <c:numCache>
                <c:formatCode>0.00%</c:formatCode>
                <c:ptCount val="16"/>
                <c:pt idx="0">
                  <c:v>0.15050000000000024</c:v>
                </c:pt>
                <c:pt idx="1">
                  <c:v>0.15080000000000021</c:v>
                </c:pt>
                <c:pt idx="2">
                  <c:v>0.16689999999999999</c:v>
                </c:pt>
                <c:pt idx="3">
                  <c:v>0.13139999999999999</c:v>
                </c:pt>
                <c:pt idx="4">
                  <c:v>0.11660000000000002</c:v>
                </c:pt>
                <c:pt idx="5">
                  <c:v>0.10820000000000018</c:v>
                </c:pt>
                <c:pt idx="6">
                  <c:v>0.11</c:v>
                </c:pt>
                <c:pt idx="7">
                  <c:v>0.10910000000000017</c:v>
                </c:pt>
                <c:pt idx="8">
                  <c:v>0.10360000000000009</c:v>
                </c:pt>
                <c:pt idx="9">
                  <c:v>7.8900000000000012E-2</c:v>
                </c:pt>
                <c:pt idx="10">
                  <c:v>8.9200000000000043E-2</c:v>
                </c:pt>
                <c:pt idx="11">
                  <c:v>8.4400000000000003E-2</c:v>
                </c:pt>
                <c:pt idx="12">
                  <c:v>5.4100000000000023E-2</c:v>
                </c:pt>
                <c:pt idx="14">
                  <c:v>0.19400000000000001</c:v>
                </c:pt>
                <c:pt idx="15">
                  <c:v>7.4600000000000014E-2</c:v>
                </c:pt>
              </c:numCache>
            </c:numRef>
          </c:val>
        </c:ser>
        <c:ser>
          <c:idx val="5"/>
          <c:order val="4"/>
          <c:tx>
            <c:strRef>
              <c:f>Chart!$F$5</c:f>
              <c:strCache>
                <c:ptCount val="1"/>
                <c:pt idx="0">
                  <c:v>Not ranked</c:v>
                </c:pt>
              </c:strCache>
            </c:strRef>
          </c:tx>
          <c:spPr>
            <a:solidFill>
              <a:schemeClr val="bg1">
                <a:lumMod val="85000"/>
              </a:schemeClr>
            </a:solidFill>
          </c:spPr>
          <c:cat>
            <c:strRef>
              <c:f>Chart!$A$6:$A$21</c:f>
              <c:strCache>
                <c:ptCount val="16"/>
                <c:pt idx="0">
                  <c:v>Italy</c:v>
                </c:pt>
                <c:pt idx="1">
                  <c:v>Poland</c:v>
                </c:pt>
                <c:pt idx="2">
                  <c:v>Czech Rep</c:v>
                </c:pt>
                <c:pt idx="3">
                  <c:v>Germany</c:v>
                </c:pt>
                <c:pt idx="4">
                  <c:v>GB</c:v>
                </c:pt>
                <c:pt idx="5">
                  <c:v>Spain</c:v>
                </c:pt>
                <c:pt idx="6">
                  <c:v>Ireland</c:v>
                </c:pt>
                <c:pt idx="7">
                  <c:v>Netherlands</c:v>
                </c:pt>
                <c:pt idx="8">
                  <c:v>France</c:v>
                </c:pt>
                <c:pt idx="9">
                  <c:v>Denmark</c:v>
                </c:pt>
                <c:pt idx="10">
                  <c:v>Finland</c:v>
                </c:pt>
                <c:pt idx="11">
                  <c:v>Hungary</c:v>
                </c:pt>
                <c:pt idx="12">
                  <c:v>Sweden</c:v>
                </c:pt>
                <c:pt idx="14">
                  <c:v>Russia</c:v>
                </c:pt>
                <c:pt idx="15">
                  <c:v>Turkey</c:v>
                </c:pt>
              </c:strCache>
            </c:strRef>
          </c:cat>
          <c:val>
            <c:numRef>
              <c:f>Chart!$F$6:$F$21</c:f>
              <c:numCache>
                <c:formatCode>0.00%</c:formatCode>
                <c:ptCount val="16"/>
                <c:pt idx="0">
                  <c:v>0.7823</c:v>
                </c:pt>
                <c:pt idx="1">
                  <c:v>0.80110000000000003</c:v>
                </c:pt>
                <c:pt idx="2">
                  <c:v>0.80780000000000063</c:v>
                </c:pt>
                <c:pt idx="3">
                  <c:v>0.84300000000000064</c:v>
                </c:pt>
                <c:pt idx="4">
                  <c:v>0.85100000000000064</c:v>
                </c:pt>
                <c:pt idx="5">
                  <c:v>0.85390000000000132</c:v>
                </c:pt>
                <c:pt idx="6">
                  <c:v>0.86160000000000181</c:v>
                </c:pt>
                <c:pt idx="7">
                  <c:v>0.8657000000000018</c:v>
                </c:pt>
                <c:pt idx="8">
                  <c:v>0.87500000000000144</c:v>
                </c:pt>
                <c:pt idx="9">
                  <c:v>0.87520000000000064</c:v>
                </c:pt>
                <c:pt idx="10">
                  <c:v>0.88219999999999998</c:v>
                </c:pt>
                <c:pt idx="11">
                  <c:v>0.89129999999999998</c:v>
                </c:pt>
                <c:pt idx="12">
                  <c:v>0.89870000000000005</c:v>
                </c:pt>
                <c:pt idx="14">
                  <c:v>0.76830000000000065</c:v>
                </c:pt>
                <c:pt idx="15">
                  <c:v>0.88290000000000002</c:v>
                </c:pt>
              </c:numCache>
            </c:numRef>
          </c:val>
        </c:ser>
        <c:gapWidth val="50"/>
        <c:overlap val="100"/>
        <c:axId val="125674240"/>
        <c:axId val="125675776"/>
      </c:barChart>
      <c:catAx>
        <c:axId val="125674240"/>
        <c:scaling>
          <c:orientation val="minMax"/>
        </c:scaling>
        <c:delete val="0"/>
        <c:axPos val="b"/>
        <c:numFmt formatCode="General" sourceLinked="1"/>
        <c:majorTickMark val="none"/>
        <c:tickLblPos val="nextTo"/>
        <c:spPr>
          <a:ln w="2614">
            <a:solidFill>
              <a:schemeClr val="tx1">
                <a:lumMod val="50000"/>
                <a:lumOff val="50000"/>
              </a:schemeClr>
            </a:solidFill>
            <a:prstDash val="solid"/>
          </a:ln>
        </c:spPr>
        <c:txPr>
          <a:bodyPr rot="-5400000" vert="horz"/>
          <a:lstStyle/>
          <a:p>
            <a:pPr>
              <a:defRPr/>
            </a:pPr>
            <a:endParaRPr lang="en-US"/>
          </a:p>
        </c:txPr>
        <c:crossAx val="125675776"/>
        <c:crosses val="autoZero"/>
        <c:auto val="1"/>
        <c:lblAlgn val="ctr"/>
        <c:lblOffset val="100"/>
        <c:tickLblSkip val="1"/>
        <c:tickMarkSkip val="1"/>
      </c:catAx>
      <c:valAx>
        <c:axId val="125675776"/>
        <c:scaling>
          <c:orientation val="minMax"/>
          <c:max val="1"/>
          <c:min val="0"/>
        </c:scaling>
        <c:delete val="0"/>
        <c:axPos val="l"/>
        <c:numFmt formatCode="0%" sourceLinked="0"/>
        <c:minorTickMark val="out"/>
        <c:tickLblPos val="nextTo"/>
        <c:spPr>
          <a:ln>
            <a:solidFill>
              <a:srgbClr val="000000">
                <a:lumMod val="50000"/>
                <a:lumOff val="50000"/>
              </a:srgbClr>
            </a:solidFill>
          </a:ln>
        </c:spPr>
        <c:txPr>
          <a:bodyPr rot="0" vert="horz"/>
          <a:lstStyle/>
          <a:p>
            <a:pPr>
              <a:defRPr/>
            </a:pPr>
            <a:endParaRPr lang="en-US"/>
          </a:p>
        </c:txPr>
        <c:crossAx val="125674240"/>
        <c:crosses val="autoZero"/>
        <c:crossBetween val="between"/>
        <c:majorUnit val="0.2"/>
        <c:minorUnit val="0.1"/>
      </c:valAx>
    </c:plotArea>
    <c:legend>
      <c:legendPos val="r"/>
      <c:layout>
        <c:manualLayout>
          <c:xMode val="edge"/>
          <c:yMode val="edge"/>
          <c:x val="0.76091688024669202"/>
          <c:y val="0"/>
          <c:w val="0.23908311975330784"/>
          <c:h val="0.99949785022410764"/>
        </c:manualLayout>
      </c:layout>
    </c:legend>
    <c:plotVisOnly val="1"/>
    <c:dispBlanksAs val="gap"/>
  </c:chart>
  <c:spPr>
    <a:no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1"/>
  <c:userShapes r:id="rId2"/>
</c:chartSpace>
</file>

<file path=ppt/charts/slide_38/_rels/chart12.xml.rels><?xml version="1.0" encoding="UTF-8" standalone="yes"?>
<Relationships xmlns="http://schemas.openxmlformats.org/package/2006/relationships"><Relationship Id="rId1" Type="http://schemas.openxmlformats.org/officeDocument/2006/relationships/package" Target="../../embeddings/slide_38/Microsoft_Office_Excel_Worksheet12.xlsx"/></Relationships>
</file>

<file path=ppt/charts/slide_38/chart1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0.32300000000000056</c:v>
                </c:pt>
                <c:pt idx="1">
                  <c:v>0.11720000000000012</c:v>
                </c:pt>
                <c:pt idx="2">
                  <c:v>0.16489999999999999</c:v>
                </c:pt>
                <c:pt idx="3">
                  <c:v>4.6599999999999996E-2</c:v>
                </c:pt>
                <c:pt idx="4">
                  <c:v>9.0200000000000002E-2</c:v>
                </c:pt>
                <c:pt idx="5">
                  <c:v>0.1013</c:v>
                </c:pt>
                <c:pt idx="6">
                  <c:v>8.4600000000000175E-2</c:v>
                </c:pt>
                <c:pt idx="7">
                  <c:v>2.4199999999999989E-2</c:v>
                </c:pt>
                <c:pt idx="8">
                  <c:v>7.6000000000000078E-3</c:v>
                </c:pt>
                <c:pt idx="9">
                  <c:v>1.1700000000000028E-2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0.19620000000000001</c:v>
                </c:pt>
                <c:pt idx="1">
                  <c:v>0.1328</c:v>
                </c:pt>
                <c:pt idx="2">
                  <c:v>0.13890000000000025</c:v>
                </c:pt>
                <c:pt idx="3">
                  <c:v>0.1173</c:v>
                </c:pt>
                <c:pt idx="4">
                  <c:v>0.1188</c:v>
                </c:pt>
                <c:pt idx="5">
                  <c:v>0.11720000000000012</c:v>
                </c:pt>
                <c:pt idx="6">
                  <c:v>0.10890000000000002</c:v>
                </c:pt>
                <c:pt idx="7">
                  <c:v>2.6700000000000002E-2</c:v>
                </c:pt>
                <c:pt idx="8">
                  <c:v>1.1100000000000023E-2</c:v>
                </c:pt>
                <c:pt idx="9">
                  <c:v>3.3000000000000039E-3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0.15190000000000031</c:v>
                </c:pt>
                <c:pt idx="1">
                  <c:v>0.13969999999999999</c:v>
                </c:pt>
                <c:pt idx="2">
                  <c:v>0.1024</c:v>
                </c:pt>
                <c:pt idx="3">
                  <c:v>0.15740000000000037</c:v>
                </c:pt>
                <c:pt idx="4">
                  <c:v>0.12720000000000001</c:v>
                </c:pt>
                <c:pt idx="5">
                  <c:v>0.11620000000000009</c:v>
                </c:pt>
                <c:pt idx="6">
                  <c:v>8.7300000000000003E-2</c:v>
                </c:pt>
                <c:pt idx="7">
                  <c:v>5.1800000000000013E-2</c:v>
                </c:pt>
                <c:pt idx="8">
                  <c:v>2.7300000000000001E-2</c:v>
                </c:pt>
                <c:pt idx="9">
                  <c:v>1.0200000000000001E-2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0.1426</c:v>
                </c:pt>
                <c:pt idx="1">
                  <c:v>0.22289999999999999</c:v>
                </c:pt>
                <c:pt idx="2">
                  <c:v>0.1913</c:v>
                </c:pt>
                <c:pt idx="3">
                  <c:v>0.24480000000000021</c:v>
                </c:pt>
                <c:pt idx="4">
                  <c:v>0.22739999999999999</c:v>
                </c:pt>
                <c:pt idx="5">
                  <c:v>0.20790000000000028</c:v>
                </c:pt>
                <c:pt idx="6">
                  <c:v>0.20820000000000025</c:v>
                </c:pt>
                <c:pt idx="7">
                  <c:v>0.21250000000000024</c:v>
                </c:pt>
                <c:pt idx="8">
                  <c:v>0.16850000000000001</c:v>
                </c:pt>
                <c:pt idx="9">
                  <c:v>0.16689999999999999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weight</c:v>
                </c:pt>
                <c:pt idx="3">
                  <c:v>My appearance</c:v>
                </c:pt>
                <c:pt idx="4">
                  <c:v>The amount of sleep I get</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0.18630000000000024</c:v>
                </c:pt>
                <c:pt idx="1">
                  <c:v>0.38730000000000075</c:v>
                </c:pt>
                <c:pt idx="2">
                  <c:v>0.40250000000000002</c:v>
                </c:pt>
                <c:pt idx="3">
                  <c:v>0.43380000000000063</c:v>
                </c:pt>
                <c:pt idx="4">
                  <c:v>0.43630000000000063</c:v>
                </c:pt>
                <c:pt idx="5">
                  <c:v>0.45740000000000008</c:v>
                </c:pt>
                <c:pt idx="6">
                  <c:v>0.51100000000000001</c:v>
                </c:pt>
                <c:pt idx="7">
                  <c:v>0.68480000000000063</c:v>
                </c:pt>
                <c:pt idx="8">
                  <c:v>0.78549999999999998</c:v>
                </c:pt>
                <c:pt idx="9">
                  <c:v>0.80780000000000063</c:v>
                </c:pt>
              </c:numCache>
            </c:numRef>
          </c:val>
        </c:ser>
        <c:gapWidth val="50"/>
        <c:overlap val="100"/>
        <c:axId val="126941440"/>
        <c:axId val="127049728"/>
      </c:barChart>
      <c:catAx>
        <c:axId val="126941440"/>
        <c:scaling>
          <c:orientation val="maxMin"/>
        </c:scaling>
        <c:delete val="0"/>
        <c:axPos val="l"/>
        <c:majorTickMark val="none"/>
        <c:tickLblPos val="nextTo"/>
        <c:txPr>
          <a:bodyPr rot="0" vert="horz"/>
          <a:lstStyle/>
          <a:p>
            <a:pPr>
              <a:defRPr/>
            </a:pPr>
            <a:endParaRPr lang="en-US"/>
          </a:p>
        </c:txPr>
        <c:crossAx val="127049728"/>
        <c:crosses val="autoZero"/>
        <c:auto val="1"/>
        <c:lblAlgn val="ctr"/>
        <c:lblOffset val="100"/>
        <c:tickLblSkip val="1"/>
      </c:catAx>
      <c:valAx>
        <c:axId val="127049728"/>
        <c:scaling>
          <c:orientation val="minMax"/>
          <c:max val="1"/>
        </c:scaling>
        <c:delete val="0"/>
        <c:axPos val="t"/>
        <c:numFmt formatCode="0%" sourceLinked="0"/>
        <c:tickLblPos val="nextTo"/>
        <c:crossAx val="12694144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39/_rels/chart13.xml.rels><?xml version="1.0" encoding="UTF-8" standalone="yes"?>
<Relationships xmlns="http://schemas.openxmlformats.org/package/2006/relationships"><Relationship Id="rId1" Type="http://schemas.openxmlformats.org/officeDocument/2006/relationships/package" Target="../../embeddings/slide_39/Microsoft_Office_Excel_Worksheet13.xlsx"/></Relationships>
</file>

<file path=ppt/charts/slide_39/chart1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0.15700000000000028</c:v>
                </c:pt>
                <c:pt idx="1">
                  <c:v>0.18670000000000031</c:v>
                </c:pt>
                <c:pt idx="2">
                  <c:v>0.1633</c:v>
                </c:pt>
                <c:pt idx="3">
                  <c:v>0.10929999999999999</c:v>
                </c:pt>
                <c:pt idx="4">
                  <c:v>6.9600000000000023E-2</c:v>
                </c:pt>
                <c:pt idx="5">
                  <c:v>9.2600000000000002E-2</c:v>
                </c:pt>
                <c:pt idx="6">
                  <c:v>3.49E-2</c:v>
                </c:pt>
                <c:pt idx="7">
                  <c:v>5.6000000000000001E-2</c:v>
                </c:pt>
                <c:pt idx="8">
                  <c:v>1.3200000000000022E-2</c:v>
                </c:pt>
                <c:pt idx="9">
                  <c:v>1.0100000000000001E-2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0.15390000000000031</c:v>
                </c:pt>
                <c:pt idx="1">
                  <c:v>0.14870000000000028</c:v>
                </c:pt>
                <c:pt idx="2">
                  <c:v>0.12130000000000002</c:v>
                </c:pt>
                <c:pt idx="3">
                  <c:v>0.14860000000000001</c:v>
                </c:pt>
                <c:pt idx="4">
                  <c:v>9.240000000000001E-2</c:v>
                </c:pt>
                <c:pt idx="5">
                  <c:v>8.7900000000000006E-2</c:v>
                </c:pt>
                <c:pt idx="6">
                  <c:v>6.3899999999999998E-2</c:v>
                </c:pt>
                <c:pt idx="7">
                  <c:v>4.4500000000000033E-2</c:v>
                </c:pt>
                <c:pt idx="8">
                  <c:v>1.8300000000000021E-2</c:v>
                </c:pt>
                <c:pt idx="9">
                  <c:v>1.3299999999999998E-2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0.15330000000000021</c:v>
                </c:pt>
                <c:pt idx="1">
                  <c:v>0.11660000000000002</c:v>
                </c:pt>
                <c:pt idx="2">
                  <c:v>0.14610000000000001</c:v>
                </c:pt>
                <c:pt idx="3">
                  <c:v>8.72E-2</c:v>
                </c:pt>
                <c:pt idx="4">
                  <c:v>9.1000000000000025E-2</c:v>
                </c:pt>
                <c:pt idx="5">
                  <c:v>9.3100000000000155E-2</c:v>
                </c:pt>
                <c:pt idx="6">
                  <c:v>8.2300000000000012E-2</c:v>
                </c:pt>
                <c:pt idx="7">
                  <c:v>7.770000000000013E-2</c:v>
                </c:pt>
                <c:pt idx="8">
                  <c:v>2.2800000000000046E-2</c:v>
                </c:pt>
                <c:pt idx="9">
                  <c:v>2.2500000000000006E-2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0.1348</c:v>
                </c:pt>
                <c:pt idx="1">
                  <c:v>0.11820000000000012</c:v>
                </c:pt>
                <c:pt idx="2">
                  <c:v>0.13930000000000001</c:v>
                </c:pt>
                <c:pt idx="3">
                  <c:v>0.14530000000000001</c:v>
                </c:pt>
                <c:pt idx="4">
                  <c:v>0.12770000000000001</c:v>
                </c:pt>
                <c:pt idx="5">
                  <c:v>0.10639999999999998</c:v>
                </c:pt>
                <c:pt idx="6">
                  <c:v>0.14960000000000001</c:v>
                </c:pt>
                <c:pt idx="7">
                  <c:v>0.1336</c:v>
                </c:pt>
                <c:pt idx="8">
                  <c:v>8.2000000000000003E-2</c:v>
                </c:pt>
                <c:pt idx="9">
                  <c:v>7.8900000000000012E-2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stress levels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0.40100000000000002</c:v>
                </c:pt>
                <c:pt idx="1">
                  <c:v>0.42980000000000063</c:v>
                </c:pt>
                <c:pt idx="2">
                  <c:v>0.43010000000000032</c:v>
                </c:pt>
                <c:pt idx="3">
                  <c:v>0.50970000000000004</c:v>
                </c:pt>
                <c:pt idx="4">
                  <c:v>0.61939999999999995</c:v>
                </c:pt>
                <c:pt idx="5">
                  <c:v>0.62010000000000065</c:v>
                </c:pt>
                <c:pt idx="6">
                  <c:v>0.66930000000000112</c:v>
                </c:pt>
                <c:pt idx="7">
                  <c:v>0.68820000000000003</c:v>
                </c:pt>
                <c:pt idx="8">
                  <c:v>0.86370000000000124</c:v>
                </c:pt>
                <c:pt idx="9">
                  <c:v>0.87520000000000064</c:v>
                </c:pt>
              </c:numCache>
            </c:numRef>
          </c:val>
        </c:ser>
        <c:gapWidth val="50"/>
        <c:overlap val="100"/>
        <c:axId val="127167872"/>
        <c:axId val="127194240"/>
      </c:barChart>
      <c:catAx>
        <c:axId val="127167872"/>
        <c:scaling>
          <c:orientation val="maxMin"/>
        </c:scaling>
        <c:delete val="0"/>
        <c:axPos val="l"/>
        <c:majorTickMark val="none"/>
        <c:tickLblPos val="nextTo"/>
        <c:txPr>
          <a:bodyPr rot="0" vert="horz"/>
          <a:lstStyle/>
          <a:p>
            <a:pPr>
              <a:defRPr/>
            </a:pPr>
            <a:endParaRPr lang="en-US"/>
          </a:p>
        </c:txPr>
        <c:crossAx val="127194240"/>
        <c:crosses val="autoZero"/>
        <c:auto val="1"/>
        <c:lblAlgn val="ctr"/>
        <c:lblOffset val="100"/>
        <c:tickLblSkip val="1"/>
      </c:catAx>
      <c:valAx>
        <c:axId val="127194240"/>
        <c:scaling>
          <c:orientation val="minMax"/>
          <c:max val="1"/>
        </c:scaling>
        <c:delete val="0"/>
        <c:axPos val="t"/>
        <c:numFmt formatCode="0%" sourceLinked="0"/>
        <c:tickLblPos val="nextTo"/>
        <c:crossAx val="1271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0/_rels/chart14.xml.rels><?xml version="1.0" encoding="UTF-8" standalone="yes"?>
<Relationships xmlns="http://schemas.openxmlformats.org/package/2006/relationships"><Relationship Id="rId1" Type="http://schemas.openxmlformats.org/officeDocument/2006/relationships/package" Target="../../embeddings/slide_40/Microsoft_Office_Excel_Worksheet14.xlsx"/></Relationships>
</file>

<file path=ppt/charts/slide_40/chart1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Chart!$B$6:$K$6</c:f>
              <c:numCache>
                <c:formatCode>0.00%</c:formatCode>
                <c:ptCount val="10"/>
                <c:pt idx="0">
                  <c:v>0.25850000000000001</c:v>
                </c:pt>
                <c:pt idx="1">
                  <c:v>0.23100000000000001</c:v>
                </c:pt>
                <c:pt idx="2">
                  <c:v>0.1178</c:v>
                </c:pt>
                <c:pt idx="3">
                  <c:v>0.1118</c:v>
                </c:pt>
                <c:pt idx="4">
                  <c:v>6.9400000000000114E-2</c:v>
                </c:pt>
                <c:pt idx="5">
                  <c:v>4.3400000000000001E-2</c:v>
                </c:pt>
                <c:pt idx="6">
                  <c:v>2.3800000000000002E-2</c:v>
                </c:pt>
                <c:pt idx="7">
                  <c:v>5.7800000000000087E-2</c:v>
                </c:pt>
                <c:pt idx="8">
                  <c:v>2.5100000000000001E-2</c:v>
                </c:pt>
                <c:pt idx="9">
                  <c:v>5.5000000000000014E-3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Chart!$B$7:$K$7</c:f>
              <c:numCache>
                <c:formatCode>0.00%</c:formatCode>
                <c:ptCount val="10"/>
                <c:pt idx="0">
                  <c:v>0.16309999999999999</c:v>
                </c:pt>
                <c:pt idx="1">
                  <c:v>0.13900000000000001</c:v>
                </c:pt>
                <c:pt idx="2">
                  <c:v>0.1366</c:v>
                </c:pt>
                <c:pt idx="3">
                  <c:v>0.1321</c:v>
                </c:pt>
                <c:pt idx="4">
                  <c:v>0.10260000000000002</c:v>
                </c:pt>
                <c:pt idx="5">
                  <c:v>8.1800000000000025E-2</c:v>
                </c:pt>
                <c:pt idx="6">
                  <c:v>6.6699999999999995E-2</c:v>
                </c:pt>
                <c:pt idx="7">
                  <c:v>9.4700000000000048E-2</c:v>
                </c:pt>
                <c:pt idx="8">
                  <c:v>1.8499999999999999E-2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Chart!$B$8:$K$8</c:f>
              <c:numCache>
                <c:formatCode>0.00%</c:formatCode>
                <c:ptCount val="10"/>
                <c:pt idx="0">
                  <c:v>0.14280000000000001</c:v>
                </c:pt>
                <c:pt idx="1">
                  <c:v>0.11660000000000002</c:v>
                </c:pt>
                <c:pt idx="2">
                  <c:v>0.16120000000000001</c:v>
                </c:pt>
                <c:pt idx="3">
                  <c:v>0.1283</c:v>
                </c:pt>
                <c:pt idx="4">
                  <c:v>9.2700000000000005E-2</c:v>
                </c:pt>
                <c:pt idx="5">
                  <c:v>7.7200000000000019E-2</c:v>
                </c:pt>
                <c:pt idx="6">
                  <c:v>9.7100000000000006E-2</c:v>
                </c:pt>
                <c:pt idx="7">
                  <c:v>7.1499999999999994E-2</c:v>
                </c:pt>
                <c:pt idx="8">
                  <c:v>4.2600000000000013E-2</c:v>
                </c:pt>
                <c:pt idx="9">
                  <c:v>1.4100000000000001E-2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Chart!$B$9:$K$9</c:f>
              <c:numCache>
                <c:formatCode>0.00%</c:formatCode>
                <c:ptCount val="10"/>
                <c:pt idx="0">
                  <c:v>0.13930000000000001</c:v>
                </c:pt>
                <c:pt idx="1">
                  <c:v>0.13200000000000001</c:v>
                </c:pt>
                <c:pt idx="2">
                  <c:v>0.16839999999999999</c:v>
                </c:pt>
                <c:pt idx="3">
                  <c:v>0.20130000000000001</c:v>
                </c:pt>
                <c:pt idx="4">
                  <c:v>0.19040000000000001</c:v>
                </c:pt>
                <c:pt idx="5">
                  <c:v>0.19220000000000001</c:v>
                </c:pt>
                <c:pt idx="6">
                  <c:v>0.17590000000000028</c:v>
                </c:pt>
                <c:pt idx="7">
                  <c:v>0.10670000000000013</c:v>
                </c:pt>
                <c:pt idx="8">
                  <c:v>0.1183</c:v>
                </c:pt>
                <c:pt idx="9">
                  <c:v>8.9200000000000043E-2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stress levels</c:v>
                </c:pt>
                <c:pt idx="5">
                  <c:v>My personal impact on the environment</c:v>
                </c:pt>
                <c:pt idx="6">
                  <c:v>My appearance</c:v>
                </c:pt>
                <c:pt idx="7">
                  <c:v>My career progress</c:v>
                </c:pt>
                <c:pt idx="8">
                  <c:v>My alcohol consumption</c:v>
                </c:pt>
                <c:pt idx="9">
                  <c:v>My social media profile</c:v>
                </c:pt>
              </c:strCache>
            </c:strRef>
          </c:cat>
          <c:val>
            <c:numRef>
              <c:f>Chart!$B$10:$K$10</c:f>
              <c:numCache>
                <c:formatCode>0.00%</c:formatCode>
                <c:ptCount val="10"/>
                <c:pt idx="0">
                  <c:v>0.29630000000000056</c:v>
                </c:pt>
                <c:pt idx="1">
                  <c:v>0.38140000000000063</c:v>
                </c:pt>
                <c:pt idx="2">
                  <c:v>0.41590000000000032</c:v>
                </c:pt>
                <c:pt idx="3">
                  <c:v>0.42650000000000032</c:v>
                </c:pt>
                <c:pt idx="4">
                  <c:v>0.54490000000000005</c:v>
                </c:pt>
                <c:pt idx="5">
                  <c:v>0.60540000000000005</c:v>
                </c:pt>
                <c:pt idx="6">
                  <c:v>0.63649999999999995</c:v>
                </c:pt>
                <c:pt idx="7">
                  <c:v>0.66940000000000099</c:v>
                </c:pt>
                <c:pt idx="8">
                  <c:v>0.7954</c:v>
                </c:pt>
                <c:pt idx="9">
                  <c:v>0.88219999999999998</c:v>
                </c:pt>
              </c:numCache>
            </c:numRef>
          </c:val>
        </c:ser>
        <c:gapWidth val="50"/>
        <c:overlap val="100"/>
        <c:axId val="127406848"/>
        <c:axId val="127408384"/>
      </c:barChart>
      <c:catAx>
        <c:axId val="127406848"/>
        <c:scaling>
          <c:orientation val="maxMin"/>
        </c:scaling>
        <c:delete val="0"/>
        <c:axPos val="l"/>
        <c:majorTickMark val="none"/>
        <c:tickLblPos val="nextTo"/>
        <c:txPr>
          <a:bodyPr rot="0" vert="horz"/>
          <a:lstStyle/>
          <a:p>
            <a:pPr>
              <a:defRPr/>
            </a:pPr>
            <a:endParaRPr lang="en-US"/>
          </a:p>
        </c:txPr>
        <c:crossAx val="127408384"/>
        <c:crosses val="autoZero"/>
        <c:auto val="1"/>
        <c:lblAlgn val="ctr"/>
        <c:lblOffset val="100"/>
        <c:tickLblSkip val="1"/>
      </c:catAx>
      <c:valAx>
        <c:axId val="127408384"/>
        <c:scaling>
          <c:orientation val="minMax"/>
          <c:max val="1"/>
        </c:scaling>
        <c:delete val="0"/>
        <c:axPos val="t"/>
        <c:numFmt formatCode="0%" sourceLinked="0"/>
        <c:tickLblPos val="nextTo"/>
        <c:crossAx val="127406848"/>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1/_rels/chart15.xml.rels><?xml version="1.0" encoding="UTF-8" standalone="yes"?>
<Relationships xmlns="http://schemas.openxmlformats.org/package/2006/relationships"><Relationship Id="rId1" Type="http://schemas.openxmlformats.org/officeDocument/2006/relationships/package" Target="../../embeddings/slide_41/Microsoft_Office_Excel_Worksheet15.xlsx"/></Relationships>
</file>

<file path=ppt/charts/slide_41/chart1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0.20039999999999999</c:v>
                </c:pt>
                <c:pt idx="1">
                  <c:v>0.18750000000000028</c:v>
                </c:pt>
                <c:pt idx="2">
                  <c:v>8.3200000000000024E-2</c:v>
                </c:pt>
                <c:pt idx="3">
                  <c:v>0.1326</c:v>
                </c:pt>
                <c:pt idx="4">
                  <c:v>7.3800000000000004E-2</c:v>
                </c:pt>
                <c:pt idx="5">
                  <c:v>0.1158</c:v>
                </c:pt>
                <c:pt idx="6">
                  <c:v>9.0800000000000006E-2</c:v>
                </c:pt>
                <c:pt idx="7">
                  <c:v>4.3000000000000003E-2</c:v>
                </c:pt>
                <c:pt idx="8">
                  <c:v>1.5900000000000001E-2</c:v>
                </c:pt>
                <c:pt idx="9">
                  <c:v>3.8000000000000039E-3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0.15900000000000028</c:v>
                </c:pt>
                <c:pt idx="1">
                  <c:v>0.15060000000000001</c:v>
                </c:pt>
                <c:pt idx="2">
                  <c:v>0.1258</c:v>
                </c:pt>
                <c:pt idx="3">
                  <c:v>0.12790000000000001</c:v>
                </c:pt>
                <c:pt idx="4">
                  <c:v>0.1258</c:v>
                </c:pt>
                <c:pt idx="5">
                  <c:v>0.10760000000000013</c:v>
                </c:pt>
                <c:pt idx="6">
                  <c:v>7.8400000000000011E-2</c:v>
                </c:pt>
                <c:pt idx="7">
                  <c:v>4.4100000000000014E-2</c:v>
                </c:pt>
                <c:pt idx="8">
                  <c:v>2.2500000000000006E-2</c:v>
                </c:pt>
                <c:pt idx="9">
                  <c:v>5.0000000000000079E-3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0.13600000000000001</c:v>
                </c:pt>
                <c:pt idx="1">
                  <c:v>0.10690000000000002</c:v>
                </c:pt>
                <c:pt idx="2">
                  <c:v>0.14630000000000001</c:v>
                </c:pt>
                <c:pt idx="3">
                  <c:v>0.1298</c:v>
                </c:pt>
                <c:pt idx="4">
                  <c:v>0.1391</c:v>
                </c:pt>
                <c:pt idx="5">
                  <c:v>0.10510000000000012</c:v>
                </c:pt>
                <c:pt idx="6">
                  <c:v>8.4600000000000175E-2</c:v>
                </c:pt>
                <c:pt idx="7">
                  <c:v>6.2100000000000023E-2</c:v>
                </c:pt>
                <c:pt idx="8">
                  <c:v>2.4199999999999989E-2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0.14510000000000001</c:v>
                </c:pt>
                <c:pt idx="1">
                  <c:v>0.14650000000000021</c:v>
                </c:pt>
                <c:pt idx="2">
                  <c:v>0.20870000000000025</c:v>
                </c:pt>
                <c:pt idx="3">
                  <c:v>0.15770000000000031</c:v>
                </c:pt>
                <c:pt idx="4">
                  <c:v>0.17820000000000025</c:v>
                </c:pt>
                <c:pt idx="5">
                  <c:v>0.14980000000000004</c:v>
                </c:pt>
                <c:pt idx="6">
                  <c:v>0.13120000000000001</c:v>
                </c:pt>
                <c:pt idx="7">
                  <c:v>0.15170000000000028</c:v>
                </c:pt>
                <c:pt idx="8">
                  <c:v>0.10870000000000014</c:v>
                </c:pt>
                <c:pt idx="9">
                  <c:v>0.10360000000000009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0.35960000000000031</c:v>
                </c:pt>
                <c:pt idx="1">
                  <c:v>0.40860000000000002</c:v>
                </c:pt>
                <c:pt idx="2">
                  <c:v>0.4360000000000005</c:v>
                </c:pt>
                <c:pt idx="3">
                  <c:v>0.45200000000000001</c:v>
                </c:pt>
                <c:pt idx="4">
                  <c:v>0.48310000000000008</c:v>
                </c:pt>
                <c:pt idx="5">
                  <c:v>0.52159999999999951</c:v>
                </c:pt>
                <c:pt idx="6">
                  <c:v>0.61510000000000065</c:v>
                </c:pt>
                <c:pt idx="7">
                  <c:v>0.69899999999999995</c:v>
                </c:pt>
                <c:pt idx="8">
                  <c:v>0.82870000000000099</c:v>
                </c:pt>
                <c:pt idx="9">
                  <c:v>0.87500000000000111</c:v>
                </c:pt>
              </c:numCache>
            </c:numRef>
          </c:val>
        </c:ser>
        <c:gapWidth val="50"/>
        <c:overlap val="100"/>
        <c:axId val="127506304"/>
        <c:axId val="127507840"/>
      </c:barChart>
      <c:catAx>
        <c:axId val="127506304"/>
        <c:scaling>
          <c:orientation val="maxMin"/>
        </c:scaling>
        <c:delete val="0"/>
        <c:axPos val="l"/>
        <c:majorTickMark val="none"/>
        <c:tickLblPos val="nextTo"/>
        <c:txPr>
          <a:bodyPr rot="0" vert="horz"/>
          <a:lstStyle/>
          <a:p>
            <a:pPr>
              <a:defRPr/>
            </a:pPr>
            <a:endParaRPr lang="en-US"/>
          </a:p>
        </c:txPr>
        <c:crossAx val="127507840"/>
        <c:crosses val="autoZero"/>
        <c:auto val="1"/>
        <c:lblAlgn val="ctr"/>
        <c:lblOffset val="100"/>
        <c:tickLblSkip val="1"/>
      </c:catAx>
      <c:valAx>
        <c:axId val="127507840"/>
        <c:scaling>
          <c:orientation val="minMax"/>
          <c:max val="1"/>
        </c:scaling>
        <c:delete val="0"/>
        <c:axPos val="t"/>
        <c:numFmt formatCode="0%" sourceLinked="0"/>
        <c:tickLblPos val="nextTo"/>
        <c:crossAx val="1275063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2/_rels/chart16.xml.rels><?xml version="1.0" encoding="UTF-8" standalone="yes"?>
<Relationships xmlns="http://schemas.openxmlformats.org/package/2006/relationships"><Relationship Id="rId1" Type="http://schemas.openxmlformats.org/officeDocument/2006/relationships/package" Target="../../embeddings/slide_42/Microsoft_Office_Excel_Worksheet16.xlsx"/></Relationships>
</file>

<file path=ppt/charts/slide_42/chart1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Chart!$B$6:$K$6</c:f>
              <c:numCache>
                <c:formatCode>0.00%</c:formatCode>
                <c:ptCount val="10"/>
                <c:pt idx="0">
                  <c:v>0.18950000000000028</c:v>
                </c:pt>
                <c:pt idx="1">
                  <c:v>0.22439999999999999</c:v>
                </c:pt>
                <c:pt idx="2">
                  <c:v>0.13420000000000001</c:v>
                </c:pt>
                <c:pt idx="3">
                  <c:v>9.2100000000000001E-2</c:v>
                </c:pt>
                <c:pt idx="4">
                  <c:v>6.1499999999999999E-2</c:v>
                </c:pt>
                <c:pt idx="5">
                  <c:v>8.9000000000000065E-2</c:v>
                </c:pt>
                <c:pt idx="6">
                  <c:v>8.3300000000000041E-2</c:v>
                </c:pt>
                <c:pt idx="7">
                  <c:v>3.2399999999999998E-2</c:v>
                </c:pt>
                <c:pt idx="8">
                  <c:v>2.1100000000000001E-2</c:v>
                </c:pt>
                <c:pt idx="9">
                  <c:v>7.1000000000000004E-3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Chart!$B$7:$K$7</c:f>
              <c:numCache>
                <c:formatCode>0.00%</c:formatCode>
                <c:ptCount val="10"/>
                <c:pt idx="0">
                  <c:v>0.15470000000000031</c:v>
                </c:pt>
                <c:pt idx="1">
                  <c:v>0.13869999999999999</c:v>
                </c:pt>
                <c:pt idx="2">
                  <c:v>0.14490000000000028</c:v>
                </c:pt>
                <c:pt idx="3">
                  <c:v>0.10780000000000002</c:v>
                </c:pt>
                <c:pt idx="4">
                  <c:v>0.11910000000000009</c:v>
                </c:pt>
                <c:pt idx="5">
                  <c:v>0.1128</c:v>
                </c:pt>
                <c:pt idx="6">
                  <c:v>7.9400000000000123E-2</c:v>
                </c:pt>
                <c:pt idx="7">
                  <c:v>4.1099999999999998E-2</c:v>
                </c:pt>
                <c:pt idx="8">
                  <c:v>2.7100000000000006E-2</c:v>
                </c:pt>
                <c:pt idx="9">
                  <c:v>9.0000000000000028E-3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Chart!$B$8:$K$8</c:f>
              <c:numCache>
                <c:formatCode>0.00%</c:formatCode>
                <c:ptCount val="10"/>
                <c:pt idx="0">
                  <c:v>0.1406</c:v>
                </c:pt>
                <c:pt idx="1">
                  <c:v>9.8100000000000048E-2</c:v>
                </c:pt>
                <c:pt idx="2">
                  <c:v>0.1363</c:v>
                </c:pt>
                <c:pt idx="3">
                  <c:v>0.12340000000000002</c:v>
                </c:pt>
                <c:pt idx="4">
                  <c:v>0.1363</c:v>
                </c:pt>
                <c:pt idx="5">
                  <c:v>0.1133</c:v>
                </c:pt>
                <c:pt idx="6">
                  <c:v>7.350000000000001E-2</c:v>
                </c:pt>
                <c:pt idx="7">
                  <c:v>5.4200000000000012E-2</c:v>
                </c:pt>
                <c:pt idx="8">
                  <c:v>4.2600000000000013E-2</c:v>
                </c:pt>
                <c:pt idx="9">
                  <c:v>1.6299999999999999E-2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Chart!$B$9:$K$9</c:f>
              <c:numCache>
                <c:formatCode>0.00%</c:formatCode>
                <c:ptCount val="10"/>
                <c:pt idx="0">
                  <c:v>0.14550000000000021</c:v>
                </c:pt>
                <c:pt idx="1">
                  <c:v>0.128</c:v>
                </c:pt>
                <c:pt idx="2">
                  <c:v>0.16789999999999999</c:v>
                </c:pt>
                <c:pt idx="3">
                  <c:v>0.19739999999999999</c:v>
                </c:pt>
                <c:pt idx="4">
                  <c:v>0.19789999999999999</c:v>
                </c:pt>
                <c:pt idx="5">
                  <c:v>0.18690000000000037</c:v>
                </c:pt>
                <c:pt idx="6">
                  <c:v>0.15170000000000028</c:v>
                </c:pt>
                <c:pt idx="7">
                  <c:v>0.16270000000000001</c:v>
                </c:pt>
                <c:pt idx="8">
                  <c:v>0.12989999999999999</c:v>
                </c:pt>
                <c:pt idx="9">
                  <c:v>0.11660000000000002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appearance</c:v>
                </c:pt>
                <c:pt idx="5">
                  <c:v>My stress levels</c:v>
                </c:pt>
                <c:pt idx="6">
                  <c:v>My career progress</c:v>
                </c:pt>
                <c:pt idx="7">
                  <c:v>My personal impact on the environment</c:v>
                </c:pt>
                <c:pt idx="8">
                  <c:v>My alcohol consumption</c:v>
                </c:pt>
                <c:pt idx="9">
                  <c:v>My social media profile</c:v>
                </c:pt>
              </c:strCache>
            </c:strRef>
          </c:cat>
          <c:val>
            <c:numRef>
              <c:f>Chart!$B$10:$K$10</c:f>
              <c:numCache>
                <c:formatCode>0.00%</c:formatCode>
                <c:ptCount val="10"/>
                <c:pt idx="0">
                  <c:v>0.36960000000000032</c:v>
                </c:pt>
                <c:pt idx="1">
                  <c:v>0.4108000000000005</c:v>
                </c:pt>
                <c:pt idx="2">
                  <c:v>0.41660000000000008</c:v>
                </c:pt>
                <c:pt idx="3">
                  <c:v>0.47940000000000038</c:v>
                </c:pt>
                <c:pt idx="4">
                  <c:v>0.48520000000000002</c:v>
                </c:pt>
                <c:pt idx="5">
                  <c:v>0.4980000000000005</c:v>
                </c:pt>
                <c:pt idx="6">
                  <c:v>0.61210000000000064</c:v>
                </c:pt>
                <c:pt idx="7">
                  <c:v>0.70960000000000112</c:v>
                </c:pt>
                <c:pt idx="8">
                  <c:v>0.77930000000000099</c:v>
                </c:pt>
                <c:pt idx="9">
                  <c:v>0.85100000000000064</c:v>
                </c:pt>
              </c:numCache>
            </c:numRef>
          </c:val>
        </c:ser>
        <c:gapWidth val="50"/>
        <c:overlap val="100"/>
        <c:axId val="127749120"/>
        <c:axId val="127763200"/>
      </c:barChart>
      <c:catAx>
        <c:axId val="127749120"/>
        <c:scaling>
          <c:orientation val="maxMin"/>
        </c:scaling>
        <c:delete val="0"/>
        <c:axPos val="l"/>
        <c:majorTickMark val="none"/>
        <c:tickLblPos val="nextTo"/>
        <c:txPr>
          <a:bodyPr rot="0" vert="horz"/>
          <a:lstStyle/>
          <a:p>
            <a:pPr>
              <a:defRPr/>
            </a:pPr>
            <a:endParaRPr lang="en-US"/>
          </a:p>
        </c:txPr>
        <c:crossAx val="127763200"/>
        <c:crosses val="autoZero"/>
        <c:auto val="1"/>
        <c:lblAlgn val="ctr"/>
        <c:lblOffset val="100"/>
        <c:tickLblSkip val="1"/>
      </c:catAx>
      <c:valAx>
        <c:axId val="127763200"/>
        <c:scaling>
          <c:orientation val="minMax"/>
          <c:max val="1"/>
        </c:scaling>
        <c:delete val="0"/>
        <c:axPos val="t"/>
        <c:numFmt formatCode="0%" sourceLinked="0"/>
        <c:tickLblPos val="nextTo"/>
        <c:crossAx val="12774912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3/_rels/chart17.xml.rels><?xml version="1.0" encoding="UTF-8" standalone="yes"?>
<Relationships xmlns="http://schemas.openxmlformats.org/package/2006/relationships"><Relationship Id="rId1" Type="http://schemas.openxmlformats.org/officeDocument/2006/relationships/package" Target="../../embeddings/slide_43/Microsoft_Office_Excel_Worksheet17.xlsx"/></Relationships>
</file>

<file path=ppt/charts/slide_43/chart17.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Chart!$B$6:$K$6</c:f>
              <c:numCache>
                <c:formatCode>0.00%</c:formatCode>
                <c:ptCount val="10"/>
                <c:pt idx="0">
                  <c:v>0.20069999999999999</c:v>
                </c:pt>
                <c:pt idx="1">
                  <c:v>0.16830000000000001</c:v>
                </c:pt>
                <c:pt idx="2">
                  <c:v>0.15880000000000025</c:v>
                </c:pt>
                <c:pt idx="3">
                  <c:v>0.1208</c:v>
                </c:pt>
                <c:pt idx="4">
                  <c:v>5.0500000000000003E-2</c:v>
                </c:pt>
                <c:pt idx="5">
                  <c:v>0.10349999999999998</c:v>
                </c:pt>
                <c:pt idx="6">
                  <c:v>6.7700000000000024E-2</c:v>
                </c:pt>
                <c:pt idx="7">
                  <c:v>3.6200000000000052E-2</c:v>
                </c:pt>
                <c:pt idx="8">
                  <c:v>9.6000000000000026E-3</c:v>
                </c:pt>
                <c:pt idx="9">
                  <c:v>4.6000000000000034E-3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Chart!$B$7:$K$7</c:f>
              <c:numCache>
                <c:formatCode>0.00%</c:formatCode>
                <c:ptCount val="10"/>
                <c:pt idx="0">
                  <c:v>0.18910000000000021</c:v>
                </c:pt>
                <c:pt idx="1">
                  <c:v>0.14980000000000004</c:v>
                </c:pt>
                <c:pt idx="2">
                  <c:v>0.10950000000000013</c:v>
                </c:pt>
                <c:pt idx="3">
                  <c:v>0.11860000000000002</c:v>
                </c:pt>
                <c:pt idx="4">
                  <c:v>0.10299999999999998</c:v>
                </c:pt>
                <c:pt idx="5">
                  <c:v>8.9300000000000004E-2</c:v>
                </c:pt>
                <c:pt idx="6">
                  <c:v>8.280000000000004E-2</c:v>
                </c:pt>
                <c:pt idx="7">
                  <c:v>5.2800000000000034E-2</c:v>
                </c:pt>
                <c:pt idx="8">
                  <c:v>1.6299999999999999E-2</c:v>
                </c:pt>
                <c:pt idx="9">
                  <c:v>9.6000000000000026E-3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Chart!$B$8:$K$8</c:f>
              <c:numCache>
                <c:formatCode>0.00%</c:formatCode>
                <c:ptCount val="10"/>
                <c:pt idx="0">
                  <c:v>0.14530000000000001</c:v>
                </c:pt>
                <c:pt idx="1">
                  <c:v>0.12640000000000001</c:v>
                </c:pt>
                <c:pt idx="2">
                  <c:v>0.14240000000000028</c:v>
                </c:pt>
                <c:pt idx="3">
                  <c:v>0.1293</c:v>
                </c:pt>
                <c:pt idx="4">
                  <c:v>0.11760000000000002</c:v>
                </c:pt>
                <c:pt idx="5">
                  <c:v>7.010000000000001E-2</c:v>
                </c:pt>
                <c:pt idx="6">
                  <c:v>8.7900000000000006E-2</c:v>
                </c:pt>
                <c:pt idx="7">
                  <c:v>6.6000000000000003E-2</c:v>
                </c:pt>
                <c:pt idx="8">
                  <c:v>2.4500000000000001E-2</c:v>
                </c:pt>
                <c:pt idx="9">
                  <c:v>1.1299999999999998E-2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Chart!$B$9:$K$9</c:f>
              <c:numCache>
                <c:formatCode>0.00%</c:formatCode>
                <c:ptCount val="10"/>
                <c:pt idx="0">
                  <c:v>0.13059999999999999</c:v>
                </c:pt>
                <c:pt idx="1">
                  <c:v>0.12540000000000001</c:v>
                </c:pt>
                <c:pt idx="2">
                  <c:v>0.15840000000000037</c:v>
                </c:pt>
                <c:pt idx="3">
                  <c:v>0.16830000000000001</c:v>
                </c:pt>
                <c:pt idx="4">
                  <c:v>0.18260000000000001</c:v>
                </c:pt>
                <c:pt idx="5">
                  <c:v>0.15070000000000028</c:v>
                </c:pt>
                <c:pt idx="6">
                  <c:v>0.17080000000000001</c:v>
                </c:pt>
                <c:pt idx="7">
                  <c:v>0.17490000000000028</c:v>
                </c:pt>
                <c:pt idx="8">
                  <c:v>0.14090000000000025</c:v>
                </c:pt>
                <c:pt idx="9">
                  <c:v>0.13139999999999999</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mood / emotions</c:v>
                </c:pt>
                <c:pt idx="3">
                  <c:v>The amount of sleep I get</c:v>
                </c:pt>
                <c:pt idx="4">
                  <c:v>My appearance</c:v>
                </c:pt>
                <c:pt idx="5">
                  <c:v>My career progress</c:v>
                </c:pt>
                <c:pt idx="6">
                  <c:v>My stress levels</c:v>
                </c:pt>
                <c:pt idx="7">
                  <c:v>My personal impact on the environment</c:v>
                </c:pt>
                <c:pt idx="8">
                  <c:v>My alcohol consumption</c:v>
                </c:pt>
                <c:pt idx="9">
                  <c:v>My social media profile</c:v>
                </c:pt>
              </c:strCache>
            </c:strRef>
          </c:cat>
          <c:val>
            <c:numRef>
              <c:f>Chart!$B$10:$K$10</c:f>
              <c:numCache>
                <c:formatCode>0.00%</c:formatCode>
                <c:ptCount val="10"/>
                <c:pt idx="0">
                  <c:v>0.33440000000000075</c:v>
                </c:pt>
                <c:pt idx="1">
                  <c:v>0.43010000000000032</c:v>
                </c:pt>
                <c:pt idx="2">
                  <c:v>0.43090000000000056</c:v>
                </c:pt>
                <c:pt idx="3">
                  <c:v>0.46310000000000001</c:v>
                </c:pt>
                <c:pt idx="4">
                  <c:v>0.54630000000000001</c:v>
                </c:pt>
                <c:pt idx="5">
                  <c:v>0.58639999999999959</c:v>
                </c:pt>
                <c:pt idx="6">
                  <c:v>0.5907</c:v>
                </c:pt>
                <c:pt idx="7">
                  <c:v>0.67010000000000125</c:v>
                </c:pt>
                <c:pt idx="8">
                  <c:v>0.80859999999999999</c:v>
                </c:pt>
                <c:pt idx="9">
                  <c:v>0.84300000000000064</c:v>
                </c:pt>
              </c:numCache>
            </c:numRef>
          </c:val>
        </c:ser>
        <c:gapWidth val="50"/>
        <c:overlap val="100"/>
        <c:axId val="127947136"/>
        <c:axId val="127948672"/>
      </c:barChart>
      <c:catAx>
        <c:axId val="127947136"/>
        <c:scaling>
          <c:orientation val="maxMin"/>
        </c:scaling>
        <c:delete val="0"/>
        <c:axPos val="l"/>
        <c:majorTickMark val="none"/>
        <c:tickLblPos val="nextTo"/>
        <c:txPr>
          <a:bodyPr rot="0" vert="horz"/>
          <a:lstStyle/>
          <a:p>
            <a:pPr>
              <a:defRPr/>
            </a:pPr>
            <a:endParaRPr lang="en-US"/>
          </a:p>
        </c:txPr>
        <c:crossAx val="127948672"/>
        <c:crosses val="autoZero"/>
        <c:auto val="1"/>
        <c:lblAlgn val="ctr"/>
        <c:lblOffset val="100"/>
        <c:tickLblSkip val="1"/>
      </c:catAx>
      <c:valAx>
        <c:axId val="127948672"/>
        <c:scaling>
          <c:orientation val="minMax"/>
          <c:max val="1"/>
        </c:scaling>
        <c:delete val="0"/>
        <c:axPos val="t"/>
        <c:numFmt formatCode="0%" sourceLinked="0"/>
        <c:tickLblPos val="nextTo"/>
        <c:crossAx val="127947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4/_rels/chart18.xml.rels><?xml version="1.0" encoding="UTF-8" standalone="yes"?>
<Relationships xmlns="http://schemas.openxmlformats.org/package/2006/relationships"><Relationship Id="rId1" Type="http://schemas.openxmlformats.org/officeDocument/2006/relationships/package" Target="../../embeddings/slide_44/Microsoft_Office_Excel_Worksheet18.xlsx"/></Relationships>
</file>

<file path=ppt/charts/slide_44/chart18.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Chart!$B$6:$K$6</c:f>
              <c:numCache>
                <c:formatCode>0.00%</c:formatCode>
                <c:ptCount val="10"/>
                <c:pt idx="0">
                  <c:v>0.2888000000000005</c:v>
                </c:pt>
                <c:pt idx="1">
                  <c:v>0.11720000000000012</c:v>
                </c:pt>
                <c:pt idx="2">
                  <c:v>8.6400000000000018E-2</c:v>
                </c:pt>
                <c:pt idx="3">
                  <c:v>9.0200000000000002E-2</c:v>
                </c:pt>
                <c:pt idx="4">
                  <c:v>7.8200000000000006E-2</c:v>
                </c:pt>
                <c:pt idx="5">
                  <c:v>0.1019</c:v>
                </c:pt>
                <c:pt idx="6">
                  <c:v>0.13400000000000001</c:v>
                </c:pt>
                <c:pt idx="7">
                  <c:v>5.0400000000000014E-2</c:v>
                </c:pt>
                <c:pt idx="8">
                  <c:v>9.1000000000000004E-3</c:v>
                </c:pt>
                <c:pt idx="9">
                  <c:v>2.8999999999999998E-3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Chart!$B$7:$K$7</c:f>
              <c:numCache>
                <c:formatCode>0.00%</c:formatCode>
                <c:ptCount val="10"/>
                <c:pt idx="0">
                  <c:v>0.20230000000000001</c:v>
                </c:pt>
                <c:pt idx="1">
                  <c:v>0.1188</c:v>
                </c:pt>
                <c:pt idx="2">
                  <c:v>0.1298</c:v>
                </c:pt>
                <c:pt idx="3">
                  <c:v>8.8900000000000048E-2</c:v>
                </c:pt>
                <c:pt idx="4">
                  <c:v>0.1129</c:v>
                </c:pt>
                <c:pt idx="5">
                  <c:v>0.10879999999999999</c:v>
                </c:pt>
                <c:pt idx="6">
                  <c:v>0.1014</c:v>
                </c:pt>
                <c:pt idx="7">
                  <c:v>7.9500000000000084E-2</c:v>
                </c:pt>
                <c:pt idx="8">
                  <c:v>5.900000000000012E-3</c:v>
                </c:pt>
                <c:pt idx="9">
                  <c:v>1.0800000000000021E-2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Chart!$B$8:$K$8</c:f>
              <c:numCache>
                <c:formatCode>0.00%</c:formatCode>
                <c:ptCount val="10"/>
                <c:pt idx="0">
                  <c:v>0.14550000000000021</c:v>
                </c:pt>
                <c:pt idx="1">
                  <c:v>0.15710000000000021</c:v>
                </c:pt>
                <c:pt idx="2">
                  <c:v>0.13089999999999999</c:v>
                </c:pt>
                <c:pt idx="3">
                  <c:v>0.10840000000000002</c:v>
                </c:pt>
                <c:pt idx="4">
                  <c:v>0.10420000000000013</c:v>
                </c:pt>
                <c:pt idx="5">
                  <c:v>0.11550000000000002</c:v>
                </c:pt>
                <c:pt idx="6">
                  <c:v>8.14E-2</c:v>
                </c:pt>
                <c:pt idx="7">
                  <c:v>8.9900000000000063E-2</c:v>
                </c:pt>
                <c:pt idx="8">
                  <c:v>1.5599999999999998E-2</c:v>
                </c:pt>
                <c:pt idx="9">
                  <c:v>1.0600000000000021E-2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Chart!$B$9:$K$9</c:f>
              <c:numCache>
                <c:formatCode>0.00%</c:formatCode>
                <c:ptCount val="10"/>
                <c:pt idx="0">
                  <c:v>0.12989999999999999</c:v>
                </c:pt>
                <c:pt idx="1">
                  <c:v>0.18640000000000037</c:v>
                </c:pt>
                <c:pt idx="2">
                  <c:v>0.1676</c:v>
                </c:pt>
                <c:pt idx="3">
                  <c:v>0.19139999999999999</c:v>
                </c:pt>
                <c:pt idx="4">
                  <c:v>0.15840000000000037</c:v>
                </c:pt>
                <c:pt idx="5">
                  <c:v>0.12390000000000002</c:v>
                </c:pt>
                <c:pt idx="6">
                  <c:v>0.12889999999999999</c:v>
                </c:pt>
                <c:pt idx="7">
                  <c:v>0.12440000000000002</c:v>
                </c:pt>
                <c:pt idx="8">
                  <c:v>9.3400000000000025E-2</c:v>
                </c:pt>
                <c:pt idx="9">
                  <c:v>8.4400000000000003E-2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personal impact on the environment</c:v>
                </c:pt>
                <c:pt idx="4">
                  <c:v>My stress levels</c:v>
                </c:pt>
                <c:pt idx="5">
                  <c:v>My career progress</c:v>
                </c:pt>
                <c:pt idx="6">
                  <c:v>My weight</c:v>
                </c:pt>
                <c:pt idx="7">
                  <c:v>The amount of sleep I get</c:v>
                </c:pt>
                <c:pt idx="8">
                  <c:v>My alcohol consumption</c:v>
                </c:pt>
                <c:pt idx="9">
                  <c:v>My social media profile</c:v>
                </c:pt>
              </c:strCache>
            </c:strRef>
          </c:cat>
          <c:val>
            <c:numRef>
              <c:f>Chart!$B$10:$K$10</c:f>
              <c:numCache>
                <c:formatCode>0.00%</c:formatCode>
                <c:ptCount val="10"/>
                <c:pt idx="0">
                  <c:v>0.23350000000000001</c:v>
                </c:pt>
                <c:pt idx="1">
                  <c:v>0.42060000000000008</c:v>
                </c:pt>
                <c:pt idx="2">
                  <c:v>0.48530000000000056</c:v>
                </c:pt>
                <c:pt idx="3">
                  <c:v>0.52110000000000001</c:v>
                </c:pt>
                <c:pt idx="4">
                  <c:v>0.54630000000000001</c:v>
                </c:pt>
                <c:pt idx="5">
                  <c:v>0.54980000000000062</c:v>
                </c:pt>
                <c:pt idx="6">
                  <c:v>0.5544</c:v>
                </c:pt>
                <c:pt idx="7">
                  <c:v>0.65590000000000126</c:v>
                </c:pt>
                <c:pt idx="8">
                  <c:v>0.87600000000000111</c:v>
                </c:pt>
                <c:pt idx="9">
                  <c:v>0.89129999999999998</c:v>
                </c:pt>
              </c:numCache>
            </c:numRef>
          </c:val>
        </c:ser>
        <c:gapWidth val="50"/>
        <c:overlap val="100"/>
        <c:axId val="128181760"/>
        <c:axId val="128183296"/>
      </c:barChart>
      <c:catAx>
        <c:axId val="128181760"/>
        <c:scaling>
          <c:orientation val="maxMin"/>
        </c:scaling>
        <c:delete val="0"/>
        <c:axPos val="l"/>
        <c:majorTickMark val="none"/>
        <c:tickLblPos val="nextTo"/>
        <c:txPr>
          <a:bodyPr rot="0" vert="horz"/>
          <a:lstStyle/>
          <a:p>
            <a:pPr>
              <a:defRPr/>
            </a:pPr>
            <a:endParaRPr lang="en-US"/>
          </a:p>
        </c:txPr>
        <c:crossAx val="128183296"/>
        <c:crosses val="autoZero"/>
        <c:auto val="1"/>
        <c:lblAlgn val="ctr"/>
        <c:lblOffset val="100"/>
        <c:tickLblSkip val="1"/>
      </c:catAx>
      <c:valAx>
        <c:axId val="128183296"/>
        <c:scaling>
          <c:orientation val="minMax"/>
          <c:max val="1"/>
        </c:scaling>
        <c:delete val="0"/>
        <c:axPos val="t"/>
        <c:numFmt formatCode="0%" sourceLinked="0"/>
        <c:tickLblPos val="nextTo"/>
        <c:crossAx val="12818176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5/_rels/chart19.xml.rels><?xml version="1.0" encoding="UTF-8" standalone="yes"?>
<Relationships xmlns="http://schemas.openxmlformats.org/package/2006/relationships"><Relationship Id="rId1" Type="http://schemas.openxmlformats.org/officeDocument/2006/relationships/package" Target="../../embeddings/slide_45/Microsoft_Office_Excel_Worksheet19.xlsx"/></Relationships>
</file>

<file path=ppt/charts/slide_45/chart19.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0.25440000000000002</c:v>
                </c:pt>
                <c:pt idx="1">
                  <c:v>0.21110000000000001</c:v>
                </c:pt>
                <c:pt idx="2">
                  <c:v>0.10150000000000002</c:v>
                </c:pt>
                <c:pt idx="3">
                  <c:v>9.4900000000000026E-2</c:v>
                </c:pt>
                <c:pt idx="4">
                  <c:v>8.2700000000000023E-2</c:v>
                </c:pt>
                <c:pt idx="5">
                  <c:v>0.12020000000000013</c:v>
                </c:pt>
                <c:pt idx="6">
                  <c:v>5.16E-2</c:v>
                </c:pt>
                <c:pt idx="7">
                  <c:v>2.3400000000000001E-2</c:v>
                </c:pt>
                <c:pt idx="8">
                  <c:v>1.9400000000000042E-2</c:v>
                </c:pt>
                <c:pt idx="9">
                  <c:v>8.4000000000000047E-3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0.17430000000000001</c:v>
                </c:pt>
                <c:pt idx="1">
                  <c:v>0.14520000000000025</c:v>
                </c:pt>
                <c:pt idx="2">
                  <c:v>0.12360000000000013</c:v>
                </c:pt>
                <c:pt idx="3">
                  <c:v>0.11020000000000002</c:v>
                </c:pt>
                <c:pt idx="4">
                  <c:v>9.7200000000000022E-2</c:v>
                </c:pt>
                <c:pt idx="5">
                  <c:v>0.1346</c:v>
                </c:pt>
                <c:pt idx="6">
                  <c:v>0.1013</c:v>
                </c:pt>
                <c:pt idx="7">
                  <c:v>4.6300000000000001E-2</c:v>
                </c:pt>
                <c:pt idx="8">
                  <c:v>3.3799999999999997E-2</c:v>
                </c:pt>
                <c:pt idx="9">
                  <c:v>1.1000000000000025E-3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0.15410000000000001</c:v>
                </c:pt>
                <c:pt idx="1">
                  <c:v>0.10349999999999998</c:v>
                </c:pt>
                <c:pt idx="2">
                  <c:v>0.12110000000000012</c:v>
                </c:pt>
                <c:pt idx="3">
                  <c:v>0.12529999999999999</c:v>
                </c:pt>
                <c:pt idx="4">
                  <c:v>0.11210000000000002</c:v>
                </c:pt>
                <c:pt idx="5">
                  <c:v>0.10710000000000013</c:v>
                </c:pt>
                <c:pt idx="6">
                  <c:v>0.11910000000000009</c:v>
                </c:pt>
                <c:pt idx="7">
                  <c:v>6.4800000000000024E-2</c:v>
                </c:pt>
                <c:pt idx="8">
                  <c:v>4.1700000000000001E-2</c:v>
                </c:pt>
                <c:pt idx="9">
                  <c:v>1.8800000000000032E-2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0.14119999999999999</c:v>
                </c:pt>
                <c:pt idx="1">
                  <c:v>0.12460000000000013</c:v>
                </c:pt>
                <c:pt idx="2">
                  <c:v>0.21210000000000001</c:v>
                </c:pt>
                <c:pt idx="3">
                  <c:v>0.1905</c:v>
                </c:pt>
                <c:pt idx="4">
                  <c:v>0.21470000000000028</c:v>
                </c:pt>
                <c:pt idx="5">
                  <c:v>0.1356</c:v>
                </c:pt>
                <c:pt idx="6">
                  <c:v>0.20910000000000001</c:v>
                </c:pt>
                <c:pt idx="7">
                  <c:v>0.14790000000000028</c:v>
                </c:pt>
                <c:pt idx="8">
                  <c:v>0.13550000000000001</c:v>
                </c:pt>
                <c:pt idx="9">
                  <c:v>0.11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My stress levels</c:v>
                </c:pt>
                <c:pt idx="3">
                  <c:v>The amount of sleep I get</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0.27600000000000002</c:v>
                </c:pt>
                <c:pt idx="1">
                  <c:v>0.41560000000000002</c:v>
                </c:pt>
                <c:pt idx="2">
                  <c:v>0.44180000000000008</c:v>
                </c:pt>
                <c:pt idx="3">
                  <c:v>0.47900000000000031</c:v>
                </c:pt>
                <c:pt idx="4">
                  <c:v>0.49320000000000008</c:v>
                </c:pt>
                <c:pt idx="5">
                  <c:v>0.5024999999999995</c:v>
                </c:pt>
                <c:pt idx="6">
                  <c:v>0.51880000000000004</c:v>
                </c:pt>
                <c:pt idx="7">
                  <c:v>0.71760000000000113</c:v>
                </c:pt>
                <c:pt idx="8">
                  <c:v>0.76959999999999995</c:v>
                </c:pt>
                <c:pt idx="9">
                  <c:v>0.86160000000000125</c:v>
                </c:pt>
              </c:numCache>
            </c:numRef>
          </c:val>
        </c:ser>
        <c:gapWidth val="50"/>
        <c:overlap val="100"/>
        <c:axId val="128342656"/>
        <c:axId val="128450944"/>
      </c:barChart>
      <c:catAx>
        <c:axId val="128342656"/>
        <c:scaling>
          <c:orientation val="maxMin"/>
        </c:scaling>
        <c:delete val="0"/>
        <c:axPos val="l"/>
        <c:majorTickMark val="none"/>
        <c:tickLblPos val="nextTo"/>
        <c:txPr>
          <a:bodyPr rot="0" vert="horz"/>
          <a:lstStyle/>
          <a:p>
            <a:pPr>
              <a:defRPr/>
            </a:pPr>
            <a:endParaRPr lang="en-US"/>
          </a:p>
        </c:txPr>
        <c:crossAx val="128450944"/>
        <c:crosses val="autoZero"/>
        <c:auto val="1"/>
        <c:lblAlgn val="ctr"/>
        <c:lblOffset val="100"/>
        <c:tickLblSkip val="1"/>
      </c:catAx>
      <c:valAx>
        <c:axId val="128450944"/>
        <c:scaling>
          <c:orientation val="minMax"/>
          <c:max val="1"/>
        </c:scaling>
        <c:delete val="0"/>
        <c:axPos val="t"/>
        <c:numFmt formatCode="0%" sourceLinked="0"/>
        <c:tickLblPos val="nextTo"/>
        <c:crossAx val="12834265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6/_rels/chart20.xml.rels><?xml version="1.0" encoding="UTF-8" standalone="yes"?>
<Relationships xmlns="http://schemas.openxmlformats.org/package/2006/relationships"><Relationship Id="rId1" Type="http://schemas.openxmlformats.org/officeDocument/2006/relationships/package" Target="../../embeddings/slide_46/Microsoft_Office_Excel_Worksheet20.xlsx"/></Relationships>
</file>

<file path=ppt/charts/slide_46/chart20.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Chart!$B$6:$K$6</c:f>
              <c:numCache>
                <c:formatCode>0.00%</c:formatCode>
                <c:ptCount val="10"/>
                <c:pt idx="0">
                  <c:v>0.21020000000000025</c:v>
                </c:pt>
                <c:pt idx="1">
                  <c:v>0.15430000000000021</c:v>
                </c:pt>
                <c:pt idx="2">
                  <c:v>0.1104</c:v>
                </c:pt>
                <c:pt idx="3">
                  <c:v>9.11E-2</c:v>
                </c:pt>
                <c:pt idx="4">
                  <c:v>0.14230000000000001</c:v>
                </c:pt>
                <c:pt idx="5">
                  <c:v>8.910000000000004E-2</c:v>
                </c:pt>
                <c:pt idx="6">
                  <c:v>0.10050000000000002</c:v>
                </c:pt>
                <c:pt idx="7">
                  <c:v>4.7300000000000092E-2</c:v>
                </c:pt>
                <c:pt idx="8">
                  <c:v>1.5800000000000033E-2</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Chart!$B$7:$K$7</c:f>
              <c:numCache>
                <c:formatCode>0.00%</c:formatCode>
                <c:ptCount val="10"/>
                <c:pt idx="0">
                  <c:v>0.18520000000000028</c:v>
                </c:pt>
                <c:pt idx="1">
                  <c:v>0.14369999999999999</c:v>
                </c:pt>
                <c:pt idx="2">
                  <c:v>0.15890000000000037</c:v>
                </c:pt>
                <c:pt idx="3">
                  <c:v>0.11760000000000002</c:v>
                </c:pt>
                <c:pt idx="4">
                  <c:v>9.1200000000000003E-2</c:v>
                </c:pt>
                <c:pt idx="5">
                  <c:v>8.14E-2</c:v>
                </c:pt>
                <c:pt idx="6">
                  <c:v>0.10110000000000002</c:v>
                </c:pt>
                <c:pt idx="7">
                  <c:v>6.0600000000000001E-2</c:v>
                </c:pt>
                <c:pt idx="8">
                  <c:v>1.6000000000000021E-2</c:v>
                </c:pt>
                <c:pt idx="9">
                  <c:v>1.2100000000000001E-2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Chart!$B$8:$K$8</c:f>
              <c:numCache>
                <c:formatCode>0.00%</c:formatCode>
                <c:ptCount val="10"/>
                <c:pt idx="0">
                  <c:v>0.18170000000000028</c:v>
                </c:pt>
                <c:pt idx="1">
                  <c:v>0.14920000000000028</c:v>
                </c:pt>
                <c:pt idx="2">
                  <c:v>0.13450000000000001</c:v>
                </c:pt>
                <c:pt idx="3">
                  <c:v>0.13439999999999999</c:v>
                </c:pt>
                <c:pt idx="4">
                  <c:v>8.280000000000004E-2</c:v>
                </c:pt>
                <c:pt idx="5">
                  <c:v>0.10059999999999998</c:v>
                </c:pt>
                <c:pt idx="6">
                  <c:v>7.4300000000000144E-2</c:v>
                </c:pt>
                <c:pt idx="7">
                  <c:v>5.7500000000000023E-2</c:v>
                </c:pt>
                <c:pt idx="8">
                  <c:v>3.5400000000000001E-2</c:v>
                </c:pt>
                <c:pt idx="9">
                  <c:v>1.7600000000000001E-2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Chart!$B$9:$K$9</c:f>
              <c:numCache>
                <c:formatCode>0.00%</c:formatCode>
                <c:ptCount val="10"/>
                <c:pt idx="0">
                  <c:v>0.13450000000000001</c:v>
                </c:pt>
                <c:pt idx="1">
                  <c:v>0.18680000000000024</c:v>
                </c:pt>
                <c:pt idx="2">
                  <c:v>0.18340000000000031</c:v>
                </c:pt>
                <c:pt idx="3">
                  <c:v>0.21090000000000031</c:v>
                </c:pt>
                <c:pt idx="4">
                  <c:v>0.1661</c:v>
                </c:pt>
                <c:pt idx="5">
                  <c:v>0.17350000000000004</c:v>
                </c:pt>
                <c:pt idx="6">
                  <c:v>0.1605</c:v>
                </c:pt>
                <c:pt idx="7">
                  <c:v>0.18620000000000031</c:v>
                </c:pt>
                <c:pt idx="8">
                  <c:v>0.15050000000000024</c:v>
                </c:pt>
                <c:pt idx="9">
                  <c:v>0.13990000000000025</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appearance</c:v>
                </c:pt>
                <c:pt idx="3">
                  <c:v>My stress levels</c:v>
                </c:pt>
                <c:pt idx="4">
                  <c:v>My weight</c:v>
                </c:pt>
                <c:pt idx="5">
                  <c:v>The amount of sleep I get</c:v>
                </c:pt>
                <c:pt idx="6">
                  <c:v>My career progress</c:v>
                </c:pt>
                <c:pt idx="7">
                  <c:v>My personal impact on the environment</c:v>
                </c:pt>
                <c:pt idx="8">
                  <c:v>My social media profile</c:v>
                </c:pt>
                <c:pt idx="9">
                  <c:v>My alcohol consumption</c:v>
                </c:pt>
              </c:strCache>
            </c:strRef>
          </c:cat>
          <c:val>
            <c:numRef>
              <c:f>Chart!$B$10:$K$10</c:f>
              <c:numCache>
                <c:formatCode>0.00%</c:formatCode>
                <c:ptCount val="10"/>
                <c:pt idx="0">
                  <c:v>0.28840000000000032</c:v>
                </c:pt>
                <c:pt idx="1">
                  <c:v>0.36600000000000038</c:v>
                </c:pt>
                <c:pt idx="2">
                  <c:v>0.4128000000000005</c:v>
                </c:pt>
                <c:pt idx="3">
                  <c:v>0.44600000000000001</c:v>
                </c:pt>
                <c:pt idx="4">
                  <c:v>0.51749999999999996</c:v>
                </c:pt>
                <c:pt idx="5">
                  <c:v>0.55530000000000002</c:v>
                </c:pt>
                <c:pt idx="6">
                  <c:v>0.56359999999999999</c:v>
                </c:pt>
                <c:pt idx="7">
                  <c:v>0.64840000000000064</c:v>
                </c:pt>
                <c:pt idx="8">
                  <c:v>0.7823</c:v>
                </c:pt>
                <c:pt idx="9">
                  <c:v>0.82370000000000065</c:v>
                </c:pt>
              </c:numCache>
            </c:numRef>
          </c:val>
        </c:ser>
        <c:gapWidth val="50"/>
        <c:overlap val="100"/>
        <c:axId val="129765376"/>
        <c:axId val="129766912"/>
      </c:barChart>
      <c:catAx>
        <c:axId val="129765376"/>
        <c:scaling>
          <c:orientation val="maxMin"/>
        </c:scaling>
        <c:delete val="0"/>
        <c:axPos val="l"/>
        <c:majorTickMark val="none"/>
        <c:tickLblPos val="nextTo"/>
        <c:txPr>
          <a:bodyPr rot="0" vert="horz"/>
          <a:lstStyle/>
          <a:p>
            <a:pPr>
              <a:defRPr/>
            </a:pPr>
            <a:endParaRPr lang="en-US"/>
          </a:p>
        </c:txPr>
        <c:crossAx val="129766912"/>
        <c:crosses val="autoZero"/>
        <c:auto val="1"/>
        <c:lblAlgn val="ctr"/>
        <c:lblOffset val="100"/>
        <c:tickLblSkip val="1"/>
      </c:catAx>
      <c:valAx>
        <c:axId val="129766912"/>
        <c:scaling>
          <c:orientation val="minMax"/>
          <c:max val="1"/>
        </c:scaling>
        <c:delete val="0"/>
        <c:axPos val="t"/>
        <c:numFmt formatCode="0%" sourceLinked="0"/>
        <c:tickLblPos val="nextTo"/>
        <c:crossAx val="1297653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7/_rels/chart21.xml.rels><?xml version="1.0" encoding="UTF-8" standalone="yes"?>
<Relationships xmlns="http://schemas.openxmlformats.org/package/2006/relationships"><Relationship Id="rId1" Type="http://schemas.openxmlformats.org/officeDocument/2006/relationships/package" Target="../../embeddings/slide_47/Microsoft_Office_Excel_Worksheet21.xlsx"/></Relationships>
</file>

<file path=ppt/charts/slide_47/chart2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0.1925</c:v>
                </c:pt>
                <c:pt idx="1">
                  <c:v>0.21620000000000028</c:v>
                </c:pt>
                <c:pt idx="2">
                  <c:v>0.10760000000000013</c:v>
                </c:pt>
                <c:pt idx="3">
                  <c:v>7.6200000000000004E-2</c:v>
                </c:pt>
                <c:pt idx="4">
                  <c:v>9.9600000000000202E-2</c:v>
                </c:pt>
                <c:pt idx="5">
                  <c:v>0.10170000000000012</c:v>
                </c:pt>
                <c:pt idx="6">
                  <c:v>4.0300000000000023E-2</c:v>
                </c:pt>
                <c:pt idx="7">
                  <c:v>2.2900000000000011E-2</c:v>
                </c:pt>
                <c:pt idx="8">
                  <c:v>9.1000000000000004E-3</c:v>
                </c:pt>
                <c:pt idx="9">
                  <c:v>8.0000000000000175E-3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0.17720000000000025</c:v>
                </c:pt>
                <c:pt idx="1">
                  <c:v>0.15100000000000025</c:v>
                </c:pt>
                <c:pt idx="2">
                  <c:v>0.1283</c:v>
                </c:pt>
                <c:pt idx="3">
                  <c:v>0.1009</c:v>
                </c:pt>
                <c:pt idx="4">
                  <c:v>0.10120000000000012</c:v>
                </c:pt>
                <c:pt idx="5">
                  <c:v>9.1600000000000042E-2</c:v>
                </c:pt>
                <c:pt idx="6">
                  <c:v>6.25E-2</c:v>
                </c:pt>
                <c:pt idx="7">
                  <c:v>3.44E-2</c:v>
                </c:pt>
                <c:pt idx="8">
                  <c:v>2.2400000000000045E-2</c:v>
                </c:pt>
                <c:pt idx="9">
                  <c:v>4.5000000000000014E-3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0.14960000000000001</c:v>
                </c:pt>
                <c:pt idx="1">
                  <c:v>0.1145</c:v>
                </c:pt>
                <c:pt idx="2">
                  <c:v>0.10320000000000012</c:v>
                </c:pt>
                <c:pt idx="3">
                  <c:v>0.11720000000000012</c:v>
                </c:pt>
                <c:pt idx="4">
                  <c:v>0.1009</c:v>
                </c:pt>
                <c:pt idx="5">
                  <c:v>8.5400000000000004E-2</c:v>
                </c:pt>
                <c:pt idx="6">
                  <c:v>0.1023</c:v>
                </c:pt>
                <c:pt idx="7">
                  <c:v>6.5699999999999995E-2</c:v>
                </c:pt>
                <c:pt idx="8">
                  <c:v>2.2600000000000012E-2</c:v>
                </c:pt>
                <c:pt idx="9">
                  <c:v>1.2600000000000005E-2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0.11570000000000009</c:v>
                </c:pt>
                <c:pt idx="1">
                  <c:v>0.11370000000000002</c:v>
                </c:pt>
                <c:pt idx="2">
                  <c:v>0.14680000000000001</c:v>
                </c:pt>
                <c:pt idx="3">
                  <c:v>0.1643</c:v>
                </c:pt>
                <c:pt idx="4">
                  <c:v>0.13020000000000001</c:v>
                </c:pt>
                <c:pt idx="5">
                  <c:v>0.14590000000000028</c:v>
                </c:pt>
                <c:pt idx="6">
                  <c:v>0.18350000000000025</c:v>
                </c:pt>
                <c:pt idx="7">
                  <c:v>0.14780000000000001</c:v>
                </c:pt>
                <c:pt idx="8">
                  <c:v>0.10580000000000002</c:v>
                </c:pt>
                <c:pt idx="9">
                  <c:v>0.10910000000000013</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mood / emotions</c:v>
                </c:pt>
                <c:pt idx="4">
                  <c:v>My career progress</c:v>
                </c:pt>
                <c:pt idx="5">
                  <c:v>My stress levels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0.36500000000000032</c:v>
                </c:pt>
                <c:pt idx="1">
                  <c:v>0.40450000000000008</c:v>
                </c:pt>
                <c:pt idx="2">
                  <c:v>0.5141</c:v>
                </c:pt>
                <c:pt idx="3">
                  <c:v>0.54139999999999999</c:v>
                </c:pt>
                <c:pt idx="4">
                  <c:v>0.56820000000000004</c:v>
                </c:pt>
                <c:pt idx="5">
                  <c:v>0.57540000000000002</c:v>
                </c:pt>
                <c:pt idx="6">
                  <c:v>0.61140000000000005</c:v>
                </c:pt>
                <c:pt idx="7">
                  <c:v>0.72910000000000064</c:v>
                </c:pt>
                <c:pt idx="8">
                  <c:v>0.84010000000000062</c:v>
                </c:pt>
                <c:pt idx="9">
                  <c:v>0.86570000000000125</c:v>
                </c:pt>
              </c:numCache>
            </c:numRef>
          </c:val>
        </c:ser>
        <c:gapWidth val="50"/>
        <c:overlap val="100"/>
        <c:axId val="129893504"/>
        <c:axId val="129895040"/>
      </c:barChart>
      <c:catAx>
        <c:axId val="129893504"/>
        <c:scaling>
          <c:orientation val="maxMin"/>
        </c:scaling>
        <c:delete val="0"/>
        <c:axPos val="l"/>
        <c:majorTickMark val="none"/>
        <c:tickLblPos val="nextTo"/>
        <c:txPr>
          <a:bodyPr rot="0" vert="horz"/>
          <a:lstStyle/>
          <a:p>
            <a:pPr>
              <a:defRPr/>
            </a:pPr>
            <a:endParaRPr lang="en-US"/>
          </a:p>
        </c:txPr>
        <c:crossAx val="129895040"/>
        <c:crosses val="autoZero"/>
        <c:auto val="1"/>
        <c:lblAlgn val="ctr"/>
        <c:lblOffset val="100"/>
        <c:tickLblSkip val="1"/>
      </c:catAx>
      <c:valAx>
        <c:axId val="129895040"/>
        <c:scaling>
          <c:orientation val="minMax"/>
          <c:max val="1"/>
        </c:scaling>
        <c:delete val="0"/>
        <c:axPos val="t"/>
        <c:numFmt formatCode="0%" sourceLinked="0"/>
        <c:tickLblPos val="nextTo"/>
        <c:crossAx val="129893504"/>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8/_rels/chart22.xml.rels><?xml version="1.0" encoding="UTF-8" standalone="yes"?>
<Relationships xmlns="http://schemas.openxmlformats.org/package/2006/relationships"><Relationship Id="rId1" Type="http://schemas.openxmlformats.org/officeDocument/2006/relationships/package" Target="../../embeddings/slide_48/Microsoft_Office_Excel_Worksheet22.xlsx"/></Relationships>
</file>

<file path=ppt/charts/slide_48/chart2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Chart!$B$6:$K$6</c:f>
              <c:numCache>
                <c:formatCode>0.00%</c:formatCode>
                <c:ptCount val="10"/>
                <c:pt idx="0">
                  <c:v>0.32750000000000057</c:v>
                </c:pt>
                <c:pt idx="1">
                  <c:v>8.9200000000000043E-2</c:v>
                </c:pt>
                <c:pt idx="2">
                  <c:v>9.4900000000000026E-2</c:v>
                </c:pt>
                <c:pt idx="3">
                  <c:v>0.1048</c:v>
                </c:pt>
                <c:pt idx="4">
                  <c:v>0.14490000000000028</c:v>
                </c:pt>
                <c:pt idx="5">
                  <c:v>7.3899999999999993E-2</c:v>
                </c:pt>
                <c:pt idx="6">
                  <c:v>7.640000000000001E-2</c:v>
                </c:pt>
                <c:pt idx="7">
                  <c:v>2.9700000000000001E-2</c:v>
                </c:pt>
                <c:pt idx="8">
                  <c:v>1.72E-2</c:v>
                </c:pt>
                <c:pt idx="9">
                  <c:v>1.8900000000000031E-2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Chart!$B$7:$K$7</c:f>
              <c:numCache>
                <c:formatCode>0.00%</c:formatCode>
                <c:ptCount val="10"/>
                <c:pt idx="0">
                  <c:v>0.19700000000000001</c:v>
                </c:pt>
                <c:pt idx="1">
                  <c:v>0.15580000000000024</c:v>
                </c:pt>
                <c:pt idx="2">
                  <c:v>9.6300000000000024E-2</c:v>
                </c:pt>
                <c:pt idx="3">
                  <c:v>0.14080000000000001</c:v>
                </c:pt>
                <c:pt idx="4">
                  <c:v>0.1348</c:v>
                </c:pt>
                <c:pt idx="5">
                  <c:v>0.11310000000000002</c:v>
                </c:pt>
                <c:pt idx="6">
                  <c:v>7.3400000000000021E-2</c:v>
                </c:pt>
                <c:pt idx="7">
                  <c:v>3.7600000000000064E-2</c:v>
                </c:pt>
                <c:pt idx="8">
                  <c:v>1.7299999999999996E-2</c:v>
                </c:pt>
                <c:pt idx="9">
                  <c:v>1.1299999999999998E-2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Chart!$B$8:$K$8</c:f>
              <c:numCache>
                <c:formatCode>0.00%</c:formatCode>
                <c:ptCount val="10"/>
                <c:pt idx="0">
                  <c:v>0.15290000000000031</c:v>
                </c:pt>
                <c:pt idx="1">
                  <c:v>0.13850000000000001</c:v>
                </c:pt>
                <c:pt idx="2">
                  <c:v>0.1163</c:v>
                </c:pt>
                <c:pt idx="3">
                  <c:v>0.13519999999999999</c:v>
                </c:pt>
                <c:pt idx="4">
                  <c:v>0.1105</c:v>
                </c:pt>
                <c:pt idx="5">
                  <c:v>0.12350000000000012</c:v>
                </c:pt>
                <c:pt idx="6">
                  <c:v>0.1124</c:v>
                </c:pt>
                <c:pt idx="7">
                  <c:v>5.1900000000000002E-2</c:v>
                </c:pt>
                <c:pt idx="8">
                  <c:v>1.8400000000000031E-2</c:v>
                </c:pt>
                <c:pt idx="9">
                  <c:v>1.7899999999999999E-2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Chart!$B$9:$K$9</c:f>
              <c:numCache>
                <c:formatCode>0.00%</c:formatCode>
                <c:ptCount val="10"/>
                <c:pt idx="0">
                  <c:v>0.10680000000000002</c:v>
                </c:pt>
                <c:pt idx="1">
                  <c:v>0.20019999999999999</c:v>
                </c:pt>
                <c:pt idx="2">
                  <c:v>0.26020000000000004</c:v>
                </c:pt>
                <c:pt idx="3">
                  <c:v>0.18130000000000004</c:v>
                </c:pt>
                <c:pt idx="4">
                  <c:v>0.16289999999999999</c:v>
                </c:pt>
                <c:pt idx="5">
                  <c:v>0.21810000000000004</c:v>
                </c:pt>
                <c:pt idx="6">
                  <c:v>0.21410000000000001</c:v>
                </c:pt>
                <c:pt idx="7">
                  <c:v>0.18030000000000004</c:v>
                </c:pt>
                <c:pt idx="8">
                  <c:v>0.15030000000000004</c:v>
                </c:pt>
                <c:pt idx="9">
                  <c:v>0.15080000000000021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mood / emotions</c:v>
                </c:pt>
                <c:pt idx="3">
                  <c:v>My career progress</c:v>
                </c:pt>
                <c:pt idx="4">
                  <c:v>My weight</c:v>
                </c:pt>
                <c:pt idx="5">
                  <c:v>My stress levels</c:v>
                </c:pt>
                <c:pt idx="6">
                  <c:v>The amount of sleep I get</c:v>
                </c:pt>
                <c:pt idx="7">
                  <c:v>My personal impact on the environment</c:v>
                </c:pt>
                <c:pt idx="8">
                  <c:v>My alcohol consumption</c:v>
                </c:pt>
                <c:pt idx="9">
                  <c:v>My social media profile</c:v>
                </c:pt>
              </c:strCache>
            </c:strRef>
          </c:cat>
          <c:val>
            <c:numRef>
              <c:f>Chart!$B$10:$K$10</c:f>
              <c:numCache>
                <c:formatCode>0.00%</c:formatCode>
                <c:ptCount val="10"/>
                <c:pt idx="0">
                  <c:v>0.21570000000000028</c:v>
                </c:pt>
                <c:pt idx="1">
                  <c:v>0.41630000000000056</c:v>
                </c:pt>
                <c:pt idx="2">
                  <c:v>0.43230000000000063</c:v>
                </c:pt>
                <c:pt idx="3">
                  <c:v>0.4380000000000005</c:v>
                </c:pt>
                <c:pt idx="4">
                  <c:v>0.44700000000000001</c:v>
                </c:pt>
                <c:pt idx="5">
                  <c:v>0.47150000000000031</c:v>
                </c:pt>
                <c:pt idx="6">
                  <c:v>0.52370000000000005</c:v>
                </c:pt>
                <c:pt idx="7">
                  <c:v>0.70040000000000002</c:v>
                </c:pt>
                <c:pt idx="8">
                  <c:v>0.79679999999999995</c:v>
                </c:pt>
                <c:pt idx="9">
                  <c:v>0.80110000000000003</c:v>
                </c:pt>
              </c:numCache>
            </c:numRef>
          </c:val>
        </c:ser>
        <c:gapWidth val="50"/>
        <c:overlap val="100"/>
        <c:axId val="130078976"/>
        <c:axId val="130101248"/>
      </c:barChart>
      <c:catAx>
        <c:axId val="130078976"/>
        <c:scaling>
          <c:orientation val="maxMin"/>
        </c:scaling>
        <c:delete val="0"/>
        <c:axPos val="l"/>
        <c:majorTickMark val="none"/>
        <c:tickLblPos val="nextTo"/>
        <c:txPr>
          <a:bodyPr rot="0" vert="horz"/>
          <a:lstStyle/>
          <a:p>
            <a:pPr>
              <a:defRPr/>
            </a:pPr>
            <a:endParaRPr lang="en-US"/>
          </a:p>
        </c:txPr>
        <c:crossAx val="130101248"/>
        <c:crosses val="autoZero"/>
        <c:auto val="1"/>
        <c:lblAlgn val="ctr"/>
        <c:lblOffset val="100"/>
        <c:tickLblSkip val="1"/>
      </c:catAx>
      <c:valAx>
        <c:axId val="130101248"/>
        <c:scaling>
          <c:orientation val="minMax"/>
          <c:max val="1"/>
        </c:scaling>
        <c:delete val="0"/>
        <c:axPos val="t"/>
        <c:numFmt formatCode="0%" sourceLinked="0"/>
        <c:tickLblPos val="nextTo"/>
        <c:crossAx val="13007897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49/_rels/chart23.xml.rels><?xml version="1.0" encoding="UTF-8" standalone="yes"?>
<Relationships xmlns="http://schemas.openxmlformats.org/package/2006/relationships"><Relationship Id="rId1" Type="http://schemas.openxmlformats.org/officeDocument/2006/relationships/package" Target="../../embeddings/slide_49/Microsoft_Office_Excel_Worksheet23.xlsx"/></Relationships>
</file>

<file path=ppt/charts/slide_49/chart23.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Chart!$B$6:$K$6</c:f>
              <c:numCache>
                <c:formatCode>0.00%</c:formatCode>
                <c:ptCount val="10"/>
                <c:pt idx="0">
                  <c:v>0.33840000000000076</c:v>
                </c:pt>
                <c:pt idx="1">
                  <c:v>9.7500000000000045E-2</c:v>
                </c:pt>
                <c:pt idx="2">
                  <c:v>0.1173</c:v>
                </c:pt>
                <c:pt idx="3">
                  <c:v>0.13730000000000001</c:v>
                </c:pt>
                <c:pt idx="4">
                  <c:v>7.4200000000000002E-2</c:v>
                </c:pt>
                <c:pt idx="5">
                  <c:v>7.85E-2</c:v>
                </c:pt>
                <c:pt idx="6">
                  <c:v>8.3000000000000046E-2</c:v>
                </c:pt>
                <c:pt idx="7">
                  <c:v>2.6400000000000045E-2</c:v>
                </c:pt>
                <c:pt idx="8">
                  <c:v>1.3200000000000022E-2</c:v>
                </c:pt>
                <c:pt idx="9">
                  <c:v>3.700000000000008E-3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Chart!$B$7:$K$7</c:f>
              <c:numCache>
                <c:formatCode>0.00%</c:formatCode>
                <c:ptCount val="10"/>
                <c:pt idx="0">
                  <c:v>0.20519999999999999</c:v>
                </c:pt>
                <c:pt idx="1">
                  <c:v>0.14840000000000031</c:v>
                </c:pt>
                <c:pt idx="2">
                  <c:v>0.17319999999999999</c:v>
                </c:pt>
                <c:pt idx="3">
                  <c:v>0.12920000000000001</c:v>
                </c:pt>
                <c:pt idx="4">
                  <c:v>9.9400000000000002E-2</c:v>
                </c:pt>
                <c:pt idx="5">
                  <c:v>8.6500000000000007E-2</c:v>
                </c:pt>
                <c:pt idx="6">
                  <c:v>7.0499999999999993E-2</c:v>
                </c:pt>
                <c:pt idx="7">
                  <c:v>3.1399999999999997E-2</c:v>
                </c:pt>
                <c:pt idx="8">
                  <c:v>1.8800000000000032E-2</c:v>
                </c:pt>
                <c:pt idx="9">
                  <c:v>7.0000000000000088E-3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Chart!$B$8:$K$8</c:f>
              <c:numCache>
                <c:formatCode>0.00%</c:formatCode>
                <c:ptCount val="10"/>
                <c:pt idx="0">
                  <c:v>0.14980000000000004</c:v>
                </c:pt>
                <c:pt idx="1">
                  <c:v>0.17090000000000025</c:v>
                </c:pt>
                <c:pt idx="2">
                  <c:v>0.14180000000000001</c:v>
                </c:pt>
                <c:pt idx="3">
                  <c:v>0.12939999999999999</c:v>
                </c:pt>
                <c:pt idx="4">
                  <c:v>9.7900000000000001E-2</c:v>
                </c:pt>
                <c:pt idx="5">
                  <c:v>8.9500000000000204E-2</c:v>
                </c:pt>
                <c:pt idx="6">
                  <c:v>9.540000000000004E-2</c:v>
                </c:pt>
                <c:pt idx="7">
                  <c:v>4.1199999999999987E-2</c:v>
                </c:pt>
                <c:pt idx="8">
                  <c:v>2.6599999999999999E-2</c:v>
                </c:pt>
                <c:pt idx="9">
                  <c:v>2.7000000000000045E-2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Chart!$B$9:$K$9</c:f>
              <c:numCache>
                <c:formatCode>0.00%</c:formatCode>
                <c:ptCount val="10"/>
                <c:pt idx="0">
                  <c:v>0.12110000000000012</c:v>
                </c:pt>
                <c:pt idx="1">
                  <c:v>0.22589999999999999</c:v>
                </c:pt>
                <c:pt idx="2">
                  <c:v>0.19769999999999999</c:v>
                </c:pt>
                <c:pt idx="3">
                  <c:v>0.22309999999999999</c:v>
                </c:pt>
                <c:pt idx="4">
                  <c:v>0.25490000000000002</c:v>
                </c:pt>
                <c:pt idx="5">
                  <c:v>0.23900000000000021</c:v>
                </c:pt>
                <c:pt idx="6">
                  <c:v>0.20250000000000001</c:v>
                </c:pt>
                <c:pt idx="7">
                  <c:v>0.20860000000000001</c:v>
                </c:pt>
                <c:pt idx="8">
                  <c:v>0.20469999999999999</c:v>
                </c:pt>
                <c:pt idx="9">
                  <c:v>0.19400000000000001</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appearance</c:v>
                </c:pt>
                <c:pt idx="2">
                  <c:v>My career progress</c:v>
                </c:pt>
                <c:pt idx="3">
                  <c:v>My mood / emotions</c:v>
                </c:pt>
                <c:pt idx="4">
                  <c:v>The amount of sleep I get</c:v>
                </c:pt>
                <c:pt idx="5">
                  <c:v>My stress levels</c:v>
                </c:pt>
                <c:pt idx="6">
                  <c:v>My weight</c:v>
                </c:pt>
                <c:pt idx="7">
                  <c:v>My personal impact on the environment</c:v>
                </c:pt>
                <c:pt idx="8">
                  <c:v>My alcohol consumption</c:v>
                </c:pt>
                <c:pt idx="9">
                  <c:v>My social media profile</c:v>
                </c:pt>
              </c:strCache>
            </c:strRef>
          </c:cat>
          <c:val>
            <c:numRef>
              <c:f>Chart!$B$10:$K$10</c:f>
              <c:numCache>
                <c:formatCode>0.00%</c:formatCode>
                <c:ptCount val="10"/>
                <c:pt idx="0">
                  <c:v>0.18540000000000031</c:v>
                </c:pt>
                <c:pt idx="1">
                  <c:v>0.35730000000000056</c:v>
                </c:pt>
                <c:pt idx="2">
                  <c:v>0.37000000000000038</c:v>
                </c:pt>
                <c:pt idx="3">
                  <c:v>0.38110000000000038</c:v>
                </c:pt>
                <c:pt idx="4">
                  <c:v>0.47370000000000001</c:v>
                </c:pt>
                <c:pt idx="5">
                  <c:v>0.50660000000000005</c:v>
                </c:pt>
                <c:pt idx="6">
                  <c:v>0.54859999999999998</c:v>
                </c:pt>
                <c:pt idx="7">
                  <c:v>0.69230000000000003</c:v>
                </c:pt>
                <c:pt idx="8">
                  <c:v>0.73670000000000113</c:v>
                </c:pt>
                <c:pt idx="9">
                  <c:v>0.76830000000000065</c:v>
                </c:pt>
              </c:numCache>
            </c:numRef>
          </c:val>
        </c:ser>
        <c:gapWidth val="50"/>
        <c:overlap val="100"/>
        <c:axId val="130174336"/>
        <c:axId val="130208896"/>
      </c:barChart>
      <c:catAx>
        <c:axId val="130174336"/>
        <c:scaling>
          <c:orientation val="maxMin"/>
        </c:scaling>
        <c:delete val="0"/>
        <c:axPos val="l"/>
        <c:majorTickMark val="none"/>
        <c:tickLblPos val="nextTo"/>
        <c:txPr>
          <a:bodyPr rot="0" vert="horz"/>
          <a:lstStyle/>
          <a:p>
            <a:pPr>
              <a:defRPr/>
            </a:pPr>
            <a:endParaRPr lang="en-US"/>
          </a:p>
        </c:txPr>
        <c:crossAx val="130208896"/>
        <c:crosses val="autoZero"/>
        <c:auto val="1"/>
        <c:lblAlgn val="ctr"/>
        <c:lblOffset val="100"/>
        <c:tickLblSkip val="1"/>
      </c:catAx>
      <c:valAx>
        <c:axId val="130208896"/>
        <c:scaling>
          <c:orientation val="minMax"/>
          <c:max val="1"/>
        </c:scaling>
        <c:delete val="0"/>
        <c:axPos val="t"/>
        <c:numFmt formatCode="0%" sourceLinked="0"/>
        <c:tickLblPos val="nextTo"/>
        <c:crossAx val="1301743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0/_rels/chart24.xml.rels><?xml version="1.0" encoding="UTF-8" standalone="yes"?>
<Relationships xmlns="http://schemas.openxmlformats.org/package/2006/relationships"><Relationship Id="rId1" Type="http://schemas.openxmlformats.org/officeDocument/2006/relationships/package" Target="../../embeddings/slide_50/Microsoft_Office_Excel_Worksheet24.xlsx"/></Relationships>
</file>

<file path=ppt/charts/slide_50/chart2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Chart!$B$6:$K$6</c:f>
              <c:numCache>
                <c:formatCode>0.00%</c:formatCode>
                <c:ptCount val="10"/>
                <c:pt idx="0">
                  <c:v>0.30810000000000032</c:v>
                </c:pt>
                <c:pt idx="1">
                  <c:v>0.15320000000000028</c:v>
                </c:pt>
                <c:pt idx="2">
                  <c:v>0.13969999999999999</c:v>
                </c:pt>
                <c:pt idx="3">
                  <c:v>0.13900000000000001</c:v>
                </c:pt>
                <c:pt idx="4">
                  <c:v>4.7300000000000092E-2</c:v>
                </c:pt>
                <c:pt idx="5">
                  <c:v>7.9300000000000134E-2</c:v>
                </c:pt>
                <c:pt idx="6">
                  <c:v>6.9900000000000004E-2</c:v>
                </c:pt>
                <c:pt idx="7">
                  <c:v>2.2500000000000006E-2</c:v>
                </c:pt>
                <c:pt idx="8">
                  <c:v>3.8000000000000039E-3</c:v>
                </c:pt>
                <c:pt idx="9">
                  <c:v>6.80000000000001E-3</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Chart!$B$7:$K$7</c:f>
              <c:numCache>
                <c:formatCode>0.00%</c:formatCode>
                <c:ptCount val="10"/>
                <c:pt idx="0">
                  <c:v>0.16990000000000025</c:v>
                </c:pt>
                <c:pt idx="1">
                  <c:v>0.16070000000000001</c:v>
                </c:pt>
                <c:pt idx="2">
                  <c:v>0.14780000000000001</c:v>
                </c:pt>
                <c:pt idx="3">
                  <c:v>0.12590000000000001</c:v>
                </c:pt>
                <c:pt idx="4">
                  <c:v>0.10520000000000013</c:v>
                </c:pt>
                <c:pt idx="5">
                  <c:v>9.8600000000000215E-2</c:v>
                </c:pt>
                <c:pt idx="6">
                  <c:v>9.7000000000000003E-2</c:v>
                </c:pt>
                <c:pt idx="7">
                  <c:v>4.3199999999999995E-2</c:v>
                </c:pt>
                <c:pt idx="8">
                  <c:v>1.2100000000000001E-2</c:v>
                </c:pt>
                <c:pt idx="9">
                  <c:v>9.3000000000000235E-3</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Chart!$B$8:$K$8</c:f>
              <c:numCache>
                <c:formatCode>0.00%</c:formatCode>
                <c:ptCount val="10"/>
                <c:pt idx="0">
                  <c:v>0.12370000000000014</c:v>
                </c:pt>
                <c:pt idx="1">
                  <c:v>0.15160000000000001</c:v>
                </c:pt>
                <c:pt idx="2">
                  <c:v>0.1328</c:v>
                </c:pt>
                <c:pt idx="3">
                  <c:v>0.11320000000000002</c:v>
                </c:pt>
                <c:pt idx="4">
                  <c:v>0.1323</c:v>
                </c:pt>
                <c:pt idx="5">
                  <c:v>0.10550000000000002</c:v>
                </c:pt>
                <c:pt idx="6">
                  <c:v>0.10730000000000002</c:v>
                </c:pt>
                <c:pt idx="7">
                  <c:v>6.5199999999999994E-2</c:v>
                </c:pt>
                <c:pt idx="8">
                  <c:v>2.1999999999999999E-2</c:v>
                </c:pt>
                <c:pt idx="9">
                  <c:v>1.5900000000000001E-2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Chart!$B$9:$K$9</c:f>
              <c:numCache>
                <c:formatCode>0.00%</c:formatCode>
                <c:ptCount val="10"/>
                <c:pt idx="0">
                  <c:v>0.1411</c:v>
                </c:pt>
                <c:pt idx="1">
                  <c:v>0.18350000000000025</c:v>
                </c:pt>
                <c:pt idx="2">
                  <c:v>0.11770000000000012</c:v>
                </c:pt>
                <c:pt idx="3">
                  <c:v>0.15400000000000025</c:v>
                </c:pt>
                <c:pt idx="4">
                  <c:v>0.19939999999999999</c:v>
                </c:pt>
                <c:pt idx="5">
                  <c:v>0.17230000000000001</c:v>
                </c:pt>
                <c:pt idx="6">
                  <c:v>0.16550000000000001</c:v>
                </c:pt>
                <c:pt idx="7">
                  <c:v>0.14870000000000028</c:v>
                </c:pt>
                <c:pt idx="8">
                  <c:v>0.10820000000000014</c:v>
                </c:pt>
                <c:pt idx="9">
                  <c:v>0.10390000000000002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mood / emotions</c:v>
                </c:pt>
                <c:pt idx="2">
                  <c:v>My career progress</c:v>
                </c:pt>
                <c:pt idx="3">
                  <c:v>My weight</c:v>
                </c:pt>
                <c:pt idx="4">
                  <c:v>My appearance</c:v>
                </c:pt>
                <c:pt idx="5">
                  <c:v>The amount of sleep I get</c:v>
                </c:pt>
                <c:pt idx="6">
                  <c:v>My stress levels</c:v>
                </c:pt>
                <c:pt idx="7">
                  <c:v>My personal impact on the environment</c:v>
                </c:pt>
                <c:pt idx="8">
                  <c:v>My social media profile</c:v>
                </c:pt>
                <c:pt idx="9">
                  <c:v>My alcohol consumption</c:v>
                </c:pt>
              </c:strCache>
            </c:strRef>
          </c:cat>
          <c:val>
            <c:numRef>
              <c:f>Chart!$B$10:$K$10</c:f>
              <c:numCache>
                <c:formatCode>0.00%</c:formatCode>
                <c:ptCount val="10"/>
                <c:pt idx="0">
                  <c:v>0.25719999999999998</c:v>
                </c:pt>
                <c:pt idx="1">
                  <c:v>0.35100000000000031</c:v>
                </c:pt>
                <c:pt idx="2">
                  <c:v>0.46210000000000001</c:v>
                </c:pt>
                <c:pt idx="3">
                  <c:v>0.46780000000000038</c:v>
                </c:pt>
                <c:pt idx="4">
                  <c:v>0.51590000000000003</c:v>
                </c:pt>
                <c:pt idx="5">
                  <c:v>0.54430000000000001</c:v>
                </c:pt>
                <c:pt idx="6">
                  <c:v>0.56040000000000001</c:v>
                </c:pt>
                <c:pt idx="7">
                  <c:v>0.72030000000000005</c:v>
                </c:pt>
                <c:pt idx="8">
                  <c:v>0.85390000000000099</c:v>
                </c:pt>
                <c:pt idx="9">
                  <c:v>0.86410000000000065</c:v>
                </c:pt>
              </c:numCache>
            </c:numRef>
          </c:val>
        </c:ser>
        <c:gapWidth val="50"/>
        <c:overlap val="100"/>
        <c:axId val="130491136"/>
        <c:axId val="130492672"/>
      </c:barChart>
      <c:catAx>
        <c:axId val="130491136"/>
        <c:scaling>
          <c:orientation val="maxMin"/>
        </c:scaling>
        <c:delete val="0"/>
        <c:axPos val="l"/>
        <c:majorTickMark val="none"/>
        <c:tickLblPos val="nextTo"/>
        <c:txPr>
          <a:bodyPr rot="0" vert="horz"/>
          <a:lstStyle/>
          <a:p>
            <a:pPr>
              <a:defRPr/>
            </a:pPr>
            <a:endParaRPr lang="en-US"/>
          </a:p>
        </c:txPr>
        <c:crossAx val="130492672"/>
        <c:crosses val="autoZero"/>
        <c:auto val="1"/>
        <c:lblAlgn val="ctr"/>
        <c:lblOffset val="100"/>
        <c:tickLblSkip val="1"/>
      </c:catAx>
      <c:valAx>
        <c:axId val="130492672"/>
        <c:scaling>
          <c:orientation val="minMax"/>
          <c:max val="1"/>
        </c:scaling>
        <c:delete val="0"/>
        <c:axPos val="t"/>
        <c:numFmt formatCode="0%" sourceLinked="0"/>
        <c:tickLblPos val="nextTo"/>
        <c:crossAx val="130491136"/>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1/_rels/chart25.xml.rels><?xml version="1.0" encoding="UTF-8" standalone="yes"?>
<Relationships xmlns="http://schemas.openxmlformats.org/package/2006/relationships"><Relationship Id="rId1" Type="http://schemas.openxmlformats.org/officeDocument/2006/relationships/package" Target="../../embeddings/slide_51/Microsoft_Office_Excel_Worksheet25.xlsx"/></Relationships>
</file>

<file path=ppt/charts/slide_51/chart2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Chart!$B$6:$K$6</c:f>
              <c:numCache>
                <c:formatCode>0.00%</c:formatCode>
                <c:ptCount val="10"/>
                <c:pt idx="0">
                  <c:v>0.24900000000000028</c:v>
                </c:pt>
                <c:pt idx="1">
                  <c:v>0.17450000000000004</c:v>
                </c:pt>
                <c:pt idx="2">
                  <c:v>0.1265</c:v>
                </c:pt>
                <c:pt idx="3">
                  <c:v>8.3100000000000063E-2</c:v>
                </c:pt>
                <c:pt idx="4">
                  <c:v>7.5500000000000012E-2</c:v>
                </c:pt>
                <c:pt idx="5">
                  <c:v>7.8800000000000023E-2</c:v>
                </c:pt>
                <c:pt idx="6">
                  <c:v>4.4900000000000023E-2</c:v>
                </c:pt>
                <c:pt idx="7">
                  <c:v>4.9700000000000112E-2</c:v>
                </c:pt>
                <c:pt idx="8">
                  <c:v>2.1200000000000038E-2</c:v>
                </c:pt>
                <c:pt idx="9">
                  <c:v>1.2500000000000001E-2</c:v>
                </c:pt>
              </c:numCache>
            </c:numRef>
          </c:val>
        </c:ser>
        <c:ser>
          <c:idx val="2"/>
          <c:order val="1"/>
          <c:tx>
            <c:strRef>
              <c:f>Chart!$A$7</c:f>
              <c:strCache>
                <c:ptCount val="1"/>
                <c:pt idx="0">
                  <c:v>Second</c:v>
                </c:pt>
              </c:strCache>
            </c:strRef>
          </c:tx>
          <c:spPr>
            <a:solidFill>
              <a:schemeClr val="tx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Chart!$B$7:$K$7</c:f>
              <c:numCache>
                <c:formatCode>0.00%</c:formatCode>
                <c:ptCount val="10"/>
                <c:pt idx="0">
                  <c:v>0.16940000000000024</c:v>
                </c:pt>
                <c:pt idx="1">
                  <c:v>0.16189999999999999</c:v>
                </c:pt>
                <c:pt idx="2">
                  <c:v>0.14950000000000024</c:v>
                </c:pt>
                <c:pt idx="3">
                  <c:v>9.2800000000000021E-2</c:v>
                </c:pt>
                <c:pt idx="4">
                  <c:v>8.0800000000000025E-2</c:v>
                </c:pt>
                <c:pt idx="5">
                  <c:v>0.10290000000000002</c:v>
                </c:pt>
                <c:pt idx="6">
                  <c:v>6.5600000000000006E-2</c:v>
                </c:pt>
                <c:pt idx="7">
                  <c:v>5.930000000000011E-2</c:v>
                </c:pt>
                <c:pt idx="8">
                  <c:v>1.9800000000000043E-2</c:v>
                </c:pt>
                <c:pt idx="9">
                  <c:v>1.3800000000000028E-2</c:v>
                </c:pt>
              </c:numCache>
            </c:numRef>
          </c:val>
        </c:ser>
        <c:ser>
          <c:idx val="3"/>
          <c:order val="2"/>
          <c:tx>
            <c:strRef>
              <c:f>Chart!$A$8</c:f>
              <c:strCache>
                <c:ptCount val="1"/>
                <c:pt idx="0">
                  <c:v>Third</c:v>
                </c:pt>
              </c:strCache>
            </c:strRef>
          </c:tx>
          <c:spPr>
            <a:solidFill>
              <a:schemeClr val="bg2"/>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Chart!$B$8:$K$8</c:f>
              <c:numCache>
                <c:formatCode>0.00%</c:formatCode>
                <c:ptCount val="10"/>
                <c:pt idx="0">
                  <c:v>0.13550000000000001</c:v>
                </c:pt>
                <c:pt idx="1">
                  <c:v>0.10670000000000013</c:v>
                </c:pt>
                <c:pt idx="2">
                  <c:v>0.11990000000000002</c:v>
                </c:pt>
                <c:pt idx="3">
                  <c:v>0.1115</c:v>
                </c:pt>
                <c:pt idx="4">
                  <c:v>0.1113</c:v>
                </c:pt>
                <c:pt idx="5">
                  <c:v>9.5200000000000007E-2</c:v>
                </c:pt>
                <c:pt idx="6">
                  <c:v>0.10950000000000013</c:v>
                </c:pt>
                <c:pt idx="7">
                  <c:v>7.1900000000000006E-2</c:v>
                </c:pt>
                <c:pt idx="8">
                  <c:v>3.3399999999999999E-2</c:v>
                </c:pt>
                <c:pt idx="9">
                  <c:v>2.0799999999999999E-2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Chart!$B$9:$K$9</c:f>
              <c:numCache>
                <c:formatCode>0.00%</c:formatCode>
                <c:ptCount val="10"/>
                <c:pt idx="0">
                  <c:v>0.1105</c:v>
                </c:pt>
                <c:pt idx="1">
                  <c:v>0.10410000000000012</c:v>
                </c:pt>
                <c:pt idx="2">
                  <c:v>0.129</c:v>
                </c:pt>
                <c:pt idx="3">
                  <c:v>0.1275</c:v>
                </c:pt>
                <c:pt idx="4">
                  <c:v>0.14680000000000001</c:v>
                </c:pt>
                <c:pt idx="5">
                  <c:v>0.10349999999999998</c:v>
                </c:pt>
                <c:pt idx="6">
                  <c:v>0.10900000000000012</c:v>
                </c:pt>
                <c:pt idx="7">
                  <c:v>0.12120000000000013</c:v>
                </c:pt>
                <c:pt idx="8">
                  <c:v>6.0400000000000023E-2</c:v>
                </c:pt>
                <c:pt idx="9">
                  <c:v>5.4100000000000023E-2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personal finances</c:v>
                </c:pt>
                <c:pt idx="1">
                  <c:v>My weight</c:v>
                </c:pt>
                <c:pt idx="2">
                  <c:v>The amount of sleep I get</c:v>
                </c:pt>
                <c:pt idx="3">
                  <c:v>My stress levels</c:v>
                </c:pt>
                <c:pt idx="4">
                  <c:v>My mood / emotions</c:v>
                </c:pt>
                <c:pt idx="5">
                  <c:v>My career progress</c:v>
                </c:pt>
                <c:pt idx="6">
                  <c:v>My appearance</c:v>
                </c:pt>
                <c:pt idx="7">
                  <c:v>My personal impact on the environment</c:v>
                </c:pt>
                <c:pt idx="8">
                  <c:v>My alcohol consumption</c:v>
                </c:pt>
                <c:pt idx="9">
                  <c:v>My social media profile</c:v>
                </c:pt>
              </c:strCache>
            </c:strRef>
          </c:cat>
          <c:val>
            <c:numRef>
              <c:f>Chart!$B$10:$K$10</c:f>
              <c:numCache>
                <c:formatCode>0.00%</c:formatCode>
                <c:ptCount val="10"/>
                <c:pt idx="0">
                  <c:v>0.33550000000000063</c:v>
                </c:pt>
                <c:pt idx="1">
                  <c:v>0.45270000000000005</c:v>
                </c:pt>
                <c:pt idx="2">
                  <c:v>0.47510000000000002</c:v>
                </c:pt>
                <c:pt idx="3">
                  <c:v>0.58509999999999951</c:v>
                </c:pt>
                <c:pt idx="4">
                  <c:v>0.58560000000000001</c:v>
                </c:pt>
                <c:pt idx="5">
                  <c:v>0.61950000000000005</c:v>
                </c:pt>
                <c:pt idx="6">
                  <c:v>0.67090000000000138</c:v>
                </c:pt>
                <c:pt idx="7">
                  <c:v>0.69790000000000063</c:v>
                </c:pt>
                <c:pt idx="8">
                  <c:v>0.86520000000000064</c:v>
                </c:pt>
                <c:pt idx="9">
                  <c:v>0.89870000000000005</c:v>
                </c:pt>
              </c:numCache>
            </c:numRef>
          </c:val>
        </c:ser>
        <c:gapWidth val="50"/>
        <c:overlap val="100"/>
        <c:axId val="130602880"/>
        <c:axId val="130604416"/>
      </c:barChart>
      <c:catAx>
        <c:axId val="130602880"/>
        <c:scaling>
          <c:orientation val="maxMin"/>
        </c:scaling>
        <c:delete val="0"/>
        <c:axPos val="l"/>
        <c:majorTickMark val="none"/>
        <c:tickLblPos val="nextTo"/>
        <c:txPr>
          <a:bodyPr rot="0" vert="horz"/>
          <a:lstStyle/>
          <a:p>
            <a:pPr>
              <a:defRPr/>
            </a:pPr>
            <a:endParaRPr lang="en-US"/>
          </a:p>
        </c:txPr>
        <c:crossAx val="130604416"/>
        <c:crosses val="autoZero"/>
        <c:auto val="1"/>
        <c:lblAlgn val="ctr"/>
        <c:lblOffset val="100"/>
        <c:tickLblSkip val="1"/>
      </c:catAx>
      <c:valAx>
        <c:axId val="130604416"/>
        <c:scaling>
          <c:orientation val="minMax"/>
          <c:max val="1"/>
        </c:scaling>
        <c:delete val="0"/>
        <c:axPos val="t"/>
        <c:numFmt formatCode="0%" sourceLinked="0"/>
        <c:tickLblPos val="nextTo"/>
        <c:crossAx val="130602880"/>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2/_rels/chart26.xml.rels><?xml version="1.0" encoding="UTF-8" standalone="yes"?>
<Relationships xmlns="http://schemas.openxmlformats.org/package/2006/relationships"><Relationship Id="rId1" Type="http://schemas.openxmlformats.org/officeDocument/2006/relationships/package" Target="../../embeddings/slide_52/Microsoft_Office_Excel_Worksheet26.xlsx"/></Relationships>
</file>

<file path=ppt/charts/slide_52/chart2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34584852499609531"/>
          <c:y val="0.21949612476377234"/>
          <c:w val="0.61902653792082063"/>
          <c:h val="0.7618175041130697"/>
        </c:manualLayout>
      </c:layout>
      <c:barChart>
        <c:barDir val="bar"/>
        <c:grouping val="stacked"/>
        <c:ser>
          <c:idx val="0"/>
          <c:order val="0"/>
          <c:tx>
            <c:strRef>
              <c:f>Chart!$A$6</c:f>
              <c:strCache>
                <c:ptCount val="1"/>
                <c:pt idx="0">
                  <c:v>First</c:v>
                </c:pt>
              </c:strCache>
            </c:strRef>
          </c:tx>
          <c:spPr>
            <a:solidFill>
              <a:schemeClr val="tx2">
                <a:lumMod val="5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Chart!$B$6:$K$6</c:f>
              <c:numCache>
                <c:formatCode>0.00%</c:formatCode>
                <c:ptCount val="10"/>
                <c:pt idx="0">
                  <c:v>0.20390000000000025</c:v>
                </c:pt>
                <c:pt idx="1">
                  <c:v>0.17519999999999999</c:v>
                </c:pt>
                <c:pt idx="2">
                  <c:v>0.18860000000000021</c:v>
                </c:pt>
                <c:pt idx="3">
                  <c:v>8.4400000000000003E-2</c:v>
                </c:pt>
                <c:pt idx="4">
                  <c:v>7.010000000000001E-2</c:v>
                </c:pt>
                <c:pt idx="5">
                  <c:v>9.4700000000000048E-2</c:v>
                </c:pt>
                <c:pt idx="6">
                  <c:v>5.16E-2</c:v>
                </c:pt>
                <c:pt idx="7">
                  <c:v>6.5000000000000002E-2</c:v>
                </c:pt>
                <c:pt idx="8">
                  <c:v>1.5100000000000021E-2</c:v>
                </c:pt>
                <c:pt idx="9">
                  <c:v>6.6000000000000034E-3</c:v>
                </c:pt>
              </c:numCache>
            </c:numRef>
          </c:val>
        </c:ser>
        <c:ser>
          <c:idx val="2"/>
          <c:order val="1"/>
          <c:tx>
            <c:strRef>
              <c:f>Chart!$A$7</c:f>
              <c:strCache>
                <c:ptCount val="1"/>
                <c:pt idx="0">
                  <c:v>Second</c:v>
                </c:pt>
              </c:strCache>
            </c:strRef>
          </c:tx>
          <c:spPr>
            <a:solidFill>
              <a:schemeClr val="tx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Chart!$B$7:$K$7</c:f>
              <c:numCache>
                <c:formatCode>0.00%</c:formatCode>
                <c:ptCount val="10"/>
                <c:pt idx="0">
                  <c:v>0.15500000000000028</c:v>
                </c:pt>
                <c:pt idx="1">
                  <c:v>0.1353</c:v>
                </c:pt>
                <c:pt idx="2">
                  <c:v>0.14250000000000004</c:v>
                </c:pt>
                <c:pt idx="3">
                  <c:v>0.14970000000000028</c:v>
                </c:pt>
                <c:pt idx="4">
                  <c:v>9.5000000000000043E-2</c:v>
                </c:pt>
                <c:pt idx="5">
                  <c:v>0.10400000000000002</c:v>
                </c:pt>
                <c:pt idx="6">
                  <c:v>8.6800000000000002E-2</c:v>
                </c:pt>
                <c:pt idx="7">
                  <c:v>7.0499999999999993E-2</c:v>
                </c:pt>
                <c:pt idx="8">
                  <c:v>7.3000000000000079E-3</c:v>
                </c:pt>
                <c:pt idx="9">
                  <c:v>9.1000000000000004E-3</c:v>
                </c:pt>
              </c:numCache>
            </c:numRef>
          </c:val>
        </c:ser>
        <c:ser>
          <c:idx val="3"/>
          <c:order val="2"/>
          <c:tx>
            <c:strRef>
              <c:f>Chart!$A$8</c:f>
              <c:strCache>
                <c:ptCount val="1"/>
                <c:pt idx="0">
                  <c:v>Third</c:v>
                </c:pt>
              </c:strCache>
            </c:strRef>
          </c:tx>
          <c:spPr>
            <a:solidFill>
              <a:schemeClr val="bg2"/>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Chart!$B$8:$K$8</c:f>
              <c:numCache>
                <c:formatCode>0.00%</c:formatCode>
                <c:ptCount val="10"/>
                <c:pt idx="0">
                  <c:v>0.14130000000000001</c:v>
                </c:pt>
                <c:pt idx="1">
                  <c:v>0.13850000000000001</c:v>
                </c:pt>
                <c:pt idx="2">
                  <c:v>0.13339999999999999</c:v>
                </c:pt>
                <c:pt idx="3">
                  <c:v>0.11420000000000002</c:v>
                </c:pt>
                <c:pt idx="4">
                  <c:v>0.1125</c:v>
                </c:pt>
                <c:pt idx="5">
                  <c:v>7.7500000000000013E-2</c:v>
                </c:pt>
                <c:pt idx="6">
                  <c:v>0.12180000000000002</c:v>
                </c:pt>
                <c:pt idx="7">
                  <c:v>8.1200000000000022E-2</c:v>
                </c:pt>
                <c:pt idx="8">
                  <c:v>2.0000000000000011E-2</c:v>
                </c:pt>
                <c:pt idx="9">
                  <c:v>1.4700000000000001E-2</c:v>
                </c:pt>
              </c:numCache>
            </c:numRef>
          </c:val>
        </c:ser>
        <c:ser>
          <c:idx val="4"/>
          <c:order val="3"/>
          <c:tx>
            <c:strRef>
              <c:f>Chart!$A$9</c:f>
              <c:strCache>
                <c:ptCount val="1"/>
                <c:pt idx="0">
                  <c:v>Others</c:v>
                </c:pt>
              </c:strCache>
            </c:strRef>
          </c:tx>
          <c:spPr>
            <a:solidFill>
              <a:schemeClr val="bg2">
                <a:lumMod val="60000"/>
                <a:lumOff val="40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Chart!$B$9:$K$9</c:f>
              <c:numCache>
                <c:formatCode>0.00%</c:formatCode>
                <c:ptCount val="10"/>
                <c:pt idx="0">
                  <c:v>9.9600000000000202E-2</c:v>
                </c:pt>
                <c:pt idx="1">
                  <c:v>0.14570000000000025</c:v>
                </c:pt>
                <c:pt idx="2">
                  <c:v>0.12490000000000002</c:v>
                </c:pt>
                <c:pt idx="3">
                  <c:v>0.14440000000000028</c:v>
                </c:pt>
                <c:pt idx="4">
                  <c:v>0.13569999999999999</c:v>
                </c:pt>
                <c:pt idx="5">
                  <c:v>0.13200000000000001</c:v>
                </c:pt>
                <c:pt idx="6">
                  <c:v>0.14419999999999999</c:v>
                </c:pt>
                <c:pt idx="7">
                  <c:v>0.11509999999999998</c:v>
                </c:pt>
                <c:pt idx="8">
                  <c:v>7.4600000000000014E-2</c:v>
                </c:pt>
                <c:pt idx="9">
                  <c:v>6.6299999999999998E-2</c:v>
                </c:pt>
              </c:numCache>
            </c:numRef>
          </c:val>
        </c:ser>
        <c:ser>
          <c:idx val="5"/>
          <c:order val="4"/>
          <c:tx>
            <c:strRef>
              <c:f>Chart!$A$10</c:f>
              <c:strCache>
                <c:ptCount val="1"/>
                <c:pt idx="0">
                  <c:v>Not ranked</c:v>
                </c:pt>
              </c:strCache>
            </c:strRef>
          </c:tx>
          <c:spPr>
            <a:solidFill>
              <a:schemeClr val="bg1">
                <a:lumMod val="85000"/>
              </a:schemeClr>
            </a:solidFill>
          </c:spPr>
          <c:cat>
            <c:strRef>
              <c:f>Chart!$B$5:$K$5</c:f>
              <c:strCache>
                <c:ptCount val="10"/>
                <c:pt idx="0">
                  <c:v>My career progress</c:v>
                </c:pt>
                <c:pt idx="1">
                  <c:v>My mood / emotions</c:v>
                </c:pt>
                <c:pt idx="2">
                  <c:v>My personal finances</c:v>
                </c:pt>
                <c:pt idx="3">
                  <c:v>My stress levels</c:v>
                </c:pt>
                <c:pt idx="4">
                  <c:v>My appearance</c:v>
                </c:pt>
                <c:pt idx="5">
                  <c:v>My weight</c:v>
                </c:pt>
                <c:pt idx="6">
                  <c:v>My personal impact on the environment</c:v>
                </c:pt>
                <c:pt idx="7">
                  <c:v>The amount of sleep I get</c:v>
                </c:pt>
                <c:pt idx="8">
                  <c:v>My social media profile</c:v>
                </c:pt>
                <c:pt idx="9">
                  <c:v>My alcohol consumption</c:v>
                </c:pt>
              </c:strCache>
            </c:strRef>
          </c:cat>
          <c:val>
            <c:numRef>
              <c:f>Chart!$B$10:$K$10</c:f>
              <c:numCache>
                <c:formatCode>0.00%</c:formatCode>
                <c:ptCount val="10"/>
                <c:pt idx="0">
                  <c:v>0.40030000000000032</c:v>
                </c:pt>
                <c:pt idx="1">
                  <c:v>0.40530000000000038</c:v>
                </c:pt>
                <c:pt idx="2">
                  <c:v>0.41070000000000001</c:v>
                </c:pt>
                <c:pt idx="3">
                  <c:v>0.50729999999999997</c:v>
                </c:pt>
                <c:pt idx="4">
                  <c:v>0.58660000000000001</c:v>
                </c:pt>
                <c:pt idx="5">
                  <c:v>0.59199999999999997</c:v>
                </c:pt>
                <c:pt idx="6">
                  <c:v>0.59549999999999959</c:v>
                </c:pt>
                <c:pt idx="7">
                  <c:v>0.66820000000000113</c:v>
                </c:pt>
                <c:pt idx="8">
                  <c:v>0.88290000000000002</c:v>
                </c:pt>
                <c:pt idx="9">
                  <c:v>0.90329999999999999</c:v>
                </c:pt>
              </c:numCache>
            </c:numRef>
          </c:val>
        </c:ser>
        <c:gapWidth val="50"/>
        <c:overlap val="100"/>
        <c:axId val="130767872"/>
        <c:axId val="130781952"/>
      </c:barChart>
      <c:catAx>
        <c:axId val="130767872"/>
        <c:scaling>
          <c:orientation val="maxMin"/>
        </c:scaling>
        <c:delete val="0"/>
        <c:axPos val="l"/>
        <c:majorTickMark val="none"/>
        <c:tickLblPos val="nextTo"/>
        <c:txPr>
          <a:bodyPr rot="0" vert="horz"/>
          <a:lstStyle/>
          <a:p>
            <a:pPr>
              <a:defRPr/>
            </a:pPr>
            <a:endParaRPr lang="en-US"/>
          </a:p>
        </c:txPr>
        <c:crossAx val="130781952"/>
        <c:crosses val="autoZero"/>
        <c:auto val="1"/>
        <c:lblAlgn val="ctr"/>
        <c:lblOffset val="100"/>
        <c:tickLblSkip val="1"/>
      </c:catAx>
      <c:valAx>
        <c:axId val="130781952"/>
        <c:scaling>
          <c:orientation val="minMax"/>
          <c:max val="1"/>
        </c:scaling>
        <c:delete val="0"/>
        <c:axPos val="t"/>
        <c:numFmt formatCode="0%" sourceLinked="0"/>
        <c:tickLblPos val="nextTo"/>
        <c:crossAx val="130767872"/>
        <c:crosses val="autoZero"/>
        <c:crossBetween val="between"/>
        <c:majorUnit val="0.2"/>
        <c:minorUnit val="0.1"/>
      </c:valAx>
    </c:plotArea>
    <c:legend>
      <c:legendPos val="t"/>
      <c:layout>
        <c:manualLayout>
          <c:xMode val="edge"/>
          <c:yMode val="edge"/>
          <c:x val="0"/>
          <c:y val="0"/>
          <c:w val="1"/>
          <c:h val="0.12291571994296668"/>
        </c:manualLayout>
      </c:layout>
    </c:legend>
    <c:plotVisOnly val="1"/>
  </c:chart>
  <c:txPr>
    <a:bodyPr/>
    <a:lstStyle/>
    <a:p>
      <a:pPr>
        <a:defRPr sz="1200">
          <a:solidFill>
            <a:schemeClr val="tx1">
              <a:lumMod val="65000"/>
              <a:lumOff val="35000"/>
            </a:schemeClr>
          </a:solidFill>
        </a:defRPr>
      </a:pPr>
      <a:endParaRPr lang="en-US"/>
    </a:p>
  </c:txPr>
  <c:externalData r:id="rId1"/>
</c:chartSpace>
</file>

<file path=ppt/charts/slide_55/_rels/chart1.xml.rels><?xml version="1.0" encoding="UTF-8" standalone="yes"?>
<Relationships xmlns="http://schemas.openxmlformats.org/package/2006/relationships"><Relationship Id="rId1" Type="http://schemas.openxmlformats.org/officeDocument/2006/relationships/package" Target="../../embeddings/slide_55/Microsoft_Office_Excel_Worksheet1.xlsx"/></Relationships>
</file>

<file path=ppt/charts/slide_55/chart1.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8.2431234330982484E-2"/>
          <c:y val="2.2479837761343834E-2"/>
          <c:w val="0.90896597120089773"/>
          <c:h val="0.85041328052564436"/>
        </c:manualLayout>
      </c:layout>
      <c:barChart>
        <c:barDir val="col"/>
        <c:grouping val="clustered"/>
        <c:ser>
          <c:idx val="0"/>
          <c:order val="0"/>
          <c:tx>
            <c:strRef>
              <c:f>Sheet1!$G$1</c:f>
              <c:strCache>
                <c:ptCount val="1"/>
                <c:pt idx="0">
                  <c:v>Fat tax</c:v>
                </c:pt>
              </c:strCache>
            </c:strRef>
          </c:tx>
          <c:spPr>
            <a:solidFill>
              <a:schemeClr val="bg2"/>
            </a:solidFill>
            <a:ln w="28575">
              <a:noFill/>
            </a:ln>
          </c:spPr>
          <c:cat>
            <c:strRef>
              <c:f>Sheet1!$F$2:$F$6</c:f>
              <c:strCache>
                <c:ptCount val="5"/>
                <c:pt idx="0">
                  <c:v>2011</c:v>
                </c:pt>
                <c:pt idx="1">
                  <c:v>2012</c:v>
                </c:pt>
                <c:pt idx="2">
                  <c:v>2013</c:v>
                </c:pt>
                <c:pt idx="3">
                  <c:v>2014</c:v>
                </c:pt>
                <c:pt idx="4">
                  <c:v>2015 (until June)</c:v>
                </c:pt>
              </c:strCache>
            </c:strRef>
          </c:cat>
          <c:val>
            <c:numRef>
              <c:f>Sheet1!$G$2:$G$6</c:f>
              <c:numCache>
                <c:formatCode>0</c:formatCode>
                <c:ptCount val="5"/>
                <c:pt idx="0">
                  <c:v>3929</c:v>
                </c:pt>
                <c:pt idx="1">
                  <c:v>5378</c:v>
                </c:pt>
                <c:pt idx="2">
                  <c:v>3780</c:v>
                </c:pt>
                <c:pt idx="3">
                  <c:v>2434</c:v>
                </c:pt>
                <c:pt idx="4">
                  <c:v>1554</c:v>
                </c:pt>
              </c:numCache>
            </c:numRef>
          </c:val>
        </c:ser>
        <c:ser>
          <c:idx val="1"/>
          <c:order val="1"/>
          <c:tx>
            <c:strRef>
              <c:f>Sheet1!$H$1</c:f>
              <c:strCache>
                <c:ptCount val="1"/>
                <c:pt idx="0">
                  <c:v>Sugar tax</c:v>
                </c:pt>
              </c:strCache>
            </c:strRef>
          </c:tx>
          <c:spPr>
            <a:solidFill>
              <a:schemeClr val="tx2">
                <a:lumMod val="50000"/>
              </a:schemeClr>
            </a:solidFill>
          </c:spPr>
          <c:cat>
            <c:strRef>
              <c:f>Sheet1!$F$2:$F$6</c:f>
              <c:strCache>
                <c:ptCount val="5"/>
                <c:pt idx="0">
                  <c:v>2011</c:v>
                </c:pt>
                <c:pt idx="1">
                  <c:v>2012</c:v>
                </c:pt>
                <c:pt idx="2">
                  <c:v>2013</c:v>
                </c:pt>
                <c:pt idx="3">
                  <c:v>2014</c:v>
                </c:pt>
                <c:pt idx="4">
                  <c:v>2015 (until June)</c:v>
                </c:pt>
              </c:strCache>
            </c:strRef>
          </c:cat>
          <c:val>
            <c:numRef>
              <c:f>Sheet1!$H$2:$H$6</c:f>
              <c:numCache>
                <c:formatCode>0</c:formatCode>
                <c:ptCount val="5"/>
                <c:pt idx="0">
                  <c:v>381</c:v>
                </c:pt>
                <c:pt idx="1">
                  <c:v>753</c:v>
                </c:pt>
                <c:pt idx="2">
                  <c:v>1554</c:v>
                </c:pt>
                <c:pt idx="3">
                  <c:v>5359</c:v>
                </c:pt>
                <c:pt idx="4">
                  <c:v>2410</c:v>
                </c:pt>
              </c:numCache>
            </c:numRef>
          </c:val>
        </c:ser>
        <c:ser>
          <c:idx val="2"/>
          <c:order val="2"/>
          <c:tx>
            <c:strRef>
              <c:f>Sheet1!$I$1</c:f>
              <c:strCache>
                <c:ptCount val="1"/>
                <c:pt idx="0">
                  <c:v>Energy-efficiency, Energy saving, smart meters</c:v>
                </c:pt>
              </c:strCache>
            </c:strRef>
          </c:tx>
          <c:cat>
            <c:strRef>
              <c:f>Sheet1!$F$2:$F$6</c:f>
              <c:strCache>
                <c:ptCount val="5"/>
                <c:pt idx="0">
                  <c:v>2011</c:v>
                </c:pt>
                <c:pt idx="1">
                  <c:v>2012</c:v>
                </c:pt>
                <c:pt idx="2">
                  <c:v>2013</c:v>
                </c:pt>
                <c:pt idx="3">
                  <c:v>2014</c:v>
                </c:pt>
                <c:pt idx="4">
                  <c:v>2015 (until June)</c:v>
                </c:pt>
              </c:strCache>
            </c:strRef>
          </c:cat>
          <c:val>
            <c:numRef>
              <c:f>Sheet1!$I$2:$I$6</c:f>
            </c:numRef>
          </c:val>
        </c:ser>
        <c:ser>
          <c:idx val="3"/>
          <c:order val="3"/>
          <c:tx>
            <c:strRef>
              <c:f>Sheet1!$J$1</c:f>
              <c:strCache>
                <c:ptCount val="1"/>
                <c:pt idx="0">
                  <c:v>Electric cars, new energies (wind/solar power, biofuels)</c:v>
                </c:pt>
              </c:strCache>
            </c:strRef>
          </c:tx>
          <c:cat>
            <c:strRef>
              <c:f>Sheet1!$F$2:$F$6</c:f>
              <c:strCache>
                <c:ptCount val="5"/>
                <c:pt idx="0">
                  <c:v>2011</c:v>
                </c:pt>
                <c:pt idx="1">
                  <c:v>2012</c:v>
                </c:pt>
                <c:pt idx="2">
                  <c:v>2013</c:v>
                </c:pt>
                <c:pt idx="3">
                  <c:v>2014</c:v>
                </c:pt>
                <c:pt idx="4">
                  <c:v>2015 (until June)</c:v>
                </c:pt>
              </c:strCache>
            </c:strRef>
          </c:cat>
          <c:val>
            <c:numRef>
              <c:f>Sheet1!$J$2:$J$6</c:f>
            </c:numRef>
          </c:val>
        </c:ser>
        <c:ser>
          <c:idx val="4"/>
          <c:order val="4"/>
          <c:tx>
            <c:strRef>
              <c:f>Sheet1!$K$1</c:f>
              <c:strCache>
                <c:ptCount val="1"/>
                <c:pt idx="0">
                  <c:v>Soda tax</c:v>
                </c:pt>
              </c:strCache>
            </c:strRef>
          </c:tx>
          <c:spPr>
            <a:solidFill>
              <a:schemeClr val="tx2"/>
            </a:solidFill>
          </c:spPr>
          <c:cat>
            <c:strRef>
              <c:f>Sheet1!$F$2:$F$6</c:f>
              <c:strCache>
                <c:ptCount val="5"/>
                <c:pt idx="0">
                  <c:v>2011</c:v>
                </c:pt>
                <c:pt idx="1">
                  <c:v>2012</c:v>
                </c:pt>
                <c:pt idx="2">
                  <c:v>2013</c:v>
                </c:pt>
                <c:pt idx="3">
                  <c:v>2014</c:v>
                </c:pt>
                <c:pt idx="4">
                  <c:v>2015 (until June)</c:v>
                </c:pt>
              </c:strCache>
            </c:strRef>
          </c:cat>
          <c:val>
            <c:numRef>
              <c:f>Sheet1!$K$2:$K$6</c:f>
              <c:numCache>
                <c:formatCode>0</c:formatCode>
                <c:ptCount val="5"/>
                <c:pt idx="0">
                  <c:v>844</c:v>
                </c:pt>
                <c:pt idx="1">
                  <c:v>729</c:v>
                </c:pt>
                <c:pt idx="2">
                  <c:v>706</c:v>
                </c:pt>
                <c:pt idx="3">
                  <c:v>2010</c:v>
                </c:pt>
                <c:pt idx="4">
                  <c:v>724</c:v>
                </c:pt>
              </c:numCache>
            </c:numRef>
          </c:val>
        </c:ser>
        <c:axId val="49565056"/>
        <c:axId val="49588864"/>
      </c:barChart>
      <c:catAx>
        <c:axId val="49565056"/>
        <c:scaling>
          <c:orientation val="minMax"/>
        </c:scaling>
        <c:delete val="0"/>
        <c:axPos val="b"/>
        <c:numFmt formatCode="dd\ mmm\ yyyy" sourceLinked="0"/>
        <c:majorTickMark val="none"/>
        <c:tickLblPos val="nextTo"/>
        <c:txPr>
          <a:bodyPr rot="0" vert="horz"/>
          <a:lstStyle/>
          <a:p>
            <a:pPr>
              <a:defRPr/>
            </a:pPr>
            <a:endParaRPr lang="en-US"/>
          </a:p>
        </c:txPr>
        <c:crossAx val="49588864"/>
        <c:crosses val="autoZero"/>
        <c:auto val="1"/>
        <c:lblAlgn val="ctr"/>
        <c:lblOffset val="100"/>
      </c:catAx>
      <c:valAx>
        <c:axId val="49588864"/>
        <c:scaling>
          <c:orientation val="minMax"/>
        </c:scaling>
        <c:delete val="0"/>
        <c:axPos val="l"/>
        <c:numFmt formatCode="#,##0" sourceLinked="0"/>
        <c:minorTickMark val="out"/>
        <c:tickLblPos val="nextTo"/>
        <c:crossAx val="49565056"/>
        <c:crosses val="autoZero"/>
        <c:crossBetween val="between"/>
      </c:valAx>
    </c:plotArea>
    <c:legend>
      <c:legendPos val="t"/>
      <c:layout>
        <c:manualLayout>
          <c:xMode val="edge"/>
          <c:yMode val="edge"/>
          <c:x val="0.37312939821489632"/>
          <c:y val="8.9057578773707163E-3"/>
          <c:w val="0.35861600680349831"/>
          <c:h val="0.24451617741297763"/>
        </c:manualLayout>
      </c:layout>
    </c:legend>
    <c:plotVisOnly val="1"/>
    <c:dispBlanksAs val="zero"/>
  </c:chart>
  <c:txPr>
    <a:bodyPr/>
    <a:lstStyle/>
    <a:p>
      <a:pPr>
        <a:defRPr sz="1400">
          <a:solidFill>
            <a:schemeClr val="tx1">
              <a:lumMod val="65000"/>
              <a:lumOff val="35000"/>
            </a:schemeClr>
          </a:solidFill>
        </a:defRPr>
      </a:pPr>
      <a:endParaRPr lang="en-US"/>
    </a:p>
  </c:txPr>
  <c:externalData r:id="rId1"/>
</c:chartSpace>
</file>

<file path=ppt/charts/slide_56/_rels/chart2.xml.rels><?xml version="1.0" encoding="UTF-8" standalone="yes"?>
<Relationships xmlns="http://schemas.openxmlformats.org/package/2006/relationships"><Relationship Id="rId2" Type="http://schemas.openxmlformats.org/officeDocument/2006/relationships/chartUserShapes" Target="../../drawings/slide_56/drawing1.xml"/><Relationship Id="rId1" Type="http://schemas.openxmlformats.org/officeDocument/2006/relationships/package" Target="../../embeddings/slide_56/Microsoft_Office_Excel_Worksheet2.xlsx"/></Relationships>
</file>

<file path=ppt/charts/slide_56/chart2.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0.11001845731411544"/>
          <c:y val="3.2631850422377345E-2"/>
          <c:w val="0.90911420862903214"/>
          <c:h val="0.78929100470318858"/>
        </c:manualLayout>
      </c:layout>
      <c:lineChart>
        <c:grouping val="standard"/>
        <c:ser>
          <c:idx val="1"/>
          <c:order val="0"/>
          <c:tx>
            <c:strRef>
              <c:f>Sheet1!$C$1</c:f>
              <c:strCache>
                <c:ptCount val="1"/>
                <c:pt idx="0">
                  <c:v>Searches for "how many calories"</c:v>
                </c:pt>
              </c:strCache>
            </c:strRef>
          </c:tx>
          <c:spPr>
            <a:ln>
              <a:solidFill>
                <a:schemeClr val="tx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8</c:v>
                </c:pt>
                <c:pt idx="1">
                  <c:v>12</c:v>
                </c:pt>
                <c:pt idx="2">
                  <c:v>8</c:v>
                </c:pt>
                <c:pt idx="3">
                  <c:v>8</c:v>
                </c:pt>
                <c:pt idx="4">
                  <c:v>9</c:v>
                </c:pt>
                <c:pt idx="5">
                  <c:v>10</c:v>
                </c:pt>
                <c:pt idx="6">
                  <c:v>9</c:v>
                </c:pt>
                <c:pt idx="7">
                  <c:v>6</c:v>
                </c:pt>
                <c:pt idx="8">
                  <c:v>7</c:v>
                </c:pt>
                <c:pt idx="9">
                  <c:v>7</c:v>
                </c:pt>
                <c:pt idx="10">
                  <c:v>7</c:v>
                </c:pt>
                <c:pt idx="11">
                  <c:v>8</c:v>
                </c:pt>
                <c:pt idx="12">
                  <c:v>7</c:v>
                </c:pt>
                <c:pt idx="13">
                  <c:v>8</c:v>
                </c:pt>
                <c:pt idx="14">
                  <c:v>5</c:v>
                </c:pt>
                <c:pt idx="15">
                  <c:v>7</c:v>
                </c:pt>
                <c:pt idx="16">
                  <c:v>9</c:v>
                </c:pt>
                <c:pt idx="17">
                  <c:v>6</c:v>
                </c:pt>
                <c:pt idx="18">
                  <c:v>9</c:v>
                </c:pt>
                <c:pt idx="19">
                  <c:v>7</c:v>
                </c:pt>
                <c:pt idx="20">
                  <c:v>8</c:v>
                </c:pt>
                <c:pt idx="21">
                  <c:v>5</c:v>
                </c:pt>
                <c:pt idx="22">
                  <c:v>8</c:v>
                </c:pt>
                <c:pt idx="23">
                  <c:v>9</c:v>
                </c:pt>
                <c:pt idx="24">
                  <c:v>9</c:v>
                </c:pt>
                <c:pt idx="25">
                  <c:v>6</c:v>
                </c:pt>
                <c:pt idx="26">
                  <c:v>9</c:v>
                </c:pt>
                <c:pt idx="27">
                  <c:v>6</c:v>
                </c:pt>
                <c:pt idx="28">
                  <c:v>8</c:v>
                </c:pt>
                <c:pt idx="29">
                  <c:v>8</c:v>
                </c:pt>
                <c:pt idx="30">
                  <c:v>7</c:v>
                </c:pt>
                <c:pt idx="31">
                  <c:v>9</c:v>
                </c:pt>
                <c:pt idx="32">
                  <c:v>6</c:v>
                </c:pt>
                <c:pt idx="33">
                  <c:v>7</c:v>
                </c:pt>
                <c:pt idx="34">
                  <c:v>6</c:v>
                </c:pt>
                <c:pt idx="35">
                  <c:v>6</c:v>
                </c:pt>
                <c:pt idx="36">
                  <c:v>7</c:v>
                </c:pt>
                <c:pt idx="37">
                  <c:v>6</c:v>
                </c:pt>
                <c:pt idx="38">
                  <c:v>5</c:v>
                </c:pt>
                <c:pt idx="39">
                  <c:v>5</c:v>
                </c:pt>
                <c:pt idx="40">
                  <c:v>7</c:v>
                </c:pt>
                <c:pt idx="41">
                  <c:v>7</c:v>
                </c:pt>
                <c:pt idx="42">
                  <c:v>5</c:v>
                </c:pt>
                <c:pt idx="43">
                  <c:v>7</c:v>
                </c:pt>
                <c:pt idx="44">
                  <c:v>10</c:v>
                </c:pt>
                <c:pt idx="45">
                  <c:v>6</c:v>
                </c:pt>
                <c:pt idx="46">
                  <c:v>5</c:v>
                </c:pt>
                <c:pt idx="47">
                  <c:v>5</c:v>
                </c:pt>
                <c:pt idx="48">
                  <c:v>3</c:v>
                </c:pt>
                <c:pt idx="49">
                  <c:v>5</c:v>
                </c:pt>
                <c:pt idx="50">
                  <c:v>5</c:v>
                </c:pt>
                <c:pt idx="51">
                  <c:v>7</c:v>
                </c:pt>
                <c:pt idx="52">
                  <c:v>9</c:v>
                </c:pt>
                <c:pt idx="53">
                  <c:v>11</c:v>
                </c:pt>
                <c:pt idx="54">
                  <c:v>11</c:v>
                </c:pt>
                <c:pt idx="55">
                  <c:v>10</c:v>
                </c:pt>
                <c:pt idx="56">
                  <c:v>10</c:v>
                </c:pt>
                <c:pt idx="57">
                  <c:v>11</c:v>
                </c:pt>
                <c:pt idx="58">
                  <c:v>10</c:v>
                </c:pt>
                <c:pt idx="59">
                  <c:v>10</c:v>
                </c:pt>
                <c:pt idx="60">
                  <c:v>10</c:v>
                </c:pt>
                <c:pt idx="61">
                  <c:v>10</c:v>
                </c:pt>
                <c:pt idx="62">
                  <c:v>9</c:v>
                </c:pt>
                <c:pt idx="63">
                  <c:v>7</c:v>
                </c:pt>
                <c:pt idx="64">
                  <c:v>8</c:v>
                </c:pt>
                <c:pt idx="65">
                  <c:v>9</c:v>
                </c:pt>
                <c:pt idx="66">
                  <c:v>9</c:v>
                </c:pt>
                <c:pt idx="67">
                  <c:v>8</c:v>
                </c:pt>
                <c:pt idx="68">
                  <c:v>9</c:v>
                </c:pt>
                <c:pt idx="69">
                  <c:v>13</c:v>
                </c:pt>
                <c:pt idx="70">
                  <c:v>8</c:v>
                </c:pt>
                <c:pt idx="71">
                  <c:v>8</c:v>
                </c:pt>
                <c:pt idx="72">
                  <c:v>9</c:v>
                </c:pt>
                <c:pt idx="73">
                  <c:v>9</c:v>
                </c:pt>
                <c:pt idx="74">
                  <c:v>10</c:v>
                </c:pt>
                <c:pt idx="75">
                  <c:v>10</c:v>
                </c:pt>
                <c:pt idx="76">
                  <c:v>8</c:v>
                </c:pt>
                <c:pt idx="77">
                  <c:v>8</c:v>
                </c:pt>
                <c:pt idx="78">
                  <c:v>8</c:v>
                </c:pt>
                <c:pt idx="79">
                  <c:v>8</c:v>
                </c:pt>
                <c:pt idx="80">
                  <c:v>9</c:v>
                </c:pt>
                <c:pt idx="81">
                  <c:v>9</c:v>
                </c:pt>
                <c:pt idx="82">
                  <c:v>10</c:v>
                </c:pt>
                <c:pt idx="83">
                  <c:v>10</c:v>
                </c:pt>
                <c:pt idx="84">
                  <c:v>8</c:v>
                </c:pt>
                <c:pt idx="85">
                  <c:v>9</c:v>
                </c:pt>
                <c:pt idx="86">
                  <c:v>8</c:v>
                </c:pt>
                <c:pt idx="87">
                  <c:v>8</c:v>
                </c:pt>
                <c:pt idx="88">
                  <c:v>11</c:v>
                </c:pt>
                <c:pt idx="89">
                  <c:v>7</c:v>
                </c:pt>
                <c:pt idx="90">
                  <c:v>9</c:v>
                </c:pt>
                <c:pt idx="91">
                  <c:v>7</c:v>
                </c:pt>
                <c:pt idx="92">
                  <c:v>8</c:v>
                </c:pt>
                <c:pt idx="93">
                  <c:v>8</c:v>
                </c:pt>
                <c:pt idx="94">
                  <c:v>9</c:v>
                </c:pt>
                <c:pt idx="95">
                  <c:v>8</c:v>
                </c:pt>
                <c:pt idx="96">
                  <c:v>6</c:v>
                </c:pt>
                <c:pt idx="97">
                  <c:v>6</c:v>
                </c:pt>
                <c:pt idx="98">
                  <c:v>6</c:v>
                </c:pt>
                <c:pt idx="99">
                  <c:v>7</c:v>
                </c:pt>
                <c:pt idx="100">
                  <c:v>5</c:v>
                </c:pt>
                <c:pt idx="101">
                  <c:v>6</c:v>
                </c:pt>
                <c:pt idx="102">
                  <c:v>4</c:v>
                </c:pt>
                <c:pt idx="103">
                  <c:v>5</c:v>
                </c:pt>
                <c:pt idx="104">
                  <c:v>9</c:v>
                </c:pt>
                <c:pt idx="105">
                  <c:v>15</c:v>
                </c:pt>
                <c:pt idx="106">
                  <c:v>18</c:v>
                </c:pt>
                <c:pt idx="107">
                  <c:v>15</c:v>
                </c:pt>
                <c:pt idx="108">
                  <c:v>17</c:v>
                </c:pt>
                <c:pt idx="109">
                  <c:v>16</c:v>
                </c:pt>
                <c:pt idx="110">
                  <c:v>11</c:v>
                </c:pt>
                <c:pt idx="111">
                  <c:v>14</c:v>
                </c:pt>
                <c:pt idx="112">
                  <c:v>16</c:v>
                </c:pt>
                <c:pt idx="113">
                  <c:v>13</c:v>
                </c:pt>
                <c:pt idx="114">
                  <c:v>14</c:v>
                </c:pt>
                <c:pt idx="115">
                  <c:v>12</c:v>
                </c:pt>
                <c:pt idx="116">
                  <c:v>13</c:v>
                </c:pt>
                <c:pt idx="117">
                  <c:v>15</c:v>
                </c:pt>
                <c:pt idx="118">
                  <c:v>11</c:v>
                </c:pt>
                <c:pt idx="119">
                  <c:v>12</c:v>
                </c:pt>
                <c:pt idx="120">
                  <c:v>13</c:v>
                </c:pt>
                <c:pt idx="121">
                  <c:v>12</c:v>
                </c:pt>
                <c:pt idx="122">
                  <c:v>13</c:v>
                </c:pt>
                <c:pt idx="123">
                  <c:v>13</c:v>
                </c:pt>
                <c:pt idx="124">
                  <c:v>13</c:v>
                </c:pt>
                <c:pt idx="125">
                  <c:v>13</c:v>
                </c:pt>
                <c:pt idx="126">
                  <c:v>16</c:v>
                </c:pt>
                <c:pt idx="127">
                  <c:v>14</c:v>
                </c:pt>
                <c:pt idx="128">
                  <c:v>11</c:v>
                </c:pt>
                <c:pt idx="129">
                  <c:v>13</c:v>
                </c:pt>
                <c:pt idx="130">
                  <c:v>13</c:v>
                </c:pt>
                <c:pt idx="131">
                  <c:v>12</c:v>
                </c:pt>
                <c:pt idx="132">
                  <c:v>12</c:v>
                </c:pt>
                <c:pt idx="133">
                  <c:v>14</c:v>
                </c:pt>
                <c:pt idx="134">
                  <c:v>10</c:v>
                </c:pt>
                <c:pt idx="135">
                  <c:v>12</c:v>
                </c:pt>
                <c:pt idx="136">
                  <c:v>14</c:v>
                </c:pt>
                <c:pt idx="137">
                  <c:v>11</c:v>
                </c:pt>
                <c:pt idx="138">
                  <c:v>12</c:v>
                </c:pt>
                <c:pt idx="139">
                  <c:v>12</c:v>
                </c:pt>
                <c:pt idx="140">
                  <c:v>13</c:v>
                </c:pt>
                <c:pt idx="141">
                  <c:v>11</c:v>
                </c:pt>
                <c:pt idx="142">
                  <c:v>9</c:v>
                </c:pt>
                <c:pt idx="143">
                  <c:v>8</c:v>
                </c:pt>
                <c:pt idx="144">
                  <c:v>10</c:v>
                </c:pt>
                <c:pt idx="145">
                  <c:v>10</c:v>
                </c:pt>
                <c:pt idx="146">
                  <c:v>9</c:v>
                </c:pt>
                <c:pt idx="147">
                  <c:v>9</c:v>
                </c:pt>
                <c:pt idx="148">
                  <c:v>8</c:v>
                </c:pt>
                <c:pt idx="149">
                  <c:v>9</c:v>
                </c:pt>
                <c:pt idx="150">
                  <c:v>10</c:v>
                </c:pt>
                <c:pt idx="151">
                  <c:v>8</c:v>
                </c:pt>
                <c:pt idx="152">
                  <c:v>8</c:v>
                </c:pt>
                <c:pt idx="153">
                  <c:v>7</c:v>
                </c:pt>
                <c:pt idx="154">
                  <c:v>8</c:v>
                </c:pt>
                <c:pt idx="155">
                  <c:v>6</c:v>
                </c:pt>
                <c:pt idx="156">
                  <c:v>9</c:v>
                </c:pt>
                <c:pt idx="157">
                  <c:v>19</c:v>
                </c:pt>
                <c:pt idx="158">
                  <c:v>21</c:v>
                </c:pt>
                <c:pt idx="159">
                  <c:v>21</c:v>
                </c:pt>
                <c:pt idx="160">
                  <c:v>20</c:v>
                </c:pt>
                <c:pt idx="161">
                  <c:v>14</c:v>
                </c:pt>
                <c:pt idx="162">
                  <c:v>18</c:v>
                </c:pt>
                <c:pt idx="163">
                  <c:v>17</c:v>
                </c:pt>
                <c:pt idx="164">
                  <c:v>18</c:v>
                </c:pt>
                <c:pt idx="165">
                  <c:v>14</c:v>
                </c:pt>
                <c:pt idx="166">
                  <c:v>17</c:v>
                </c:pt>
                <c:pt idx="167">
                  <c:v>16</c:v>
                </c:pt>
                <c:pt idx="168">
                  <c:v>17</c:v>
                </c:pt>
                <c:pt idx="169">
                  <c:v>15</c:v>
                </c:pt>
                <c:pt idx="170">
                  <c:v>19</c:v>
                </c:pt>
                <c:pt idx="171">
                  <c:v>18</c:v>
                </c:pt>
                <c:pt idx="172">
                  <c:v>21</c:v>
                </c:pt>
                <c:pt idx="173">
                  <c:v>20</c:v>
                </c:pt>
                <c:pt idx="174">
                  <c:v>19</c:v>
                </c:pt>
                <c:pt idx="175">
                  <c:v>21</c:v>
                </c:pt>
                <c:pt idx="176">
                  <c:v>21</c:v>
                </c:pt>
                <c:pt idx="177">
                  <c:v>22</c:v>
                </c:pt>
                <c:pt idx="178">
                  <c:v>22</c:v>
                </c:pt>
                <c:pt idx="179">
                  <c:v>22</c:v>
                </c:pt>
                <c:pt idx="180">
                  <c:v>21</c:v>
                </c:pt>
                <c:pt idx="181">
                  <c:v>20</c:v>
                </c:pt>
                <c:pt idx="182">
                  <c:v>20</c:v>
                </c:pt>
                <c:pt idx="183">
                  <c:v>18</c:v>
                </c:pt>
                <c:pt idx="184">
                  <c:v>19</c:v>
                </c:pt>
                <c:pt idx="185">
                  <c:v>18</c:v>
                </c:pt>
                <c:pt idx="186">
                  <c:v>16</c:v>
                </c:pt>
                <c:pt idx="187">
                  <c:v>17</c:v>
                </c:pt>
                <c:pt idx="188">
                  <c:v>20</c:v>
                </c:pt>
                <c:pt idx="189">
                  <c:v>18</c:v>
                </c:pt>
                <c:pt idx="190">
                  <c:v>13</c:v>
                </c:pt>
                <c:pt idx="191">
                  <c:v>15</c:v>
                </c:pt>
                <c:pt idx="192">
                  <c:v>16</c:v>
                </c:pt>
                <c:pt idx="193">
                  <c:v>16</c:v>
                </c:pt>
                <c:pt idx="194">
                  <c:v>14</c:v>
                </c:pt>
                <c:pt idx="195">
                  <c:v>15</c:v>
                </c:pt>
                <c:pt idx="196">
                  <c:v>17</c:v>
                </c:pt>
                <c:pt idx="197">
                  <c:v>15</c:v>
                </c:pt>
                <c:pt idx="198">
                  <c:v>17</c:v>
                </c:pt>
                <c:pt idx="199">
                  <c:v>16</c:v>
                </c:pt>
                <c:pt idx="200">
                  <c:v>15</c:v>
                </c:pt>
                <c:pt idx="201">
                  <c:v>16</c:v>
                </c:pt>
                <c:pt idx="202">
                  <c:v>17</c:v>
                </c:pt>
                <c:pt idx="203">
                  <c:v>16</c:v>
                </c:pt>
                <c:pt idx="204">
                  <c:v>15</c:v>
                </c:pt>
                <c:pt idx="205">
                  <c:v>11</c:v>
                </c:pt>
                <c:pt idx="206">
                  <c:v>10</c:v>
                </c:pt>
                <c:pt idx="207">
                  <c:v>9</c:v>
                </c:pt>
                <c:pt idx="208">
                  <c:v>11</c:v>
                </c:pt>
                <c:pt idx="209">
                  <c:v>29</c:v>
                </c:pt>
                <c:pt idx="210">
                  <c:v>35</c:v>
                </c:pt>
                <c:pt idx="211">
                  <c:v>35</c:v>
                </c:pt>
                <c:pt idx="212">
                  <c:v>28</c:v>
                </c:pt>
                <c:pt idx="213">
                  <c:v>26</c:v>
                </c:pt>
                <c:pt idx="214">
                  <c:v>26</c:v>
                </c:pt>
                <c:pt idx="215">
                  <c:v>22</c:v>
                </c:pt>
                <c:pt idx="216">
                  <c:v>23</c:v>
                </c:pt>
                <c:pt idx="217">
                  <c:v>26</c:v>
                </c:pt>
                <c:pt idx="218">
                  <c:v>25</c:v>
                </c:pt>
                <c:pt idx="219">
                  <c:v>25</c:v>
                </c:pt>
                <c:pt idx="220">
                  <c:v>29</c:v>
                </c:pt>
                <c:pt idx="221">
                  <c:v>20</c:v>
                </c:pt>
                <c:pt idx="222">
                  <c:v>26</c:v>
                </c:pt>
                <c:pt idx="223">
                  <c:v>27</c:v>
                </c:pt>
                <c:pt idx="224">
                  <c:v>27</c:v>
                </c:pt>
                <c:pt idx="225">
                  <c:v>26</c:v>
                </c:pt>
                <c:pt idx="226">
                  <c:v>26</c:v>
                </c:pt>
                <c:pt idx="227">
                  <c:v>27</c:v>
                </c:pt>
                <c:pt idx="228">
                  <c:v>28</c:v>
                </c:pt>
                <c:pt idx="229">
                  <c:v>27</c:v>
                </c:pt>
                <c:pt idx="230">
                  <c:v>22</c:v>
                </c:pt>
                <c:pt idx="231">
                  <c:v>25</c:v>
                </c:pt>
                <c:pt idx="232">
                  <c:v>23</c:v>
                </c:pt>
                <c:pt idx="233">
                  <c:v>25</c:v>
                </c:pt>
                <c:pt idx="234">
                  <c:v>24</c:v>
                </c:pt>
                <c:pt idx="235">
                  <c:v>29</c:v>
                </c:pt>
                <c:pt idx="236">
                  <c:v>26</c:v>
                </c:pt>
                <c:pt idx="237">
                  <c:v>26</c:v>
                </c:pt>
                <c:pt idx="238">
                  <c:v>26</c:v>
                </c:pt>
                <c:pt idx="239">
                  <c:v>27</c:v>
                </c:pt>
                <c:pt idx="240">
                  <c:v>28</c:v>
                </c:pt>
                <c:pt idx="241">
                  <c:v>24</c:v>
                </c:pt>
                <c:pt idx="242">
                  <c:v>23</c:v>
                </c:pt>
                <c:pt idx="243">
                  <c:v>21</c:v>
                </c:pt>
                <c:pt idx="244">
                  <c:v>23</c:v>
                </c:pt>
                <c:pt idx="245">
                  <c:v>22</c:v>
                </c:pt>
                <c:pt idx="246">
                  <c:v>23</c:v>
                </c:pt>
                <c:pt idx="247">
                  <c:v>22</c:v>
                </c:pt>
                <c:pt idx="248">
                  <c:v>19</c:v>
                </c:pt>
                <c:pt idx="249">
                  <c:v>23</c:v>
                </c:pt>
                <c:pt idx="250">
                  <c:v>21</c:v>
                </c:pt>
                <c:pt idx="251">
                  <c:v>19</c:v>
                </c:pt>
                <c:pt idx="252">
                  <c:v>20</c:v>
                </c:pt>
                <c:pt idx="253">
                  <c:v>21</c:v>
                </c:pt>
                <c:pt idx="254">
                  <c:v>20</c:v>
                </c:pt>
                <c:pt idx="255">
                  <c:v>18</c:v>
                </c:pt>
                <c:pt idx="256">
                  <c:v>12</c:v>
                </c:pt>
                <c:pt idx="257">
                  <c:v>13</c:v>
                </c:pt>
                <c:pt idx="258">
                  <c:v>13</c:v>
                </c:pt>
                <c:pt idx="259">
                  <c:v>8</c:v>
                </c:pt>
                <c:pt idx="260">
                  <c:v>14</c:v>
                </c:pt>
                <c:pt idx="261">
                  <c:v>42</c:v>
                </c:pt>
                <c:pt idx="262">
                  <c:v>46</c:v>
                </c:pt>
                <c:pt idx="263">
                  <c:v>49</c:v>
                </c:pt>
                <c:pt idx="264">
                  <c:v>46</c:v>
                </c:pt>
                <c:pt idx="265">
                  <c:v>39</c:v>
                </c:pt>
                <c:pt idx="266">
                  <c:v>40</c:v>
                </c:pt>
                <c:pt idx="267">
                  <c:v>35</c:v>
                </c:pt>
                <c:pt idx="268">
                  <c:v>37</c:v>
                </c:pt>
                <c:pt idx="269">
                  <c:v>37</c:v>
                </c:pt>
                <c:pt idx="270">
                  <c:v>36</c:v>
                </c:pt>
                <c:pt idx="271">
                  <c:v>43</c:v>
                </c:pt>
                <c:pt idx="272">
                  <c:v>46</c:v>
                </c:pt>
                <c:pt idx="273">
                  <c:v>36</c:v>
                </c:pt>
                <c:pt idx="274">
                  <c:v>40</c:v>
                </c:pt>
                <c:pt idx="275">
                  <c:v>43</c:v>
                </c:pt>
                <c:pt idx="276">
                  <c:v>43</c:v>
                </c:pt>
                <c:pt idx="277">
                  <c:v>39</c:v>
                </c:pt>
                <c:pt idx="278">
                  <c:v>47</c:v>
                </c:pt>
                <c:pt idx="279">
                  <c:v>51</c:v>
                </c:pt>
                <c:pt idx="280">
                  <c:v>47</c:v>
                </c:pt>
                <c:pt idx="281">
                  <c:v>48</c:v>
                </c:pt>
                <c:pt idx="282">
                  <c:v>41</c:v>
                </c:pt>
                <c:pt idx="283">
                  <c:v>49</c:v>
                </c:pt>
                <c:pt idx="284">
                  <c:v>46</c:v>
                </c:pt>
                <c:pt idx="285">
                  <c:v>48</c:v>
                </c:pt>
                <c:pt idx="286">
                  <c:v>44</c:v>
                </c:pt>
                <c:pt idx="287">
                  <c:v>40</c:v>
                </c:pt>
                <c:pt idx="288">
                  <c:v>46</c:v>
                </c:pt>
                <c:pt idx="289">
                  <c:v>44</c:v>
                </c:pt>
                <c:pt idx="290">
                  <c:v>44</c:v>
                </c:pt>
                <c:pt idx="291">
                  <c:v>47</c:v>
                </c:pt>
                <c:pt idx="292">
                  <c:v>41</c:v>
                </c:pt>
                <c:pt idx="293">
                  <c:v>44</c:v>
                </c:pt>
                <c:pt idx="294">
                  <c:v>40</c:v>
                </c:pt>
                <c:pt idx="295">
                  <c:v>35</c:v>
                </c:pt>
                <c:pt idx="296">
                  <c:v>41</c:v>
                </c:pt>
                <c:pt idx="297">
                  <c:v>37</c:v>
                </c:pt>
                <c:pt idx="298">
                  <c:v>36</c:v>
                </c:pt>
                <c:pt idx="299">
                  <c:v>38</c:v>
                </c:pt>
                <c:pt idx="300">
                  <c:v>33</c:v>
                </c:pt>
                <c:pt idx="301">
                  <c:v>34</c:v>
                </c:pt>
                <c:pt idx="302">
                  <c:v>33</c:v>
                </c:pt>
                <c:pt idx="303">
                  <c:v>29</c:v>
                </c:pt>
                <c:pt idx="304">
                  <c:v>31</c:v>
                </c:pt>
                <c:pt idx="305">
                  <c:v>30</c:v>
                </c:pt>
                <c:pt idx="306">
                  <c:v>33</c:v>
                </c:pt>
                <c:pt idx="307">
                  <c:v>30</c:v>
                </c:pt>
                <c:pt idx="308">
                  <c:v>25</c:v>
                </c:pt>
                <c:pt idx="309">
                  <c:v>25</c:v>
                </c:pt>
                <c:pt idx="310">
                  <c:v>22</c:v>
                </c:pt>
                <c:pt idx="311">
                  <c:v>18</c:v>
                </c:pt>
                <c:pt idx="312">
                  <c:v>22</c:v>
                </c:pt>
                <c:pt idx="313">
                  <c:v>49</c:v>
                </c:pt>
                <c:pt idx="314">
                  <c:v>65</c:v>
                </c:pt>
                <c:pt idx="315">
                  <c:v>59</c:v>
                </c:pt>
                <c:pt idx="316">
                  <c:v>56</c:v>
                </c:pt>
                <c:pt idx="317">
                  <c:v>47</c:v>
                </c:pt>
                <c:pt idx="318">
                  <c:v>50</c:v>
                </c:pt>
                <c:pt idx="319">
                  <c:v>40</c:v>
                </c:pt>
                <c:pt idx="320">
                  <c:v>48</c:v>
                </c:pt>
                <c:pt idx="321">
                  <c:v>49</c:v>
                </c:pt>
                <c:pt idx="322">
                  <c:v>49</c:v>
                </c:pt>
                <c:pt idx="323">
                  <c:v>48</c:v>
                </c:pt>
                <c:pt idx="324">
                  <c:v>46</c:v>
                </c:pt>
                <c:pt idx="325">
                  <c:v>46</c:v>
                </c:pt>
                <c:pt idx="326">
                  <c:v>39</c:v>
                </c:pt>
                <c:pt idx="327">
                  <c:v>41</c:v>
                </c:pt>
                <c:pt idx="328">
                  <c:v>53</c:v>
                </c:pt>
                <c:pt idx="329">
                  <c:v>48</c:v>
                </c:pt>
                <c:pt idx="330">
                  <c:v>47</c:v>
                </c:pt>
                <c:pt idx="331">
                  <c:v>44</c:v>
                </c:pt>
                <c:pt idx="332">
                  <c:v>50</c:v>
                </c:pt>
                <c:pt idx="333">
                  <c:v>57</c:v>
                </c:pt>
                <c:pt idx="334">
                  <c:v>50</c:v>
                </c:pt>
                <c:pt idx="335">
                  <c:v>42</c:v>
                </c:pt>
                <c:pt idx="336">
                  <c:v>54</c:v>
                </c:pt>
                <c:pt idx="337">
                  <c:v>53</c:v>
                </c:pt>
                <c:pt idx="338">
                  <c:v>53</c:v>
                </c:pt>
                <c:pt idx="339">
                  <c:v>50</c:v>
                </c:pt>
                <c:pt idx="340">
                  <c:v>50</c:v>
                </c:pt>
                <c:pt idx="341">
                  <c:v>49</c:v>
                </c:pt>
                <c:pt idx="342">
                  <c:v>49</c:v>
                </c:pt>
                <c:pt idx="343">
                  <c:v>44</c:v>
                </c:pt>
                <c:pt idx="344">
                  <c:v>60</c:v>
                </c:pt>
                <c:pt idx="345">
                  <c:v>62</c:v>
                </c:pt>
                <c:pt idx="346">
                  <c:v>60</c:v>
                </c:pt>
                <c:pt idx="347">
                  <c:v>52</c:v>
                </c:pt>
                <c:pt idx="348">
                  <c:v>54</c:v>
                </c:pt>
                <c:pt idx="349">
                  <c:v>52</c:v>
                </c:pt>
                <c:pt idx="350">
                  <c:v>47</c:v>
                </c:pt>
                <c:pt idx="351">
                  <c:v>41</c:v>
                </c:pt>
                <c:pt idx="352">
                  <c:v>42</c:v>
                </c:pt>
                <c:pt idx="353">
                  <c:v>41</c:v>
                </c:pt>
                <c:pt idx="354">
                  <c:v>40</c:v>
                </c:pt>
                <c:pt idx="355">
                  <c:v>36</c:v>
                </c:pt>
                <c:pt idx="356">
                  <c:v>33</c:v>
                </c:pt>
                <c:pt idx="357">
                  <c:v>37</c:v>
                </c:pt>
                <c:pt idx="358">
                  <c:v>38</c:v>
                </c:pt>
                <c:pt idx="359">
                  <c:v>36</c:v>
                </c:pt>
                <c:pt idx="360">
                  <c:v>35</c:v>
                </c:pt>
                <c:pt idx="361">
                  <c:v>32</c:v>
                </c:pt>
                <c:pt idx="362">
                  <c:v>26</c:v>
                </c:pt>
                <c:pt idx="363">
                  <c:v>24</c:v>
                </c:pt>
                <c:pt idx="364">
                  <c:v>21</c:v>
                </c:pt>
                <c:pt idx="365">
                  <c:v>57</c:v>
                </c:pt>
                <c:pt idx="366">
                  <c:v>92</c:v>
                </c:pt>
                <c:pt idx="367">
                  <c:v>76</c:v>
                </c:pt>
                <c:pt idx="368">
                  <c:v>71</c:v>
                </c:pt>
                <c:pt idx="369">
                  <c:v>74</c:v>
                </c:pt>
                <c:pt idx="370">
                  <c:v>73</c:v>
                </c:pt>
                <c:pt idx="371">
                  <c:v>59</c:v>
                </c:pt>
                <c:pt idx="372">
                  <c:v>63</c:v>
                </c:pt>
                <c:pt idx="373">
                  <c:v>66</c:v>
                </c:pt>
                <c:pt idx="374">
                  <c:v>61</c:v>
                </c:pt>
                <c:pt idx="375">
                  <c:v>60</c:v>
                </c:pt>
                <c:pt idx="376">
                  <c:v>55</c:v>
                </c:pt>
                <c:pt idx="377">
                  <c:v>51</c:v>
                </c:pt>
                <c:pt idx="378">
                  <c:v>54</c:v>
                </c:pt>
                <c:pt idx="379">
                  <c:v>61</c:v>
                </c:pt>
                <c:pt idx="380">
                  <c:v>66</c:v>
                </c:pt>
                <c:pt idx="381">
                  <c:v>70</c:v>
                </c:pt>
                <c:pt idx="382">
                  <c:v>70</c:v>
                </c:pt>
                <c:pt idx="383">
                  <c:v>68</c:v>
                </c:pt>
                <c:pt idx="384">
                  <c:v>65</c:v>
                </c:pt>
                <c:pt idx="385">
                  <c:v>61</c:v>
                </c:pt>
                <c:pt idx="386">
                  <c:v>57</c:v>
                </c:pt>
                <c:pt idx="387">
                  <c:v>65</c:v>
                </c:pt>
                <c:pt idx="388">
                  <c:v>65</c:v>
                </c:pt>
                <c:pt idx="389">
                  <c:v>66</c:v>
                </c:pt>
                <c:pt idx="390">
                  <c:v>66</c:v>
                </c:pt>
                <c:pt idx="391">
                  <c:v>65</c:v>
                </c:pt>
                <c:pt idx="392">
                  <c:v>66</c:v>
                </c:pt>
                <c:pt idx="393">
                  <c:v>68</c:v>
                </c:pt>
                <c:pt idx="394">
                  <c:v>65</c:v>
                </c:pt>
                <c:pt idx="395">
                  <c:v>63</c:v>
                </c:pt>
                <c:pt idx="396">
                  <c:v>62</c:v>
                </c:pt>
                <c:pt idx="397">
                  <c:v>61</c:v>
                </c:pt>
                <c:pt idx="398">
                  <c:v>56</c:v>
                </c:pt>
                <c:pt idx="399">
                  <c:v>52</c:v>
                </c:pt>
                <c:pt idx="400">
                  <c:v>53</c:v>
                </c:pt>
                <c:pt idx="401">
                  <c:v>49</c:v>
                </c:pt>
                <c:pt idx="402">
                  <c:v>44</c:v>
                </c:pt>
                <c:pt idx="403">
                  <c:v>45</c:v>
                </c:pt>
                <c:pt idx="404">
                  <c:v>45</c:v>
                </c:pt>
                <c:pt idx="405">
                  <c:v>42</c:v>
                </c:pt>
                <c:pt idx="406">
                  <c:v>38</c:v>
                </c:pt>
                <c:pt idx="407">
                  <c:v>42</c:v>
                </c:pt>
                <c:pt idx="408">
                  <c:v>34</c:v>
                </c:pt>
                <c:pt idx="409">
                  <c:v>41</c:v>
                </c:pt>
                <c:pt idx="410">
                  <c:v>43</c:v>
                </c:pt>
                <c:pt idx="411">
                  <c:v>38</c:v>
                </c:pt>
                <c:pt idx="412">
                  <c:v>37</c:v>
                </c:pt>
                <c:pt idx="413">
                  <c:v>35</c:v>
                </c:pt>
                <c:pt idx="414">
                  <c:v>32</c:v>
                </c:pt>
                <c:pt idx="415">
                  <c:v>30</c:v>
                </c:pt>
                <c:pt idx="416">
                  <c:v>22</c:v>
                </c:pt>
                <c:pt idx="417">
                  <c:v>49</c:v>
                </c:pt>
                <c:pt idx="418">
                  <c:v>100</c:v>
                </c:pt>
                <c:pt idx="419">
                  <c:v>93</c:v>
                </c:pt>
                <c:pt idx="420">
                  <c:v>85</c:v>
                </c:pt>
                <c:pt idx="421">
                  <c:v>74</c:v>
                </c:pt>
                <c:pt idx="422">
                  <c:v>69</c:v>
                </c:pt>
                <c:pt idx="423">
                  <c:v>60</c:v>
                </c:pt>
                <c:pt idx="424">
                  <c:v>64</c:v>
                </c:pt>
                <c:pt idx="425">
                  <c:v>65</c:v>
                </c:pt>
                <c:pt idx="426">
                  <c:v>65</c:v>
                </c:pt>
                <c:pt idx="427">
                  <c:v>71</c:v>
                </c:pt>
                <c:pt idx="428">
                  <c:v>66</c:v>
                </c:pt>
                <c:pt idx="429">
                  <c:v>63</c:v>
                </c:pt>
                <c:pt idx="430">
                  <c:v>62</c:v>
                </c:pt>
                <c:pt idx="431">
                  <c:v>64</c:v>
                </c:pt>
                <c:pt idx="432">
                  <c:v>61</c:v>
                </c:pt>
                <c:pt idx="433">
                  <c:v>62</c:v>
                </c:pt>
                <c:pt idx="434">
                  <c:v>68</c:v>
                </c:pt>
                <c:pt idx="435">
                  <c:v>62</c:v>
                </c:pt>
                <c:pt idx="436">
                  <c:v>65</c:v>
                </c:pt>
                <c:pt idx="437">
                  <c:v>62</c:v>
                </c:pt>
                <c:pt idx="438">
                  <c:v>57</c:v>
                </c:pt>
                <c:pt idx="439">
                  <c:v>62</c:v>
                </c:pt>
                <c:pt idx="440">
                  <c:v>65</c:v>
                </c:pt>
                <c:pt idx="441">
                  <c:v>65</c:v>
                </c:pt>
                <c:pt idx="442">
                  <c:v>60</c:v>
                </c:pt>
                <c:pt idx="443">
                  <c:v>62</c:v>
                </c:pt>
                <c:pt idx="444">
                  <c:v>55</c:v>
                </c:pt>
                <c:pt idx="445">
                  <c:v>54</c:v>
                </c:pt>
                <c:pt idx="446">
                  <c:v>58</c:v>
                </c:pt>
                <c:pt idx="447">
                  <c:v>55</c:v>
                </c:pt>
                <c:pt idx="448">
                  <c:v>56</c:v>
                </c:pt>
                <c:pt idx="449">
                  <c:v>50</c:v>
                </c:pt>
                <c:pt idx="450">
                  <c:v>47</c:v>
                </c:pt>
                <c:pt idx="451">
                  <c:v>43</c:v>
                </c:pt>
                <c:pt idx="452">
                  <c:v>47</c:v>
                </c:pt>
                <c:pt idx="453">
                  <c:v>48</c:v>
                </c:pt>
                <c:pt idx="454">
                  <c:v>46</c:v>
                </c:pt>
                <c:pt idx="455">
                  <c:v>42</c:v>
                </c:pt>
                <c:pt idx="456">
                  <c:v>41</c:v>
                </c:pt>
                <c:pt idx="457">
                  <c:v>37</c:v>
                </c:pt>
                <c:pt idx="458">
                  <c:v>36</c:v>
                </c:pt>
                <c:pt idx="459">
                  <c:v>38</c:v>
                </c:pt>
                <c:pt idx="460">
                  <c:v>43</c:v>
                </c:pt>
                <c:pt idx="461">
                  <c:v>42</c:v>
                </c:pt>
                <c:pt idx="462">
                  <c:v>38</c:v>
                </c:pt>
                <c:pt idx="463">
                  <c:v>39</c:v>
                </c:pt>
                <c:pt idx="464">
                  <c:v>33</c:v>
                </c:pt>
                <c:pt idx="465">
                  <c:v>31</c:v>
                </c:pt>
                <c:pt idx="466">
                  <c:v>26</c:v>
                </c:pt>
                <c:pt idx="467">
                  <c:v>27</c:v>
                </c:pt>
                <c:pt idx="468">
                  <c:v>21</c:v>
                </c:pt>
                <c:pt idx="469">
                  <c:v>37</c:v>
                </c:pt>
                <c:pt idx="470">
                  <c:v>92</c:v>
                </c:pt>
                <c:pt idx="471">
                  <c:v>90</c:v>
                </c:pt>
                <c:pt idx="472">
                  <c:v>80</c:v>
                </c:pt>
                <c:pt idx="473">
                  <c:v>70</c:v>
                </c:pt>
                <c:pt idx="474">
                  <c:v>65</c:v>
                </c:pt>
                <c:pt idx="475">
                  <c:v>60</c:v>
                </c:pt>
                <c:pt idx="476">
                  <c:v>55</c:v>
                </c:pt>
                <c:pt idx="477">
                  <c:v>54</c:v>
                </c:pt>
                <c:pt idx="478">
                  <c:v>56</c:v>
                </c:pt>
                <c:pt idx="479">
                  <c:v>55</c:v>
                </c:pt>
                <c:pt idx="480">
                  <c:v>54</c:v>
                </c:pt>
                <c:pt idx="481">
                  <c:v>63</c:v>
                </c:pt>
                <c:pt idx="482">
                  <c:v>57</c:v>
                </c:pt>
                <c:pt idx="483">
                  <c:v>54</c:v>
                </c:pt>
                <c:pt idx="484">
                  <c:v>66</c:v>
                </c:pt>
                <c:pt idx="485">
                  <c:v>67</c:v>
                </c:pt>
                <c:pt idx="486">
                  <c:v>64</c:v>
                </c:pt>
                <c:pt idx="487">
                  <c:v>58</c:v>
                </c:pt>
                <c:pt idx="488">
                  <c:v>62</c:v>
                </c:pt>
                <c:pt idx="489">
                  <c:v>59</c:v>
                </c:pt>
                <c:pt idx="490">
                  <c:v>55</c:v>
                </c:pt>
                <c:pt idx="491">
                  <c:v>58</c:v>
                </c:pt>
                <c:pt idx="492">
                  <c:v>64</c:v>
                </c:pt>
                <c:pt idx="493">
                  <c:v>57</c:v>
                </c:pt>
                <c:pt idx="494">
                  <c:v>54</c:v>
                </c:pt>
                <c:pt idx="495">
                  <c:v>54</c:v>
                </c:pt>
                <c:pt idx="496">
                  <c:v>55</c:v>
                </c:pt>
                <c:pt idx="497">
                  <c:v>53</c:v>
                </c:pt>
                <c:pt idx="498">
                  <c:v>50</c:v>
                </c:pt>
              </c:numCache>
            </c:numRef>
          </c:val>
          <c:smooth val="1"/>
        </c:ser>
        <c:marker val="1"/>
        <c:axId val="86300544"/>
        <c:axId val="86302720"/>
      </c:lineChart>
      <c:catAx>
        <c:axId val="86300544"/>
        <c:scaling>
          <c:orientation val="minMax"/>
        </c:scaling>
        <c:delete val="0"/>
        <c:axPos val="b"/>
        <c:numFmt formatCode="General" sourceLinked="0"/>
        <c:majorTickMark val="none"/>
        <c:tickLblPos val="low"/>
        <c:spPr>
          <a:ln w="19050"/>
        </c:spPr>
        <c:txPr>
          <a:bodyPr rot="-5400000" vert="horz"/>
          <a:lstStyle/>
          <a:p>
            <a:pPr>
              <a:defRPr/>
            </a:pPr>
            <a:endParaRPr lang="en-US"/>
          </a:p>
        </c:txPr>
        <c:crossAx val="86302720"/>
        <c:crosses val="autoZero"/>
        <c:auto val="1"/>
        <c:lblAlgn val="ctr"/>
        <c:lblOffset val="100"/>
      </c:catAx>
      <c:valAx>
        <c:axId val="86302720"/>
        <c:scaling>
          <c:orientation val="minMax"/>
          <c:max val="100"/>
          <c:min val="0"/>
        </c:scaling>
        <c:delete val="0"/>
        <c:axPos val="l"/>
        <c:numFmt formatCode="General" sourceLinked="1"/>
        <c:majorTickMark val="none"/>
        <c:tickLblPos val="nextTo"/>
        <c:spPr>
          <a:ln w="19050"/>
        </c:spPr>
        <c:crossAx val="86300544"/>
        <c:crosses val="autoZero"/>
        <c:crossBetween val="between"/>
        <c:majorUnit val="20"/>
      </c:valAx>
    </c:plotArea>
    <c:legend>
      <c:legendPos val="r"/>
      <c:layout>
        <c:manualLayout>
          <c:xMode val="edge"/>
          <c:yMode val="edge"/>
          <c:x val="0.1340946642820687"/>
          <c:y val="0.13578538295986445"/>
          <c:w val="0.38175510228995646"/>
          <c:h val="0.17429335796038917"/>
        </c:manualLayout>
      </c:layout>
      <c:txPr>
        <a:bodyPr/>
        <a:lstStyle/>
        <a:p>
          <a:pPr>
            <a:defRPr sz="1100"/>
          </a:pPr>
          <a:endParaRPr lang="en-US"/>
        </a:p>
      </c:txPr>
    </c:legend>
    <c:plotVisOnly val="1"/>
  </c:chart>
  <c:txPr>
    <a:bodyPr/>
    <a:lstStyle/>
    <a:p>
      <a:pPr>
        <a:defRPr sz="1400">
          <a:solidFill>
            <a:schemeClr val="tx1">
              <a:lumMod val="65000"/>
              <a:lumOff val="35000"/>
            </a:schemeClr>
          </a:solidFill>
        </a:defRPr>
      </a:pPr>
      <a:endParaRPr lang="en-US"/>
    </a:p>
  </c:txPr>
  <c:externalData r:id="rId1"/>
  <c:userShapes r:id="rId2"/>
</c:chartSpace>
</file>

<file path=ppt/charts/slide_57/_rels/chart3.xml.rels><?xml version="1.0" encoding="UTF-8" standalone="yes"?>
<Relationships xmlns="http://schemas.openxmlformats.org/package/2006/relationships"><Relationship Id="rId1" Type="http://schemas.openxmlformats.org/officeDocument/2006/relationships/package" Target="../../embeddings/slide_57/Microsoft_Office_Excel_Worksheet3.xlsx"/></Relationships>
</file>

<file path=ppt/charts/slide_57/chart3.xml><?xml version="1.0" encoding="utf-8"?>
<c:chartSpace xmlns:c="http://schemas.openxmlformats.org/drawingml/2006/chart" xmlns:a="http://schemas.openxmlformats.org/drawingml/2006/main" xmlns:r="http://schemas.openxmlformats.org/officeDocument/2006/relationships">
  <c:lang val="en-GB"/>
  <c:chart>
    <c:autoTitleDeleted val="1"/>
    <c:plotArea>
      <c:layout>
        <c:manualLayout>
          <c:layoutTarget val="inner"/>
          <c:xMode val="edge"/>
          <c:yMode val="edge"/>
          <c:x val="9.7773004741692524E-2"/>
          <c:y val="1.6311202966923635E-2"/>
          <c:w val="0.85643059384157372"/>
          <c:h val="0.9836887970330771"/>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1"/>
              <c:layout>
                <c:manualLayout>
                  <c:x val="8.3803075968808247E-2"/>
                  <c:y val="8.3979518255130527E-3"/>
                </c:manualLayout>
              </c:layout>
              <c:spPr/>
              <c:txPr>
                <a:bodyPr/>
                <a:lstStyle/>
                <a:p>
                  <a:pPr>
                    <a:defRPr sz="1100" b="1">
                      <a:solidFill>
                        <a:schemeClr val="bg1"/>
                      </a:solidFill>
                    </a:defRPr>
                  </a:pPr>
                  <a:endParaRPr lang="en-US"/>
                </a:p>
              </c:txPr>
              <c:showCatName val="1"/>
              <c:showPercent val="1"/>
            </c:dLbl>
            <c:txPr>
              <a:bodyPr/>
              <a:lstStyle/>
              <a:p>
                <a:pPr>
                  <a:defRPr sz="900" b="1">
                    <a:solidFill>
                      <a:schemeClr val="bg1"/>
                    </a:solidFill>
                  </a:defRPr>
                </a:pPr>
                <a:endParaRPr lang="en-US"/>
              </a:p>
            </c:txPr>
            <c:showCatName val="1"/>
            <c:showPercent val="1"/>
            <c:showLeaderLines val="1"/>
          </c:dLbls>
          <c:cat>
            <c:strRef>
              <c:f>Sheet1!$A$2:$A$4</c:f>
              <c:strCache>
                <c:ptCount val="3"/>
                <c:pt idx="0">
                  <c:v>Food</c:v>
                </c:pt>
                <c:pt idx="1">
                  <c:v>Drinks / alcohol</c:v>
                </c:pt>
                <c:pt idx="2">
                  <c:v>Everything else</c:v>
                </c:pt>
              </c:strCache>
            </c:strRef>
          </c:cat>
          <c:val>
            <c:numRef>
              <c:f>Sheet1!$B$2:$B$4</c:f>
              <c:numCache>
                <c:formatCode>0%</c:formatCode>
                <c:ptCount val="3"/>
                <c:pt idx="0">
                  <c:v>0.27</c:v>
                </c:pt>
                <c:pt idx="1">
                  <c:v>0.54</c:v>
                </c:pt>
                <c:pt idx="2">
                  <c:v>0.19</c:v>
                </c:pt>
              </c:numCache>
            </c:numRef>
          </c:val>
        </c:ser>
        <c:dLbls>
          <c:showCatName val="1"/>
          <c:showPercent val="1"/>
        </c:dLbls>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58/_rels/chart4.xml.rels><?xml version="1.0" encoding="UTF-8" standalone="yes"?>
<Relationships xmlns="http://schemas.openxmlformats.org/package/2006/relationships"><Relationship Id="rId1" Type="http://schemas.openxmlformats.org/officeDocument/2006/relationships/package" Target="../../embeddings/slide_58/Microsoft_Office_Excel_Worksheet4.xlsx"/></Relationships>
</file>

<file path=ppt/charts/slide_58/chart4.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808531662697032E-2"/>
          <c:y val="1.1646854053253558E-2"/>
          <c:w val="0.90911420862903214"/>
          <c:h val="0.78929100470318891"/>
        </c:manualLayout>
      </c:layout>
      <c:lineChart>
        <c:grouping val="standard"/>
        <c:ser>
          <c:idx val="1"/>
          <c:order val="0"/>
          <c:tx>
            <c:strRef>
              <c:f>Sheet1!$C$1</c:f>
              <c:strCache>
                <c:ptCount val="1"/>
                <c:pt idx="0">
                  <c:v>Quinoa</c:v>
                </c:pt>
              </c:strCache>
            </c:strRef>
          </c:tx>
          <c:spPr>
            <a:ln>
              <a:solidFill>
                <a:schemeClr val="bg2"/>
              </a:solidFill>
            </a:ln>
          </c:spPr>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Sheet1!$C$2:$C$500</c:f>
              <c:numCache>
                <c:formatCode>General</c:formatCode>
                <c:ptCount val="499"/>
                <c:pt idx="0">
                  <c:v>9</c:v>
                </c:pt>
                <c:pt idx="1">
                  <c:v>9</c:v>
                </c:pt>
                <c:pt idx="2">
                  <c:v>9</c:v>
                </c:pt>
                <c:pt idx="3">
                  <c:v>13</c:v>
                </c:pt>
                <c:pt idx="4">
                  <c:v>11</c:v>
                </c:pt>
                <c:pt idx="5">
                  <c:v>12</c:v>
                </c:pt>
                <c:pt idx="6">
                  <c:v>8</c:v>
                </c:pt>
                <c:pt idx="7">
                  <c:v>10</c:v>
                </c:pt>
                <c:pt idx="8">
                  <c:v>6</c:v>
                </c:pt>
                <c:pt idx="9">
                  <c:v>6</c:v>
                </c:pt>
                <c:pt idx="10">
                  <c:v>6</c:v>
                </c:pt>
                <c:pt idx="11">
                  <c:v>6</c:v>
                </c:pt>
                <c:pt idx="12">
                  <c:v>6</c:v>
                </c:pt>
                <c:pt idx="13">
                  <c:v>10</c:v>
                </c:pt>
                <c:pt idx="14">
                  <c:v>10</c:v>
                </c:pt>
                <c:pt idx="15">
                  <c:v>10</c:v>
                </c:pt>
                <c:pt idx="16">
                  <c:v>10</c:v>
                </c:pt>
                <c:pt idx="17">
                  <c:v>10</c:v>
                </c:pt>
                <c:pt idx="18">
                  <c:v>7</c:v>
                </c:pt>
                <c:pt idx="19">
                  <c:v>8</c:v>
                </c:pt>
                <c:pt idx="20">
                  <c:v>8</c:v>
                </c:pt>
                <c:pt idx="21">
                  <c:v>6</c:v>
                </c:pt>
                <c:pt idx="22">
                  <c:v>6</c:v>
                </c:pt>
                <c:pt idx="23">
                  <c:v>6</c:v>
                </c:pt>
                <c:pt idx="24">
                  <c:v>6</c:v>
                </c:pt>
                <c:pt idx="25">
                  <c:v>6</c:v>
                </c:pt>
                <c:pt idx="26">
                  <c:v>7</c:v>
                </c:pt>
                <c:pt idx="27">
                  <c:v>9</c:v>
                </c:pt>
                <c:pt idx="28">
                  <c:v>6</c:v>
                </c:pt>
                <c:pt idx="29">
                  <c:v>6</c:v>
                </c:pt>
                <c:pt idx="30">
                  <c:v>7</c:v>
                </c:pt>
                <c:pt idx="31">
                  <c:v>8</c:v>
                </c:pt>
                <c:pt idx="32">
                  <c:v>8</c:v>
                </c:pt>
                <c:pt idx="33">
                  <c:v>9</c:v>
                </c:pt>
                <c:pt idx="34">
                  <c:v>6</c:v>
                </c:pt>
                <c:pt idx="35">
                  <c:v>6</c:v>
                </c:pt>
                <c:pt idx="36">
                  <c:v>6</c:v>
                </c:pt>
                <c:pt idx="37">
                  <c:v>6</c:v>
                </c:pt>
                <c:pt idx="38">
                  <c:v>8</c:v>
                </c:pt>
                <c:pt idx="39">
                  <c:v>7</c:v>
                </c:pt>
                <c:pt idx="40">
                  <c:v>5</c:v>
                </c:pt>
                <c:pt idx="41">
                  <c:v>5</c:v>
                </c:pt>
                <c:pt idx="42">
                  <c:v>5</c:v>
                </c:pt>
                <c:pt idx="43">
                  <c:v>5</c:v>
                </c:pt>
                <c:pt idx="44">
                  <c:v>5</c:v>
                </c:pt>
                <c:pt idx="45">
                  <c:v>5</c:v>
                </c:pt>
                <c:pt idx="46">
                  <c:v>0</c:v>
                </c:pt>
                <c:pt idx="47">
                  <c:v>0</c:v>
                </c:pt>
                <c:pt idx="48">
                  <c:v>0</c:v>
                </c:pt>
                <c:pt idx="49">
                  <c:v>0</c:v>
                </c:pt>
                <c:pt idx="50">
                  <c:v>0</c:v>
                </c:pt>
                <c:pt idx="51">
                  <c:v>0</c:v>
                </c:pt>
                <c:pt idx="52">
                  <c:v>0</c:v>
                </c:pt>
                <c:pt idx="53">
                  <c:v>6</c:v>
                </c:pt>
                <c:pt idx="54">
                  <c:v>8</c:v>
                </c:pt>
                <c:pt idx="55">
                  <c:v>10</c:v>
                </c:pt>
                <c:pt idx="56">
                  <c:v>12</c:v>
                </c:pt>
                <c:pt idx="57">
                  <c:v>11</c:v>
                </c:pt>
                <c:pt idx="58">
                  <c:v>10</c:v>
                </c:pt>
                <c:pt idx="59">
                  <c:v>14</c:v>
                </c:pt>
                <c:pt idx="60">
                  <c:v>13</c:v>
                </c:pt>
                <c:pt idx="61">
                  <c:v>4</c:v>
                </c:pt>
                <c:pt idx="62">
                  <c:v>7</c:v>
                </c:pt>
                <c:pt idx="63">
                  <c:v>9</c:v>
                </c:pt>
                <c:pt idx="64">
                  <c:v>6</c:v>
                </c:pt>
                <c:pt idx="65">
                  <c:v>8</c:v>
                </c:pt>
                <c:pt idx="66">
                  <c:v>7</c:v>
                </c:pt>
                <c:pt idx="67">
                  <c:v>5</c:v>
                </c:pt>
                <c:pt idx="68">
                  <c:v>6</c:v>
                </c:pt>
                <c:pt idx="69">
                  <c:v>5</c:v>
                </c:pt>
                <c:pt idx="70">
                  <c:v>10</c:v>
                </c:pt>
                <c:pt idx="71">
                  <c:v>7</c:v>
                </c:pt>
                <c:pt idx="72">
                  <c:v>6</c:v>
                </c:pt>
                <c:pt idx="73">
                  <c:v>4</c:v>
                </c:pt>
                <c:pt idx="74">
                  <c:v>6</c:v>
                </c:pt>
                <c:pt idx="75">
                  <c:v>6</c:v>
                </c:pt>
                <c:pt idx="76">
                  <c:v>6</c:v>
                </c:pt>
                <c:pt idx="77">
                  <c:v>4</c:v>
                </c:pt>
                <c:pt idx="78">
                  <c:v>6</c:v>
                </c:pt>
                <c:pt idx="79">
                  <c:v>6</c:v>
                </c:pt>
                <c:pt idx="80">
                  <c:v>6</c:v>
                </c:pt>
                <c:pt idx="81">
                  <c:v>5</c:v>
                </c:pt>
                <c:pt idx="82">
                  <c:v>6</c:v>
                </c:pt>
                <c:pt idx="83">
                  <c:v>9</c:v>
                </c:pt>
                <c:pt idx="84">
                  <c:v>7</c:v>
                </c:pt>
                <c:pt idx="85">
                  <c:v>6</c:v>
                </c:pt>
                <c:pt idx="86">
                  <c:v>5</c:v>
                </c:pt>
                <c:pt idx="87">
                  <c:v>5</c:v>
                </c:pt>
                <c:pt idx="88">
                  <c:v>6</c:v>
                </c:pt>
                <c:pt idx="89">
                  <c:v>4</c:v>
                </c:pt>
                <c:pt idx="90">
                  <c:v>7</c:v>
                </c:pt>
                <c:pt idx="91">
                  <c:v>4</c:v>
                </c:pt>
                <c:pt idx="92">
                  <c:v>4</c:v>
                </c:pt>
                <c:pt idx="93">
                  <c:v>4</c:v>
                </c:pt>
                <c:pt idx="94">
                  <c:v>5</c:v>
                </c:pt>
                <c:pt idx="95">
                  <c:v>4</c:v>
                </c:pt>
                <c:pt idx="96">
                  <c:v>6</c:v>
                </c:pt>
                <c:pt idx="97">
                  <c:v>5</c:v>
                </c:pt>
                <c:pt idx="98">
                  <c:v>6</c:v>
                </c:pt>
                <c:pt idx="99">
                  <c:v>6</c:v>
                </c:pt>
                <c:pt idx="100">
                  <c:v>4</c:v>
                </c:pt>
                <c:pt idx="101">
                  <c:v>5</c:v>
                </c:pt>
                <c:pt idx="102">
                  <c:v>5</c:v>
                </c:pt>
                <c:pt idx="103">
                  <c:v>6</c:v>
                </c:pt>
                <c:pt idx="104">
                  <c:v>6</c:v>
                </c:pt>
                <c:pt idx="105">
                  <c:v>7</c:v>
                </c:pt>
                <c:pt idx="106">
                  <c:v>7</c:v>
                </c:pt>
                <c:pt idx="107">
                  <c:v>6</c:v>
                </c:pt>
                <c:pt idx="108">
                  <c:v>9</c:v>
                </c:pt>
                <c:pt idx="109">
                  <c:v>5</c:v>
                </c:pt>
                <c:pt idx="110">
                  <c:v>9</c:v>
                </c:pt>
                <c:pt idx="111">
                  <c:v>6</c:v>
                </c:pt>
                <c:pt idx="112">
                  <c:v>4</c:v>
                </c:pt>
                <c:pt idx="113">
                  <c:v>4</c:v>
                </c:pt>
                <c:pt idx="114">
                  <c:v>8</c:v>
                </c:pt>
                <c:pt idx="115">
                  <c:v>8</c:v>
                </c:pt>
                <c:pt idx="116">
                  <c:v>6</c:v>
                </c:pt>
                <c:pt idx="117">
                  <c:v>8</c:v>
                </c:pt>
                <c:pt idx="118">
                  <c:v>8</c:v>
                </c:pt>
                <c:pt idx="119">
                  <c:v>7</c:v>
                </c:pt>
                <c:pt idx="120">
                  <c:v>6</c:v>
                </c:pt>
                <c:pt idx="121">
                  <c:v>6</c:v>
                </c:pt>
                <c:pt idx="122">
                  <c:v>6</c:v>
                </c:pt>
                <c:pt idx="123">
                  <c:v>8</c:v>
                </c:pt>
                <c:pt idx="124">
                  <c:v>7</c:v>
                </c:pt>
                <c:pt idx="125">
                  <c:v>5</c:v>
                </c:pt>
                <c:pt idx="126">
                  <c:v>10</c:v>
                </c:pt>
                <c:pt idx="127">
                  <c:v>3</c:v>
                </c:pt>
                <c:pt idx="128">
                  <c:v>8</c:v>
                </c:pt>
                <c:pt idx="129">
                  <c:v>7</c:v>
                </c:pt>
                <c:pt idx="130">
                  <c:v>7</c:v>
                </c:pt>
                <c:pt idx="131">
                  <c:v>6</c:v>
                </c:pt>
                <c:pt idx="132">
                  <c:v>9</c:v>
                </c:pt>
                <c:pt idx="133">
                  <c:v>7</c:v>
                </c:pt>
                <c:pt idx="134">
                  <c:v>9</c:v>
                </c:pt>
                <c:pt idx="135">
                  <c:v>7</c:v>
                </c:pt>
                <c:pt idx="136">
                  <c:v>6</c:v>
                </c:pt>
                <c:pt idx="137">
                  <c:v>7</c:v>
                </c:pt>
                <c:pt idx="138">
                  <c:v>8</c:v>
                </c:pt>
                <c:pt idx="139">
                  <c:v>10</c:v>
                </c:pt>
                <c:pt idx="140">
                  <c:v>6</c:v>
                </c:pt>
                <c:pt idx="141">
                  <c:v>7</c:v>
                </c:pt>
                <c:pt idx="142">
                  <c:v>7</c:v>
                </c:pt>
                <c:pt idx="143">
                  <c:v>5</c:v>
                </c:pt>
                <c:pt idx="144">
                  <c:v>6</c:v>
                </c:pt>
                <c:pt idx="145">
                  <c:v>8</c:v>
                </c:pt>
                <c:pt idx="146">
                  <c:v>6</c:v>
                </c:pt>
                <c:pt idx="147">
                  <c:v>5</c:v>
                </c:pt>
                <c:pt idx="148">
                  <c:v>6</c:v>
                </c:pt>
                <c:pt idx="149">
                  <c:v>8</c:v>
                </c:pt>
                <c:pt idx="150">
                  <c:v>4</c:v>
                </c:pt>
                <c:pt idx="151">
                  <c:v>5</c:v>
                </c:pt>
                <c:pt idx="152">
                  <c:v>3</c:v>
                </c:pt>
                <c:pt idx="153">
                  <c:v>4</c:v>
                </c:pt>
                <c:pt idx="154">
                  <c:v>4</c:v>
                </c:pt>
                <c:pt idx="155">
                  <c:v>6</c:v>
                </c:pt>
                <c:pt idx="156">
                  <c:v>6</c:v>
                </c:pt>
                <c:pt idx="157">
                  <c:v>6</c:v>
                </c:pt>
                <c:pt idx="158">
                  <c:v>6</c:v>
                </c:pt>
                <c:pt idx="159">
                  <c:v>6</c:v>
                </c:pt>
                <c:pt idx="160">
                  <c:v>6</c:v>
                </c:pt>
                <c:pt idx="161">
                  <c:v>6</c:v>
                </c:pt>
                <c:pt idx="162">
                  <c:v>5</c:v>
                </c:pt>
                <c:pt idx="163">
                  <c:v>7</c:v>
                </c:pt>
                <c:pt idx="164">
                  <c:v>10</c:v>
                </c:pt>
                <c:pt idx="165">
                  <c:v>8</c:v>
                </c:pt>
                <c:pt idx="166">
                  <c:v>4</c:v>
                </c:pt>
                <c:pt idx="167">
                  <c:v>6</c:v>
                </c:pt>
                <c:pt idx="168">
                  <c:v>7</c:v>
                </c:pt>
                <c:pt idx="169">
                  <c:v>8</c:v>
                </c:pt>
                <c:pt idx="170">
                  <c:v>6</c:v>
                </c:pt>
                <c:pt idx="171">
                  <c:v>7</c:v>
                </c:pt>
                <c:pt idx="172">
                  <c:v>9</c:v>
                </c:pt>
                <c:pt idx="173">
                  <c:v>6</c:v>
                </c:pt>
                <c:pt idx="174">
                  <c:v>8</c:v>
                </c:pt>
                <c:pt idx="175">
                  <c:v>7</c:v>
                </c:pt>
                <c:pt idx="176">
                  <c:v>6</c:v>
                </c:pt>
                <c:pt idx="177">
                  <c:v>8</c:v>
                </c:pt>
                <c:pt idx="178">
                  <c:v>7</c:v>
                </c:pt>
                <c:pt idx="179">
                  <c:v>9</c:v>
                </c:pt>
                <c:pt idx="180">
                  <c:v>9</c:v>
                </c:pt>
                <c:pt idx="181">
                  <c:v>7</c:v>
                </c:pt>
                <c:pt idx="182">
                  <c:v>6</c:v>
                </c:pt>
                <c:pt idx="183">
                  <c:v>8</c:v>
                </c:pt>
                <c:pt idx="184">
                  <c:v>9</c:v>
                </c:pt>
                <c:pt idx="185">
                  <c:v>9</c:v>
                </c:pt>
                <c:pt idx="186">
                  <c:v>7</c:v>
                </c:pt>
                <c:pt idx="187">
                  <c:v>7</c:v>
                </c:pt>
                <c:pt idx="188">
                  <c:v>9</c:v>
                </c:pt>
                <c:pt idx="189">
                  <c:v>8</c:v>
                </c:pt>
                <c:pt idx="190">
                  <c:v>9</c:v>
                </c:pt>
                <c:pt idx="191">
                  <c:v>7</c:v>
                </c:pt>
                <c:pt idx="192">
                  <c:v>9</c:v>
                </c:pt>
                <c:pt idx="193">
                  <c:v>9</c:v>
                </c:pt>
                <c:pt idx="194">
                  <c:v>7</c:v>
                </c:pt>
                <c:pt idx="195">
                  <c:v>7</c:v>
                </c:pt>
                <c:pt idx="196">
                  <c:v>8</c:v>
                </c:pt>
                <c:pt idx="197">
                  <c:v>8</c:v>
                </c:pt>
                <c:pt idx="198">
                  <c:v>6</c:v>
                </c:pt>
                <c:pt idx="199">
                  <c:v>6</c:v>
                </c:pt>
                <c:pt idx="200">
                  <c:v>5</c:v>
                </c:pt>
                <c:pt idx="201">
                  <c:v>4</c:v>
                </c:pt>
                <c:pt idx="202">
                  <c:v>6</c:v>
                </c:pt>
                <c:pt idx="203">
                  <c:v>9</c:v>
                </c:pt>
                <c:pt idx="204">
                  <c:v>4</c:v>
                </c:pt>
                <c:pt idx="205">
                  <c:v>4</c:v>
                </c:pt>
                <c:pt idx="206">
                  <c:v>4</c:v>
                </c:pt>
                <c:pt idx="207">
                  <c:v>5</c:v>
                </c:pt>
                <c:pt idx="208">
                  <c:v>8</c:v>
                </c:pt>
                <c:pt idx="209">
                  <c:v>7</c:v>
                </c:pt>
                <c:pt idx="210">
                  <c:v>10</c:v>
                </c:pt>
                <c:pt idx="211">
                  <c:v>9</c:v>
                </c:pt>
                <c:pt idx="212">
                  <c:v>10</c:v>
                </c:pt>
                <c:pt idx="213">
                  <c:v>8</c:v>
                </c:pt>
                <c:pt idx="214">
                  <c:v>9</c:v>
                </c:pt>
                <c:pt idx="215">
                  <c:v>9</c:v>
                </c:pt>
                <c:pt idx="216">
                  <c:v>9</c:v>
                </c:pt>
                <c:pt idx="217">
                  <c:v>7</c:v>
                </c:pt>
                <c:pt idx="218">
                  <c:v>7</c:v>
                </c:pt>
                <c:pt idx="219">
                  <c:v>8</c:v>
                </c:pt>
                <c:pt idx="220">
                  <c:v>11</c:v>
                </c:pt>
                <c:pt idx="221">
                  <c:v>6</c:v>
                </c:pt>
                <c:pt idx="222">
                  <c:v>8</c:v>
                </c:pt>
                <c:pt idx="223">
                  <c:v>9</c:v>
                </c:pt>
                <c:pt idx="224">
                  <c:v>9</c:v>
                </c:pt>
                <c:pt idx="225">
                  <c:v>9</c:v>
                </c:pt>
                <c:pt idx="226">
                  <c:v>11</c:v>
                </c:pt>
                <c:pt idx="227">
                  <c:v>9</c:v>
                </c:pt>
                <c:pt idx="228">
                  <c:v>11</c:v>
                </c:pt>
                <c:pt idx="229">
                  <c:v>9</c:v>
                </c:pt>
                <c:pt idx="230">
                  <c:v>8</c:v>
                </c:pt>
                <c:pt idx="231">
                  <c:v>9</c:v>
                </c:pt>
                <c:pt idx="232">
                  <c:v>12</c:v>
                </c:pt>
                <c:pt idx="233">
                  <c:v>8</c:v>
                </c:pt>
                <c:pt idx="234">
                  <c:v>9</c:v>
                </c:pt>
                <c:pt idx="235">
                  <c:v>9</c:v>
                </c:pt>
                <c:pt idx="236">
                  <c:v>12</c:v>
                </c:pt>
                <c:pt idx="237">
                  <c:v>9</c:v>
                </c:pt>
                <c:pt idx="238">
                  <c:v>9</c:v>
                </c:pt>
                <c:pt idx="239">
                  <c:v>10</c:v>
                </c:pt>
                <c:pt idx="240">
                  <c:v>11</c:v>
                </c:pt>
                <c:pt idx="241">
                  <c:v>11</c:v>
                </c:pt>
                <c:pt idx="242">
                  <c:v>8</c:v>
                </c:pt>
                <c:pt idx="243">
                  <c:v>9</c:v>
                </c:pt>
                <c:pt idx="244">
                  <c:v>8</c:v>
                </c:pt>
                <c:pt idx="245">
                  <c:v>11</c:v>
                </c:pt>
                <c:pt idx="246">
                  <c:v>10</c:v>
                </c:pt>
                <c:pt idx="247">
                  <c:v>9</c:v>
                </c:pt>
                <c:pt idx="248">
                  <c:v>9</c:v>
                </c:pt>
                <c:pt idx="249">
                  <c:v>8</c:v>
                </c:pt>
                <c:pt idx="250">
                  <c:v>9</c:v>
                </c:pt>
                <c:pt idx="251">
                  <c:v>9</c:v>
                </c:pt>
                <c:pt idx="252">
                  <c:v>10</c:v>
                </c:pt>
                <c:pt idx="253">
                  <c:v>8</c:v>
                </c:pt>
                <c:pt idx="254">
                  <c:v>9</c:v>
                </c:pt>
                <c:pt idx="255">
                  <c:v>9</c:v>
                </c:pt>
                <c:pt idx="256">
                  <c:v>6</c:v>
                </c:pt>
                <c:pt idx="257">
                  <c:v>5</c:v>
                </c:pt>
                <c:pt idx="258">
                  <c:v>7</c:v>
                </c:pt>
                <c:pt idx="259">
                  <c:v>5</c:v>
                </c:pt>
                <c:pt idx="260">
                  <c:v>4</c:v>
                </c:pt>
                <c:pt idx="261">
                  <c:v>10</c:v>
                </c:pt>
                <c:pt idx="262">
                  <c:v>9</c:v>
                </c:pt>
                <c:pt idx="263">
                  <c:v>11</c:v>
                </c:pt>
                <c:pt idx="264">
                  <c:v>12</c:v>
                </c:pt>
                <c:pt idx="265">
                  <c:v>9</c:v>
                </c:pt>
                <c:pt idx="266">
                  <c:v>9</c:v>
                </c:pt>
                <c:pt idx="267">
                  <c:v>8</c:v>
                </c:pt>
                <c:pt idx="268">
                  <c:v>8</c:v>
                </c:pt>
                <c:pt idx="269">
                  <c:v>12</c:v>
                </c:pt>
                <c:pt idx="270">
                  <c:v>8</c:v>
                </c:pt>
                <c:pt idx="271">
                  <c:v>12</c:v>
                </c:pt>
                <c:pt idx="272">
                  <c:v>11</c:v>
                </c:pt>
                <c:pt idx="273">
                  <c:v>12</c:v>
                </c:pt>
                <c:pt idx="274">
                  <c:v>10</c:v>
                </c:pt>
                <c:pt idx="275">
                  <c:v>12</c:v>
                </c:pt>
                <c:pt idx="276">
                  <c:v>12</c:v>
                </c:pt>
                <c:pt idx="277">
                  <c:v>15</c:v>
                </c:pt>
                <c:pt idx="278">
                  <c:v>11</c:v>
                </c:pt>
                <c:pt idx="279">
                  <c:v>13</c:v>
                </c:pt>
                <c:pt idx="280">
                  <c:v>15</c:v>
                </c:pt>
                <c:pt idx="281">
                  <c:v>16</c:v>
                </c:pt>
                <c:pt idx="282">
                  <c:v>12</c:v>
                </c:pt>
                <c:pt idx="283">
                  <c:v>12</c:v>
                </c:pt>
                <c:pt idx="284">
                  <c:v>15</c:v>
                </c:pt>
                <c:pt idx="285">
                  <c:v>15</c:v>
                </c:pt>
                <c:pt idx="286">
                  <c:v>13</c:v>
                </c:pt>
                <c:pt idx="287">
                  <c:v>12</c:v>
                </c:pt>
                <c:pt idx="288">
                  <c:v>9</c:v>
                </c:pt>
                <c:pt idx="289">
                  <c:v>11</c:v>
                </c:pt>
                <c:pt idx="290">
                  <c:v>13</c:v>
                </c:pt>
                <c:pt idx="291">
                  <c:v>11</c:v>
                </c:pt>
                <c:pt idx="292">
                  <c:v>11</c:v>
                </c:pt>
                <c:pt idx="293">
                  <c:v>11</c:v>
                </c:pt>
                <c:pt idx="294">
                  <c:v>11</c:v>
                </c:pt>
                <c:pt idx="295">
                  <c:v>11</c:v>
                </c:pt>
                <c:pt idx="296">
                  <c:v>10</c:v>
                </c:pt>
                <c:pt idx="297">
                  <c:v>10</c:v>
                </c:pt>
                <c:pt idx="298">
                  <c:v>10</c:v>
                </c:pt>
                <c:pt idx="299">
                  <c:v>10</c:v>
                </c:pt>
                <c:pt idx="300">
                  <c:v>10</c:v>
                </c:pt>
                <c:pt idx="301">
                  <c:v>11</c:v>
                </c:pt>
                <c:pt idx="302">
                  <c:v>7</c:v>
                </c:pt>
                <c:pt idx="303">
                  <c:v>13</c:v>
                </c:pt>
                <c:pt idx="304">
                  <c:v>12</c:v>
                </c:pt>
                <c:pt idx="305">
                  <c:v>10</c:v>
                </c:pt>
                <c:pt idx="306">
                  <c:v>9</c:v>
                </c:pt>
                <c:pt idx="307">
                  <c:v>10</c:v>
                </c:pt>
                <c:pt idx="308">
                  <c:v>10</c:v>
                </c:pt>
                <c:pt idx="309">
                  <c:v>9</c:v>
                </c:pt>
                <c:pt idx="310">
                  <c:v>12</c:v>
                </c:pt>
                <c:pt idx="311">
                  <c:v>7</c:v>
                </c:pt>
                <c:pt idx="312">
                  <c:v>9</c:v>
                </c:pt>
                <c:pt idx="313">
                  <c:v>15</c:v>
                </c:pt>
                <c:pt idx="314">
                  <c:v>16</c:v>
                </c:pt>
                <c:pt idx="315">
                  <c:v>16</c:v>
                </c:pt>
                <c:pt idx="316">
                  <c:v>17</c:v>
                </c:pt>
                <c:pt idx="317">
                  <c:v>14</c:v>
                </c:pt>
                <c:pt idx="318">
                  <c:v>15</c:v>
                </c:pt>
                <c:pt idx="319">
                  <c:v>15</c:v>
                </c:pt>
                <c:pt idx="320">
                  <c:v>15</c:v>
                </c:pt>
                <c:pt idx="321">
                  <c:v>16</c:v>
                </c:pt>
                <c:pt idx="322">
                  <c:v>16</c:v>
                </c:pt>
                <c:pt idx="323">
                  <c:v>15</c:v>
                </c:pt>
                <c:pt idx="324">
                  <c:v>16</c:v>
                </c:pt>
                <c:pt idx="325">
                  <c:v>14</c:v>
                </c:pt>
                <c:pt idx="326">
                  <c:v>13</c:v>
                </c:pt>
                <c:pt idx="327">
                  <c:v>17</c:v>
                </c:pt>
                <c:pt idx="328">
                  <c:v>18</c:v>
                </c:pt>
                <c:pt idx="329">
                  <c:v>16</c:v>
                </c:pt>
                <c:pt idx="330">
                  <c:v>17</c:v>
                </c:pt>
                <c:pt idx="331">
                  <c:v>16</c:v>
                </c:pt>
                <c:pt idx="332">
                  <c:v>20</c:v>
                </c:pt>
                <c:pt idx="333">
                  <c:v>33</c:v>
                </c:pt>
                <c:pt idx="334">
                  <c:v>19</c:v>
                </c:pt>
                <c:pt idx="335">
                  <c:v>14</c:v>
                </c:pt>
                <c:pt idx="336">
                  <c:v>20</c:v>
                </c:pt>
                <c:pt idx="337">
                  <c:v>20</c:v>
                </c:pt>
                <c:pt idx="338">
                  <c:v>21</c:v>
                </c:pt>
                <c:pt idx="339">
                  <c:v>22</c:v>
                </c:pt>
                <c:pt idx="340">
                  <c:v>22</c:v>
                </c:pt>
                <c:pt idx="341">
                  <c:v>21</c:v>
                </c:pt>
                <c:pt idx="342">
                  <c:v>20</c:v>
                </c:pt>
                <c:pt idx="343">
                  <c:v>20</c:v>
                </c:pt>
                <c:pt idx="344">
                  <c:v>21</c:v>
                </c:pt>
                <c:pt idx="345">
                  <c:v>21</c:v>
                </c:pt>
                <c:pt idx="346">
                  <c:v>18</c:v>
                </c:pt>
                <c:pt idx="347">
                  <c:v>19</c:v>
                </c:pt>
                <c:pt idx="348">
                  <c:v>18</c:v>
                </c:pt>
                <c:pt idx="349">
                  <c:v>19</c:v>
                </c:pt>
                <c:pt idx="350">
                  <c:v>19</c:v>
                </c:pt>
                <c:pt idx="351">
                  <c:v>18</c:v>
                </c:pt>
                <c:pt idx="352">
                  <c:v>15</c:v>
                </c:pt>
                <c:pt idx="353">
                  <c:v>15</c:v>
                </c:pt>
                <c:pt idx="354">
                  <c:v>15</c:v>
                </c:pt>
                <c:pt idx="355">
                  <c:v>15</c:v>
                </c:pt>
                <c:pt idx="356">
                  <c:v>16</c:v>
                </c:pt>
                <c:pt idx="357">
                  <c:v>16</c:v>
                </c:pt>
                <c:pt idx="358">
                  <c:v>17</c:v>
                </c:pt>
                <c:pt idx="359">
                  <c:v>15</c:v>
                </c:pt>
                <c:pt idx="360">
                  <c:v>15</c:v>
                </c:pt>
                <c:pt idx="361">
                  <c:v>12</c:v>
                </c:pt>
                <c:pt idx="362">
                  <c:v>14</c:v>
                </c:pt>
                <c:pt idx="363">
                  <c:v>11</c:v>
                </c:pt>
                <c:pt idx="364">
                  <c:v>10</c:v>
                </c:pt>
                <c:pt idx="365">
                  <c:v>17</c:v>
                </c:pt>
                <c:pt idx="366">
                  <c:v>26</c:v>
                </c:pt>
                <c:pt idx="367">
                  <c:v>28</c:v>
                </c:pt>
                <c:pt idx="368">
                  <c:v>26</c:v>
                </c:pt>
                <c:pt idx="369">
                  <c:v>23</c:v>
                </c:pt>
                <c:pt idx="370">
                  <c:v>24</c:v>
                </c:pt>
                <c:pt idx="371">
                  <c:v>20</c:v>
                </c:pt>
                <c:pt idx="372">
                  <c:v>24</c:v>
                </c:pt>
                <c:pt idx="373">
                  <c:v>24</c:v>
                </c:pt>
                <c:pt idx="374">
                  <c:v>23</c:v>
                </c:pt>
                <c:pt idx="375">
                  <c:v>21</c:v>
                </c:pt>
                <c:pt idx="376">
                  <c:v>26</c:v>
                </c:pt>
                <c:pt idx="377">
                  <c:v>24</c:v>
                </c:pt>
                <c:pt idx="378">
                  <c:v>25</c:v>
                </c:pt>
                <c:pt idx="379">
                  <c:v>26</c:v>
                </c:pt>
                <c:pt idx="380">
                  <c:v>35</c:v>
                </c:pt>
                <c:pt idx="381">
                  <c:v>35</c:v>
                </c:pt>
                <c:pt idx="382">
                  <c:v>35</c:v>
                </c:pt>
                <c:pt idx="383">
                  <c:v>30</c:v>
                </c:pt>
                <c:pt idx="384">
                  <c:v>30</c:v>
                </c:pt>
                <c:pt idx="385">
                  <c:v>31</c:v>
                </c:pt>
                <c:pt idx="386">
                  <c:v>28</c:v>
                </c:pt>
                <c:pt idx="387">
                  <c:v>30</c:v>
                </c:pt>
                <c:pt idx="388">
                  <c:v>35</c:v>
                </c:pt>
                <c:pt idx="389">
                  <c:v>33</c:v>
                </c:pt>
                <c:pt idx="390">
                  <c:v>35</c:v>
                </c:pt>
                <c:pt idx="391">
                  <c:v>35</c:v>
                </c:pt>
                <c:pt idx="392">
                  <c:v>34</c:v>
                </c:pt>
                <c:pt idx="393">
                  <c:v>36</c:v>
                </c:pt>
                <c:pt idx="394">
                  <c:v>32</c:v>
                </c:pt>
                <c:pt idx="395">
                  <c:v>36</c:v>
                </c:pt>
                <c:pt idx="396">
                  <c:v>32</c:v>
                </c:pt>
                <c:pt idx="397">
                  <c:v>34</c:v>
                </c:pt>
                <c:pt idx="398">
                  <c:v>32</c:v>
                </c:pt>
                <c:pt idx="399">
                  <c:v>29</c:v>
                </c:pt>
                <c:pt idx="400">
                  <c:v>33</c:v>
                </c:pt>
                <c:pt idx="401">
                  <c:v>29</c:v>
                </c:pt>
                <c:pt idx="402">
                  <c:v>27</c:v>
                </c:pt>
                <c:pt idx="403">
                  <c:v>25</c:v>
                </c:pt>
                <c:pt idx="404">
                  <c:v>23</c:v>
                </c:pt>
                <c:pt idx="405">
                  <c:v>26</c:v>
                </c:pt>
                <c:pt idx="406">
                  <c:v>24</c:v>
                </c:pt>
                <c:pt idx="407">
                  <c:v>27</c:v>
                </c:pt>
                <c:pt idx="408">
                  <c:v>25</c:v>
                </c:pt>
                <c:pt idx="409">
                  <c:v>46</c:v>
                </c:pt>
                <c:pt idx="410">
                  <c:v>26</c:v>
                </c:pt>
                <c:pt idx="411">
                  <c:v>23</c:v>
                </c:pt>
                <c:pt idx="412">
                  <c:v>21</c:v>
                </c:pt>
                <c:pt idx="413">
                  <c:v>19</c:v>
                </c:pt>
                <c:pt idx="414">
                  <c:v>19</c:v>
                </c:pt>
                <c:pt idx="415">
                  <c:v>19</c:v>
                </c:pt>
                <c:pt idx="416">
                  <c:v>16</c:v>
                </c:pt>
                <c:pt idx="417">
                  <c:v>29</c:v>
                </c:pt>
                <c:pt idx="418">
                  <c:v>46</c:v>
                </c:pt>
                <c:pt idx="419">
                  <c:v>48</c:v>
                </c:pt>
                <c:pt idx="420">
                  <c:v>42</c:v>
                </c:pt>
                <c:pt idx="421">
                  <c:v>39</c:v>
                </c:pt>
                <c:pt idx="422">
                  <c:v>38</c:v>
                </c:pt>
                <c:pt idx="423">
                  <c:v>46</c:v>
                </c:pt>
                <c:pt idx="424">
                  <c:v>46</c:v>
                </c:pt>
                <c:pt idx="425">
                  <c:v>41</c:v>
                </c:pt>
                <c:pt idx="426">
                  <c:v>39</c:v>
                </c:pt>
                <c:pt idx="427">
                  <c:v>41</c:v>
                </c:pt>
                <c:pt idx="428">
                  <c:v>39</c:v>
                </c:pt>
                <c:pt idx="429">
                  <c:v>38</c:v>
                </c:pt>
                <c:pt idx="430">
                  <c:v>38</c:v>
                </c:pt>
                <c:pt idx="431">
                  <c:v>39</c:v>
                </c:pt>
                <c:pt idx="432">
                  <c:v>38</c:v>
                </c:pt>
                <c:pt idx="433">
                  <c:v>41</c:v>
                </c:pt>
                <c:pt idx="434">
                  <c:v>41</c:v>
                </c:pt>
                <c:pt idx="435">
                  <c:v>43</c:v>
                </c:pt>
                <c:pt idx="436">
                  <c:v>38</c:v>
                </c:pt>
                <c:pt idx="437">
                  <c:v>42</c:v>
                </c:pt>
                <c:pt idx="438">
                  <c:v>41</c:v>
                </c:pt>
                <c:pt idx="439">
                  <c:v>40</c:v>
                </c:pt>
                <c:pt idx="440">
                  <c:v>41</c:v>
                </c:pt>
                <c:pt idx="441">
                  <c:v>39</c:v>
                </c:pt>
                <c:pt idx="442">
                  <c:v>37</c:v>
                </c:pt>
                <c:pt idx="443">
                  <c:v>43</c:v>
                </c:pt>
                <c:pt idx="444">
                  <c:v>43</c:v>
                </c:pt>
                <c:pt idx="445">
                  <c:v>40</c:v>
                </c:pt>
                <c:pt idx="446">
                  <c:v>41</c:v>
                </c:pt>
                <c:pt idx="447">
                  <c:v>43</c:v>
                </c:pt>
                <c:pt idx="448">
                  <c:v>42</c:v>
                </c:pt>
                <c:pt idx="449">
                  <c:v>35</c:v>
                </c:pt>
                <c:pt idx="450">
                  <c:v>33</c:v>
                </c:pt>
                <c:pt idx="451">
                  <c:v>58</c:v>
                </c:pt>
                <c:pt idx="452">
                  <c:v>35</c:v>
                </c:pt>
                <c:pt idx="453">
                  <c:v>36</c:v>
                </c:pt>
                <c:pt idx="454">
                  <c:v>38</c:v>
                </c:pt>
                <c:pt idx="455">
                  <c:v>32</c:v>
                </c:pt>
                <c:pt idx="456">
                  <c:v>34</c:v>
                </c:pt>
                <c:pt idx="457">
                  <c:v>32</c:v>
                </c:pt>
                <c:pt idx="458">
                  <c:v>35</c:v>
                </c:pt>
                <c:pt idx="459">
                  <c:v>35</c:v>
                </c:pt>
                <c:pt idx="460">
                  <c:v>62</c:v>
                </c:pt>
                <c:pt idx="461">
                  <c:v>42</c:v>
                </c:pt>
                <c:pt idx="462">
                  <c:v>40</c:v>
                </c:pt>
                <c:pt idx="463">
                  <c:v>39</c:v>
                </c:pt>
                <c:pt idx="464">
                  <c:v>31</c:v>
                </c:pt>
                <c:pt idx="465">
                  <c:v>30</c:v>
                </c:pt>
                <c:pt idx="466">
                  <c:v>28</c:v>
                </c:pt>
                <c:pt idx="467">
                  <c:v>26</c:v>
                </c:pt>
                <c:pt idx="468">
                  <c:v>19</c:v>
                </c:pt>
                <c:pt idx="469">
                  <c:v>35</c:v>
                </c:pt>
                <c:pt idx="470">
                  <c:v>62</c:v>
                </c:pt>
                <c:pt idx="471">
                  <c:v>61</c:v>
                </c:pt>
                <c:pt idx="472">
                  <c:v>54</c:v>
                </c:pt>
                <c:pt idx="473">
                  <c:v>48</c:v>
                </c:pt>
                <c:pt idx="474">
                  <c:v>56</c:v>
                </c:pt>
                <c:pt idx="475">
                  <c:v>49</c:v>
                </c:pt>
                <c:pt idx="476">
                  <c:v>46</c:v>
                </c:pt>
                <c:pt idx="477">
                  <c:v>45</c:v>
                </c:pt>
                <c:pt idx="478">
                  <c:v>46</c:v>
                </c:pt>
                <c:pt idx="479">
                  <c:v>45</c:v>
                </c:pt>
                <c:pt idx="480">
                  <c:v>42</c:v>
                </c:pt>
                <c:pt idx="481">
                  <c:v>52</c:v>
                </c:pt>
                <c:pt idx="482">
                  <c:v>47</c:v>
                </c:pt>
                <c:pt idx="483">
                  <c:v>47</c:v>
                </c:pt>
                <c:pt idx="484">
                  <c:v>57</c:v>
                </c:pt>
                <c:pt idx="485">
                  <c:v>59</c:v>
                </c:pt>
                <c:pt idx="486">
                  <c:v>56</c:v>
                </c:pt>
                <c:pt idx="487">
                  <c:v>51</c:v>
                </c:pt>
                <c:pt idx="488">
                  <c:v>56</c:v>
                </c:pt>
                <c:pt idx="489">
                  <c:v>56</c:v>
                </c:pt>
                <c:pt idx="490">
                  <c:v>50</c:v>
                </c:pt>
                <c:pt idx="491">
                  <c:v>55</c:v>
                </c:pt>
                <c:pt idx="492">
                  <c:v>53</c:v>
                </c:pt>
                <c:pt idx="493">
                  <c:v>59</c:v>
                </c:pt>
                <c:pt idx="494">
                  <c:v>60</c:v>
                </c:pt>
                <c:pt idx="495">
                  <c:v>68</c:v>
                </c:pt>
                <c:pt idx="496">
                  <c:v>61</c:v>
                </c:pt>
                <c:pt idx="497">
                  <c:v>100</c:v>
                </c:pt>
                <c:pt idx="498">
                  <c:v>83</c:v>
                </c:pt>
              </c:numCache>
            </c:numRef>
          </c:val>
          <c:smooth val="1"/>
        </c:ser>
        <c:ser>
          <c:idx val="0"/>
          <c:order val="1"/>
          <c:tx>
            <c:strRef>
              <c:f>Sheet1!$D$1</c:f>
              <c:strCache>
                <c:ptCount val="1"/>
                <c:pt idx="0">
                  <c:v>Chia</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Sheet1!$D$2:$D$500</c:f>
              <c:numCache>
                <c:formatCode>General</c:formatCode>
                <c:ptCount val="4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5</c:v>
                </c:pt>
                <c:pt idx="81">
                  <c:v>0</c:v>
                </c:pt>
                <c:pt idx="82">
                  <c:v>0</c:v>
                </c:pt>
                <c:pt idx="83">
                  <c:v>0</c:v>
                </c:pt>
                <c:pt idx="84">
                  <c:v>0</c:v>
                </c:pt>
                <c:pt idx="85">
                  <c:v>0</c:v>
                </c:pt>
                <c:pt idx="86">
                  <c:v>0</c:v>
                </c:pt>
                <c:pt idx="87">
                  <c:v>0</c:v>
                </c:pt>
                <c:pt idx="88">
                  <c:v>0</c:v>
                </c:pt>
                <c:pt idx="89">
                  <c:v>0</c:v>
                </c:pt>
                <c:pt idx="90">
                  <c:v>0</c:v>
                </c:pt>
                <c:pt idx="91">
                  <c:v>5</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c:v>
                </c:pt>
                <c:pt idx="108">
                  <c:v>0</c:v>
                </c:pt>
                <c:pt idx="109">
                  <c:v>0</c:v>
                </c:pt>
                <c:pt idx="110">
                  <c:v>0</c:v>
                </c:pt>
                <c:pt idx="111">
                  <c:v>0</c:v>
                </c:pt>
                <c:pt idx="112">
                  <c:v>0</c:v>
                </c:pt>
                <c:pt idx="113">
                  <c:v>0</c:v>
                </c:pt>
                <c:pt idx="114">
                  <c:v>0</c:v>
                </c:pt>
                <c:pt idx="115">
                  <c:v>0</c:v>
                </c:pt>
                <c:pt idx="116">
                  <c:v>0</c:v>
                </c:pt>
                <c:pt idx="117">
                  <c:v>3</c:v>
                </c:pt>
                <c:pt idx="118">
                  <c:v>3</c:v>
                </c:pt>
                <c:pt idx="119">
                  <c:v>3</c:v>
                </c:pt>
                <c:pt idx="120">
                  <c:v>0</c:v>
                </c:pt>
                <c:pt idx="121">
                  <c:v>0</c:v>
                </c:pt>
                <c:pt idx="122">
                  <c:v>0</c:v>
                </c:pt>
                <c:pt idx="123">
                  <c:v>0</c:v>
                </c:pt>
                <c:pt idx="124">
                  <c:v>0</c:v>
                </c:pt>
                <c:pt idx="125">
                  <c:v>5</c:v>
                </c:pt>
                <c:pt idx="126">
                  <c:v>3</c:v>
                </c:pt>
                <c:pt idx="127">
                  <c:v>4</c:v>
                </c:pt>
                <c:pt idx="128">
                  <c:v>4</c:v>
                </c:pt>
                <c:pt idx="129">
                  <c:v>4</c:v>
                </c:pt>
                <c:pt idx="130">
                  <c:v>4</c:v>
                </c:pt>
                <c:pt idx="131">
                  <c:v>4</c:v>
                </c:pt>
                <c:pt idx="132">
                  <c:v>3</c:v>
                </c:pt>
                <c:pt idx="133">
                  <c:v>4</c:v>
                </c:pt>
                <c:pt idx="134">
                  <c:v>4</c:v>
                </c:pt>
                <c:pt idx="135">
                  <c:v>5</c:v>
                </c:pt>
                <c:pt idx="136">
                  <c:v>5</c:v>
                </c:pt>
                <c:pt idx="137">
                  <c:v>3</c:v>
                </c:pt>
                <c:pt idx="138">
                  <c:v>3</c:v>
                </c:pt>
                <c:pt idx="139">
                  <c:v>3</c:v>
                </c:pt>
                <c:pt idx="140">
                  <c:v>4</c:v>
                </c:pt>
                <c:pt idx="141">
                  <c:v>5</c:v>
                </c:pt>
                <c:pt idx="142">
                  <c:v>5</c:v>
                </c:pt>
                <c:pt idx="143">
                  <c:v>7</c:v>
                </c:pt>
                <c:pt idx="144">
                  <c:v>3</c:v>
                </c:pt>
                <c:pt idx="145">
                  <c:v>3</c:v>
                </c:pt>
                <c:pt idx="146">
                  <c:v>4</c:v>
                </c:pt>
                <c:pt idx="147">
                  <c:v>4</c:v>
                </c:pt>
                <c:pt idx="148">
                  <c:v>4</c:v>
                </c:pt>
                <c:pt idx="149">
                  <c:v>4</c:v>
                </c:pt>
                <c:pt idx="150">
                  <c:v>4</c:v>
                </c:pt>
                <c:pt idx="151">
                  <c:v>4</c:v>
                </c:pt>
                <c:pt idx="152">
                  <c:v>4</c:v>
                </c:pt>
                <c:pt idx="153">
                  <c:v>4</c:v>
                </c:pt>
                <c:pt idx="154">
                  <c:v>5</c:v>
                </c:pt>
                <c:pt idx="155">
                  <c:v>3</c:v>
                </c:pt>
                <c:pt idx="156">
                  <c:v>3</c:v>
                </c:pt>
                <c:pt idx="157">
                  <c:v>3</c:v>
                </c:pt>
                <c:pt idx="158">
                  <c:v>3</c:v>
                </c:pt>
                <c:pt idx="159">
                  <c:v>3</c:v>
                </c:pt>
                <c:pt idx="160">
                  <c:v>3</c:v>
                </c:pt>
                <c:pt idx="161">
                  <c:v>3</c:v>
                </c:pt>
                <c:pt idx="162">
                  <c:v>3</c:v>
                </c:pt>
                <c:pt idx="163">
                  <c:v>4</c:v>
                </c:pt>
                <c:pt idx="164">
                  <c:v>4</c:v>
                </c:pt>
                <c:pt idx="165">
                  <c:v>4</c:v>
                </c:pt>
                <c:pt idx="166">
                  <c:v>3</c:v>
                </c:pt>
                <c:pt idx="167">
                  <c:v>4</c:v>
                </c:pt>
                <c:pt idx="168">
                  <c:v>3</c:v>
                </c:pt>
                <c:pt idx="169">
                  <c:v>5</c:v>
                </c:pt>
                <c:pt idx="170">
                  <c:v>5</c:v>
                </c:pt>
                <c:pt idx="171">
                  <c:v>5</c:v>
                </c:pt>
                <c:pt idx="172">
                  <c:v>3</c:v>
                </c:pt>
                <c:pt idx="173">
                  <c:v>4</c:v>
                </c:pt>
                <c:pt idx="174">
                  <c:v>6</c:v>
                </c:pt>
                <c:pt idx="175">
                  <c:v>3</c:v>
                </c:pt>
                <c:pt idx="176">
                  <c:v>4</c:v>
                </c:pt>
                <c:pt idx="177">
                  <c:v>7</c:v>
                </c:pt>
                <c:pt idx="178">
                  <c:v>7</c:v>
                </c:pt>
                <c:pt idx="179">
                  <c:v>4</c:v>
                </c:pt>
                <c:pt idx="180">
                  <c:v>4</c:v>
                </c:pt>
                <c:pt idx="181">
                  <c:v>5</c:v>
                </c:pt>
                <c:pt idx="182">
                  <c:v>5</c:v>
                </c:pt>
                <c:pt idx="183">
                  <c:v>5</c:v>
                </c:pt>
                <c:pt idx="184">
                  <c:v>5</c:v>
                </c:pt>
                <c:pt idx="185">
                  <c:v>3</c:v>
                </c:pt>
                <c:pt idx="186">
                  <c:v>3</c:v>
                </c:pt>
                <c:pt idx="187">
                  <c:v>5</c:v>
                </c:pt>
                <c:pt idx="188">
                  <c:v>5</c:v>
                </c:pt>
                <c:pt idx="189">
                  <c:v>5</c:v>
                </c:pt>
                <c:pt idx="190">
                  <c:v>4</c:v>
                </c:pt>
                <c:pt idx="191">
                  <c:v>6</c:v>
                </c:pt>
                <c:pt idx="192">
                  <c:v>3</c:v>
                </c:pt>
                <c:pt idx="193">
                  <c:v>3</c:v>
                </c:pt>
                <c:pt idx="194">
                  <c:v>4</c:v>
                </c:pt>
                <c:pt idx="195">
                  <c:v>5</c:v>
                </c:pt>
                <c:pt idx="196">
                  <c:v>4</c:v>
                </c:pt>
                <c:pt idx="197">
                  <c:v>3</c:v>
                </c:pt>
                <c:pt idx="198">
                  <c:v>4</c:v>
                </c:pt>
                <c:pt idx="199">
                  <c:v>4</c:v>
                </c:pt>
                <c:pt idx="200">
                  <c:v>4</c:v>
                </c:pt>
                <c:pt idx="201">
                  <c:v>3</c:v>
                </c:pt>
                <c:pt idx="202">
                  <c:v>3</c:v>
                </c:pt>
                <c:pt idx="203">
                  <c:v>3</c:v>
                </c:pt>
                <c:pt idx="204">
                  <c:v>5</c:v>
                </c:pt>
                <c:pt idx="205">
                  <c:v>3</c:v>
                </c:pt>
                <c:pt idx="206">
                  <c:v>3</c:v>
                </c:pt>
                <c:pt idx="207">
                  <c:v>4</c:v>
                </c:pt>
                <c:pt idx="208">
                  <c:v>5</c:v>
                </c:pt>
                <c:pt idx="209">
                  <c:v>4</c:v>
                </c:pt>
                <c:pt idx="210">
                  <c:v>5</c:v>
                </c:pt>
                <c:pt idx="211">
                  <c:v>6</c:v>
                </c:pt>
                <c:pt idx="212">
                  <c:v>4</c:v>
                </c:pt>
                <c:pt idx="213">
                  <c:v>4</c:v>
                </c:pt>
                <c:pt idx="214">
                  <c:v>3</c:v>
                </c:pt>
                <c:pt idx="215">
                  <c:v>5</c:v>
                </c:pt>
                <c:pt idx="216">
                  <c:v>3</c:v>
                </c:pt>
                <c:pt idx="217">
                  <c:v>4</c:v>
                </c:pt>
                <c:pt idx="218">
                  <c:v>4</c:v>
                </c:pt>
                <c:pt idx="219">
                  <c:v>5</c:v>
                </c:pt>
                <c:pt idx="220">
                  <c:v>4</c:v>
                </c:pt>
                <c:pt idx="221">
                  <c:v>3</c:v>
                </c:pt>
                <c:pt idx="222">
                  <c:v>5</c:v>
                </c:pt>
                <c:pt idx="223">
                  <c:v>6</c:v>
                </c:pt>
                <c:pt idx="224">
                  <c:v>5</c:v>
                </c:pt>
                <c:pt idx="225">
                  <c:v>4</c:v>
                </c:pt>
                <c:pt idx="226">
                  <c:v>5</c:v>
                </c:pt>
                <c:pt idx="227">
                  <c:v>5</c:v>
                </c:pt>
                <c:pt idx="228">
                  <c:v>6</c:v>
                </c:pt>
                <c:pt idx="229">
                  <c:v>5</c:v>
                </c:pt>
                <c:pt idx="230">
                  <c:v>8</c:v>
                </c:pt>
                <c:pt idx="231">
                  <c:v>6</c:v>
                </c:pt>
                <c:pt idx="232">
                  <c:v>6</c:v>
                </c:pt>
                <c:pt idx="233">
                  <c:v>5</c:v>
                </c:pt>
                <c:pt idx="234">
                  <c:v>8</c:v>
                </c:pt>
                <c:pt idx="235">
                  <c:v>6</c:v>
                </c:pt>
                <c:pt idx="236">
                  <c:v>5</c:v>
                </c:pt>
                <c:pt idx="237">
                  <c:v>5</c:v>
                </c:pt>
                <c:pt idx="238">
                  <c:v>6</c:v>
                </c:pt>
                <c:pt idx="239">
                  <c:v>7</c:v>
                </c:pt>
                <c:pt idx="240">
                  <c:v>4</c:v>
                </c:pt>
                <c:pt idx="241">
                  <c:v>4</c:v>
                </c:pt>
                <c:pt idx="242">
                  <c:v>6</c:v>
                </c:pt>
                <c:pt idx="243">
                  <c:v>8</c:v>
                </c:pt>
                <c:pt idx="244">
                  <c:v>7</c:v>
                </c:pt>
                <c:pt idx="245">
                  <c:v>5</c:v>
                </c:pt>
                <c:pt idx="246">
                  <c:v>5</c:v>
                </c:pt>
                <c:pt idx="247">
                  <c:v>5</c:v>
                </c:pt>
                <c:pt idx="248">
                  <c:v>6</c:v>
                </c:pt>
                <c:pt idx="249">
                  <c:v>6</c:v>
                </c:pt>
                <c:pt idx="250">
                  <c:v>4</c:v>
                </c:pt>
                <c:pt idx="251">
                  <c:v>5</c:v>
                </c:pt>
                <c:pt idx="252">
                  <c:v>4</c:v>
                </c:pt>
                <c:pt idx="253">
                  <c:v>5</c:v>
                </c:pt>
                <c:pt idx="254">
                  <c:v>5</c:v>
                </c:pt>
                <c:pt idx="255">
                  <c:v>5</c:v>
                </c:pt>
                <c:pt idx="256">
                  <c:v>3</c:v>
                </c:pt>
                <c:pt idx="257">
                  <c:v>4</c:v>
                </c:pt>
                <c:pt idx="258">
                  <c:v>3</c:v>
                </c:pt>
                <c:pt idx="259">
                  <c:v>3</c:v>
                </c:pt>
                <c:pt idx="260">
                  <c:v>5</c:v>
                </c:pt>
                <c:pt idx="261">
                  <c:v>3</c:v>
                </c:pt>
                <c:pt idx="262">
                  <c:v>4</c:v>
                </c:pt>
                <c:pt idx="263">
                  <c:v>2</c:v>
                </c:pt>
                <c:pt idx="264">
                  <c:v>4</c:v>
                </c:pt>
                <c:pt idx="265">
                  <c:v>3</c:v>
                </c:pt>
                <c:pt idx="266">
                  <c:v>5</c:v>
                </c:pt>
                <c:pt idx="267">
                  <c:v>3</c:v>
                </c:pt>
                <c:pt idx="268">
                  <c:v>4</c:v>
                </c:pt>
                <c:pt idx="269">
                  <c:v>2</c:v>
                </c:pt>
                <c:pt idx="270">
                  <c:v>3</c:v>
                </c:pt>
                <c:pt idx="271">
                  <c:v>4</c:v>
                </c:pt>
                <c:pt idx="272">
                  <c:v>5</c:v>
                </c:pt>
                <c:pt idx="273">
                  <c:v>4</c:v>
                </c:pt>
                <c:pt idx="274">
                  <c:v>2</c:v>
                </c:pt>
                <c:pt idx="275">
                  <c:v>3</c:v>
                </c:pt>
                <c:pt idx="276">
                  <c:v>3</c:v>
                </c:pt>
                <c:pt idx="277">
                  <c:v>3</c:v>
                </c:pt>
                <c:pt idx="278">
                  <c:v>2</c:v>
                </c:pt>
                <c:pt idx="279">
                  <c:v>3</c:v>
                </c:pt>
                <c:pt idx="280">
                  <c:v>4</c:v>
                </c:pt>
                <c:pt idx="281">
                  <c:v>3</c:v>
                </c:pt>
                <c:pt idx="282">
                  <c:v>3</c:v>
                </c:pt>
                <c:pt idx="283">
                  <c:v>3</c:v>
                </c:pt>
                <c:pt idx="284">
                  <c:v>3</c:v>
                </c:pt>
                <c:pt idx="285">
                  <c:v>2</c:v>
                </c:pt>
                <c:pt idx="286">
                  <c:v>3</c:v>
                </c:pt>
                <c:pt idx="287">
                  <c:v>4</c:v>
                </c:pt>
                <c:pt idx="288">
                  <c:v>3</c:v>
                </c:pt>
                <c:pt idx="289">
                  <c:v>3</c:v>
                </c:pt>
                <c:pt idx="290">
                  <c:v>4</c:v>
                </c:pt>
                <c:pt idx="291">
                  <c:v>5</c:v>
                </c:pt>
                <c:pt idx="292">
                  <c:v>3</c:v>
                </c:pt>
                <c:pt idx="293">
                  <c:v>4</c:v>
                </c:pt>
                <c:pt idx="294">
                  <c:v>4</c:v>
                </c:pt>
                <c:pt idx="295">
                  <c:v>4</c:v>
                </c:pt>
                <c:pt idx="296">
                  <c:v>3</c:v>
                </c:pt>
                <c:pt idx="297">
                  <c:v>4</c:v>
                </c:pt>
                <c:pt idx="298">
                  <c:v>4</c:v>
                </c:pt>
                <c:pt idx="299">
                  <c:v>2</c:v>
                </c:pt>
                <c:pt idx="300">
                  <c:v>2</c:v>
                </c:pt>
                <c:pt idx="301">
                  <c:v>3</c:v>
                </c:pt>
                <c:pt idx="302">
                  <c:v>4</c:v>
                </c:pt>
                <c:pt idx="303">
                  <c:v>4</c:v>
                </c:pt>
                <c:pt idx="304">
                  <c:v>3</c:v>
                </c:pt>
                <c:pt idx="305">
                  <c:v>4</c:v>
                </c:pt>
                <c:pt idx="306">
                  <c:v>5</c:v>
                </c:pt>
                <c:pt idx="307">
                  <c:v>3</c:v>
                </c:pt>
                <c:pt idx="308">
                  <c:v>3</c:v>
                </c:pt>
                <c:pt idx="309">
                  <c:v>3</c:v>
                </c:pt>
                <c:pt idx="310">
                  <c:v>3</c:v>
                </c:pt>
                <c:pt idx="311">
                  <c:v>3</c:v>
                </c:pt>
                <c:pt idx="312">
                  <c:v>4</c:v>
                </c:pt>
                <c:pt idx="313">
                  <c:v>5</c:v>
                </c:pt>
                <c:pt idx="314">
                  <c:v>4</c:v>
                </c:pt>
                <c:pt idx="315">
                  <c:v>3</c:v>
                </c:pt>
                <c:pt idx="316">
                  <c:v>3</c:v>
                </c:pt>
                <c:pt idx="317">
                  <c:v>5</c:v>
                </c:pt>
                <c:pt idx="318">
                  <c:v>4</c:v>
                </c:pt>
                <c:pt idx="319">
                  <c:v>4</c:v>
                </c:pt>
                <c:pt idx="320">
                  <c:v>4</c:v>
                </c:pt>
                <c:pt idx="321">
                  <c:v>4</c:v>
                </c:pt>
                <c:pt idx="322">
                  <c:v>5</c:v>
                </c:pt>
                <c:pt idx="323">
                  <c:v>6</c:v>
                </c:pt>
                <c:pt idx="324">
                  <c:v>15</c:v>
                </c:pt>
                <c:pt idx="325">
                  <c:v>17</c:v>
                </c:pt>
                <c:pt idx="326">
                  <c:v>9</c:v>
                </c:pt>
                <c:pt idx="327">
                  <c:v>8</c:v>
                </c:pt>
                <c:pt idx="328">
                  <c:v>8</c:v>
                </c:pt>
                <c:pt idx="329">
                  <c:v>7</c:v>
                </c:pt>
                <c:pt idx="330">
                  <c:v>6</c:v>
                </c:pt>
                <c:pt idx="331">
                  <c:v>7</c:v>
                </c:pt>
                <c:pt idx="332">
                  <c:v>5</c:v>
                </c:pt>
                <c:pt idx="333">
                  <c:v>6</c:v>
                </c:pt>
                <c:pt idx="334">
                  <c:v>7</c:v>
                </c:pt>
                <c:pt idx="335">
                  <c:v>6</c:v>
                </c:pt>
                <c:pt idx="336">
                  <c:v>6</c:v>
                </c:pt>
                <c:pt idx="337">
                  <c:v>6</c:v>
                </c:pt>
                <c:pt idx="338">
                  <c:v>6</c:v>
                </c:pt>
                <c:pt idx="339">
                  <c:v>7</c:v>
                </c:pt>
                <c:pt idx="340">
                  <c:v>7</c:v>
                </c:pt>
                <c:pt idx="341">
                  <c:v>9</c:v>
                </c:pt>
                <c:pt idx="342">
                  <c:v>7</c:v>
                </c:pt>
                <c:pt idx="343">
                  <c:v>8</c:v>
                </c:pt>
                <c:pt idx="344">
                  <c:v>9</c:v>
                </c:pt>
                <c:pt idx="345">
                  <c:v>6</c:v>
                </c:pt>
                <c:pt idx="346">
                  <c:v>9</c:v>
                </c:pt>
                <c:pt idx="347">
                  <c:v>7</c:v>
                </c:pt>
                <c:pt idx="348">
                  <c:v>6</c:v>
                </c:pt>
                <c:pt idx="349">
                  <c:v>8</c:v>
                </c:pt>
                <c:pt idx="350">
                  <c:v>7</c:v>
                </c:pt>
                <c:pt idx="351">
                  <c:v>7</c:v>
                </c:pt>
                <c:pt idx="352">
                  <c:v>7</c:v>
                </c:pt>
                <c:pt idx="353">
                  <c:v>6</c:v>
                </c:pt>
                <c:pt idx="354">
                  <c:v>6</c:v>
                </c:pt>
                <c:pt idx="355">
                  <c:v>4</c:v>
                </c:pt>
                <c:pt idx="356">
                  <c:v>6</c:v>
                </c:pt>
                <c:pt idx="357">
                  <c:v>5</c:v>
                </c:pt>
                <c:pt idx="358">
                  <c:v>6</c:v>
                </c:pt>
                <c:pt idx="359">
                  <c:v>3</c:v>
                </c:pt>
                <c:pt idx="360">
                  <c:v>5</c:v>
                </c:pt>
                <c:pt idx="361">
                  <c:v>5</c:v>
                </c:pt>
                <c:pt idx="362">
                  <c:v>5</c:v>
                </c:pt>
                <c:pt idx="363">
                  <c:v>6</c:v>
                </c:pt>
                <c:pt idx="364">
                  <c:v>6</c:v>
                </c:pt>
                <c:pt idx="365">
                  <c:v>7</c:v>
                </c:pt>
                <c:pt idx="366">
                  <c:v>9</c:v>
                </c:pt>
                <c:pt idx="367">
                  <c:v>9</c:v>
                </c:pt>
                <c:pt idx="368">
                  <c:v>8</c:v>
                </c:pt>
                <c:pt idx="369">
                  <c:v>8</c:v>
                </c:pt>
                <c:pt idx="370">
                  <c:v>8</c:v>
                </c:pt>
                <c:pt idx="371">
                  <c:v>9</c:v>
                </c:pt>
                <c:pt idx="372">
                  <c:v>9</c:v>
                </c:pt>
                <c:pt idx="373">
                  <c:v>6</c:v>
                </c:pt>
                <c:pt idx="374">
                  <c:v>10</c:v>
                </c:pt>
                <c:pt idx="375">
                  <c:v>9</c:v>
                </c:pt>
                <c:pt idx="376">
                  <c:v>11</c:v>
                </c:pt>
                <c:pt idx="377">
                  <c:v>10</c:v>
                </c:pt>
                <c:pt idx="378">
                  <c:v>9</c:v>
                </c:pt>
                <c:pt idx="379">
                  <c:v>9</c:v>
                </c:pt>
                <c:pt idx="380">
                  <c:v>11</c:v>
                </c:pt>
                <c:pt idx="381">
                  <c:v>11</c:v>
                </c:pt>
                <c:pt idx="382">
                  <c:v>12</c:v>
                </c:pt>
                <c:pt idx="383">
                  <c:v>10</c:v>
                </c:pt>
                <c:pt idx="384">
                  <c:v>12</c:v>
                </c:pt>
                <c:pt idx="385">
                  <c:v>8</c:v>
                </c:pt>
                <c:pt idx="386">
                  <c:v>13</c:v>
                </c:pt>
                <c:pt idx="387">
                  <c:v>10</c:v>
                </c:pt>
                <c:pt idx="388">
                  <c:v>10</c:v>
                </c:pt>
                <c:pt idx="389">
                  <c:v>9</c:v>
                </c:pt>
                <c:pt idx="390">
                  <c:v>9</c:v>
                </c:pt>
                <c:pt idx="391">
                  <c:v>11</c:v>
                </c:pt>
                <c:pt idx="392">
                  <c:v>10</c:v>
                </c:pt>
                <c:pt idx="393">
                  <c:v>11</c:v>
                </c:pt>
                <c:pt idx="394">
                  <c:v>10</c:v>
                </c:pt>
                <c:pt idx="395">
                  <c:v>10</c:v>
                </c:pt>
                <c:pt idx="396">
                  <c:v>12</c:v>
                </c:pt>
                <c:pt idx="397">
                  <c:v>10</c:v>
                </c:pt>
                <c:pt idx="398">
                  <c:v>11</c:v>
                </c:pt>
                <c:pt idx="399">
                  <c:v>11</c:v>
                </c:pt>
                <c:pt idx="400">
                  <c:v>9</c:v>
                </c:pt>
                <c:pt idx="401">
                  <c:v>10</c:v>
                </c:pt>
                <c:pt idx="402">
                  <c:v>9</c:v>
                </c:pt>
                <c:pt idx="403">
                  <c:v>8</c:v>
                </c:pt>
                <c:pt idx="404">
                  <c:v>9</c:v>
                </c:pt>
                <c:pt idx="405">
                  <c:v>10</c:v>
                </c:pt>
                <c:pt idx="406">
                  <c:v>12</c:v>
                </c:pt>
                <c:pt idx="407">
                  <c:v>11</c:v>
                </c:pt>
                <c:pt idx="408">
                  <c:v>9</c:v>
                </c:pt>
                <c:pt idx="409">
                  <c:v>8</c:v>
                </c:pt>
                <c:pt idx="410">
                  <c:v>8</c:v>
                </c:pt>
                <c:pt idx="411">
                  <c:v>9</c:v>
                </c:pt>
                <c:pt idx="412">
                  <c:v>8</c:v>
                </c:pt>
                <c:pt idx="413">
                  <c:v>8</c:v>
                </c:pt>
                <c:pt idx="414">
                  <c:v>8</c:v>
                </c:pt>
                <c:pt idx="415">
                  <c:v>7</c:v>
                </c:pt>
                <c:pt idx="416">
                  <c:v>6</c:v>
                </c:pt>
                <c:pt idx="417">
                  <c:v>11</c:v>
                </c:pt>
                <c:pt idx="418">
                  <c:v>16</c:v>
                </c:pt>
                <c:pt idx="419">
                  <c:v>13</c:v>
                </c:pt>
                <c:pt idx="420">
                  <c:v>18</c:v>
                </c:pt>
                <c:pt idx="421">
                  <c:v>18</c:v>
                </c:pt>
                <c:pt idx="422">
                  <c:v>20</c:v>
                </c:pt>
                <c:pt idx="423">
                  <c:v>19</c:v>
                </c:pt>
                <c:pt idx="424">
                  <c:v>19</c:v>
                </c:pt>
                <c:pt idx="425">
                  <c:v>16</c:v>
                </c:pt>
                <c:pt idx="426">
                  <c:v>17</c:v>
                </c:pt>
                <c:pt idx="427">
                  <c:v>19</c:v>
                </c:pt>
                <c:pt idx="428">
                  <c:v>18</c:v>
                </c:pt>
                <c:pt idx="429">
                  <c:v>18</c:v>
                </c:pt>
                <c:pt idx="430">
                  <c:v>17</c:v>
                </c:pt>
                <c:pt idx="431">
                  <c:v>17</c:v>
                </c:pt>
                <c:pt idx="432">
                  <c:v>18</c:v>
                </c:pt>
                <c:pt idx="433">
                  <c:v>17</c:v>
                </c:pt>
                <c:pt idx="434">
                  <c:v>21</c:v>
                </c:pt>
                <c:pt idx="435">
                  <c:v>22</c:v>
                </c:pt>
                <c:pt idx="436">
                  <c:v>19</c:v>
                </c:pt>
                <c:pt idx="437">
                  <c:v>18</c:v>
                </c:pt>
                <c:pt idx="438">
                  <c:v>17</c:v>
                </c:pt>
                <c:pt idx="439">
                  <c:v>19</c:v>
                </c:pt>
                <c:pt idx="440">
                  <c:v>19</c:v>
                </c:pt>
                <c:pt idx="441">
                  <c:v>17</c:v>
                </c:pt>
                <c:pt idx="442">
                  <c:v>20</c:v>
                </c:pt>
                <c:pt idx="443">
                  <c:v>19</c:v>
                </c:pt>
                <c:pt idx="444">
                  <c:v>20</c:v>
                </c:pt>
                <c:pt idx="445">
                  <c:v>19</c:v>
                </c:pt>
                <c:pt idx="446">
                  <c:v>19</c:v>
                </c:pt>
                <c:pt idx="447">
                  <c:v>19</c:v>
                </c:pt>
                <c:pt idx="448">
                  <c:v>20</c:v>
                </c:pt>
                <c:pt idx="449">
                  <c:v>19</c:v>
                </c:pt>
                <c:pt idx="450">
                  <c:v>18</c:v>
                </c:pt>
                <c:pt idx="451">
                  <c:v>20</c:v>
                </c:pt>
                <c:pt idx="452">
                  <c:v>20</c:v>
                </c:pt>
                <c:pt idx="453">
                  <c:v>22</c:v>
                </c:pt>
                <c:pt idx="454">
                  <c:v>20</c:v>
                </c:pt>
                <c:pt idx="455">
                  <c:v>16</c:v>
                </c:pt>
                <c:pt idx="456">
                  <c:v>17</c:v>
                </c:pt>
                <c:pt idx="457">
                  <c:v>18</c:v>
                </c:pt>
                <c:pt idx="458">
                  <c:v>18</c:v>
                </c:pt>
                <c:pt idx="459">
                  <c:v>18</c:v>
                </c:pt>
                <c:pt idx="460">
                  <c:v>18</c:v>
                </c:pt>
                <c:pt idx="461">
                  <c:v>16</c:v>
                </c:pt>
                <c:pt idx="462">
                  <c:v>15</c:v>
                </c:pt>
                <c:pt idx="463">
                  <c:v>14</c:v>
                </c:pt>
                <c:pt idx="464">
                  <c:v>16</c:v>
                </c:pt>
                <c:pt idx="465">
                  <c:v>17</c:v>
                </c:pt>
                <c:pt idx="466">
                  <c:v>12</c:v>
                </c:pt>
                <c:pt idx="467">
                  <c:v>12</c:v>
                </c:pt>
                <c:pt idx="468">
                  <c:v>11</c:v>
                </c:pt>
                <c:pt idx="469">
                  <c:v>21</c:v>
                </c:pt>
                <c:pt idx="470">
                  <c:v>28</c:v>
                </c:pt>
                <c:pt idx="471">
                  <c:v>28</c:v>
                </c:pt>
                <c:pt idx="472">
                  <c:v>27</c:v>
                </c:pt>
                <c:pt idx="473">
                  <c:v>28</c:v>
                </c:pt>
                <c:pt idx="474">
                  <c:v>30</c:v>
                </c:pt>
                <c:pt idx="475">
                  <c:v>24</c:v>
                </c:pt>
                <c:pt idx="476">
                  <c:v>25</c:v>
                </c:pt>
                <c:pt idx="477">
                  <c:v>32</c:v>
                </c:pt>
                <c:pt idx="478">
                  <c:v>29</c:v>
                </c:pt>
                <c:pt idx="479">
                  <c:v>28</c:v>
                </c:pt>
                <c:pt idx="480">
                  <c:v>29</c:v>
                </c:pt>
                <c:pt idx="481">
                  <c:v>31</c:v>
                </c:pt>
                <c:pt idx="482">
                  <c:v>29</c:v>
                </c:pt>
                <c:pt idx="483">
                  <c:v>24</c:v>
                </c:pt>
                <c:pt idx="484">
                  <c:v>35</c:v>
                </c:pt>
                <c:pt idx="485">
                  <c:v>33</c:v>
                </c:pt>
                <c:pt idx="486">
                  <c:v>34</c:v>
                </c:pt>
                <c:pt idx="487">
                  <c:v>33</c:v>
                </c:pt>
                <c:pt idx="488">
                  <c:v>31</c:v>
                </c:pt>
                <c:pt idx="489">
                  <c:v>30</c:v>
                </c:pt>
                <c:pt idx="490">
                  <c:v>29</c:v>
                </c:pt>
                <c:pt idx="491">
                  <c:v>26</c:v>
                </c:pt>
                <c:pt idx="492">
                  <c:v>27</c:v>
                </c:pt>
                <c:pt idx="493">
                  <c:v>27</c:v>
                </c:pt>
                <c:pt idx="494">
                  <c:v>28</c:v>
                </c:pt>
                <c:pt idx="495">
                  <c:v>24</c:v>
                </c:pt>
                <c:pt idx="496">
                  <c:v>23</c:v>
                </c:pt>
                <c:pt idx="497">
                  <c:v>27</c:v>
                </c:pt>
                <c:pt idx="498">
                  <c:v>32</c:v>
                </c:pt>
              </c:numCache>
            </c:numRef>
          </c:val>
        </c:ser>
        <c:ser>
          <c:idx val="2"/>
          <c:order val="2"/>
          <c:tx>
            <c:strRef>
              <c:f>Sheet1!$E$1</c:f>
              <c:strCache>
                <c:ptCount val="1"/>
                <c:pt idx="0">
                  <c:v>Kale</c:v>
                </c:pt>
              </c:strCache>
            </c:strRef>
          </c:tx>
          <c:marker>
            <c:symbol val="none"/>
          </c:marker>
          <c:cat>
            <c:numRef>
              <c:f>Sheet1!$A$2:$A$500</c:f>
              <c:numCache>
                <c:formatCode>General</c:formatCode>
                <c:ptCount val="499"/>
                <c:pt idx="0">
                  <c:v>2006</c:v>
                </c:pt>
                <c:pt idx="53">
                  <c:v>2007</c:v>
                </c:pt>
                <c:pt idx="105">
                  <c:v>2008</c:v>
                </c:pt>
                <c:pt idx="157">
                  <c:v>2009</c:v>
                </c:pt>
                <c:pt idx="209">
                  <c:v>2010</c:v>
                </c:pt>
                <c:pt idx="261">
                  <c:v>2011</c:v>
                </c:pt>
                <c:pt idx="313">
                  <c:v>2012</c:v>
                </c:pt>
                <c:pt idx="366">
                  <c:v>2013</c:v>
                </c:pt>
                <c:pt idx="418">
                  <c:v>2014</c:v>
                </c:pt>
                <c:pt idx="470">
                  <c:v>2015</c:v>
                </c:pt>
              </c:numCache>
            </c:numRef>
          </c:cat>
          <c:val>
            <c:numRef>
              <c:f>Sheet1!$E$2:$E$500</c:f>
              <c:numCache>
                <c:formatCode>General</c:formatCode>
                <c:ptCount val="499"/>
                <c:pt idx="0">
                  <c:v>0</c:v>
                </c:pt>
                <c:pt idx="1">
                  <c:v>7</c:v>
                </c:pt>
                <c:pt idx="2">
                  <c:v>0</c:v>
                </c:pt>
                <c:pt idx="3">
                  <c:v>0</c:v>
                </c:pt>
                <c:pt idx="4">
                  <c:v>0</c:v>
                </c:pt>
                <c:pt idx="5">
                  <c:v>0</c:v>
                </c:pt>
                <c:pt idx="6">
                  <c:v>0</c:v>
                </c:pt>
                <c:pt idx="7">
                  <c:v>0</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7</c:v>
                </c:pt>
                <c:pt idx="34">
                  <c:v>0</c:v>
                </c:pt>
                <c:pt idx="35">
                  <c:v>0</c:v>
                </c:pt>
                <c:pt idx="36">
                  <c:v>0</c:v>
                </c:pt>
                <c:pt idx="37">
                  <c:v>0</c:v>
                </c:pt>
                <c:pt idx="38">
                  <c:v>0</c:v>
                </c:pt>
                <c:pt idx="39">
                  <c:v>6</c:v>
                </c:pt>
                <c:pt idx="40">
                  <c:v>5</c:v>
                </c:pt>
                <c:pt idx="41">
                  <c:v>9</c:v>
                </c:pt>
                <c:pt idx="42">
                  <c:v>6</c:v>
                </c:pt>
                <c:pt idx="43">
                  <c:v>5</c:v>
                </c:pt>
                <c:pt idx="44">
                  <c:v>5</c:v>
                </c:pt>
                <c:pt idx="45">
                  <c:v>5</c:v>
                </c:pt>
                <c:pt idx="46">
                  <c:v>5</c:v>
                </c:pt>
                <c:pt idx="47">
                  <c:v>6</c:v>
                </c:pt>
                <c:pt idx="48">
                  <c:v>7</c:v>
                </c:pt>
                <c:pt idx="49">
                  <c:v>7</c:v>
                </c:pt>
                <c:pt idx="50">
                  <c:v>7</c:v>
                </c:pt>
                <c:pt idx="51">
                  <c:v>7</c:v>
                </c:pt>
                <c:pt idx="52">
                  <c:v>7</c:v>
                </c:pt>
                <c:pt idx="53">
                  <c:v>4</c:v>
                </c:pt>
                <c:pt idx="54">
                  <c:v>8</c:v>
                </c:pt>
                <c:pt idx="55">
                  <c:v>8</c:v>
                </c:pt>
                <c:pt idx="56">
                  <c:v>8</c:v>
                </c:pt>
                <c:pt idx="57">
                  <c:v>8</c:v>
                </c:pt>
                <c:pt idx="58">
                  <c:v>7</c:v>
                </c:pt>
                <c:pt idx="59">
                  <c:v>9</c:v>
                </c:pt>
                <c:pt idx="60">
                  <c:v>5</c:v>
                </c:pt>
                <c:pt idx="61">
                  <c:v>6</c:v>
                </c:pt>
                <c:pt idx="62">
                  <c:v>11</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6</c:v>
                </c:pt>
                <c:pt idx="79">
                  <c:v>6</c:v>
                </c:pt>
                <c:pt idx="80">
                  <c:v>5</c:v>
                </c:pt>
                <c:pt idx="81">
                  <c:v>5</c:v>
                </c:pt>
                <c:pt idx="82">
                  <c:v>5</c:v>
                </c:pt>
                <c:pt idx="83">
                  <c:v>5</c:v>
                </c:pt>
                <c:pt idx="84">
                  <c:v>4</c:v>
                </c:pt>
                <c:pt idx="85">
                  <c:v>4</c:v>
                </c:pt>
                <c:pt idx="86">
                  <c:v>6</c:v>
                </c:pt>
                <c:pt idx="87">
                  <c:v>7</c:v>
                </c:pt>
                <c:pt idx="88">
                  <c:v>6</c:v>
                </c:pt>
                <c:pt idx="89">
                  <c:v>6</c:v>
                </c:pt>
                <c:pt idx="90">
                  <c:v>5</c:v>
                </c:pt>
                <c:pt idx="91">
                  <c:v>6</c:v>
                </c:pt>
                <c:pt idx="92">
                  <c:v>9</c:v>
                </c:pt>
                <c:pt idx="93">
                  <c:v>7</c:v>
                </c:pt>
                <c:pt idx="94">
                  <c:v>6</c:v>
                </c:pt>
                <c:pt idx="95">
                  <c:v>6</c:v>
                </c:pt>
                <c:pt idx="96">
                  <c:v>8</c:v>
                </c:pt>
                <c:pt idx="97">
                  <c:v>7</c:v>
                </c:pt>
                <c:pt idx="98">
                  <c:v>6</c:v>
                </c:pt>
                <c:pt idx="99">
                  <c:v>6</c:v>
                </c:pt>
                <c:pt idx="100">
                  <c:v>8</c:v>
                </c:pt>
                <c:pt idx="101">
                  <c:v>5</c:v>
                </c:pt>
                <c:pt idx="102">
                  <c:v>7</c:v>
                </c:pt>
                <c:pt idx="103">
                  <c:v>6</c:v>
                </c:pt>
                <c:pt idx="104">
                  <c:v>5</c:v>
                </c:pt>
                <c:pt idx="105">
                  <c:v>9</c:v>
                </c:pt>
                <c:pt idx="106">
                  <c:v>7</c:v>
                </c:pt>
                <c:pt idx="107">
                  <c:v>8</c:v>
                </c:pt>
                <c:pt idx="108">
                  <c:v>9</c:v>
                </c:pt>
                <c:pt idx="109">
                  <c:v>8</c:v>
                </c:pt>
                <c:pt idx="110">
                  <c:v>6</c:v>
                </c:pt>
                <c:pt idx="111">
                  <c:v>9</c:v>
                </c:pt>
                <c:pt idx="112">
                  <c:v>5</c:v>
                </c:pt>
                <c:pt idx="113">
                  <c:v>7</c:v>
                </c:pt>
                <c:pt idx="114">
                  <c:v>6</c:v>
                </c:pt>
                <c:pt idx="115">
                  <c:v>8</c:v>
                </c:pt>
                <c:pt idx="116">
                  <c:v>6</c:v>
                </c:pt>
                <c:pt idx="117">
                  <c:v>5</c:v>
                </c:pt>
                <c:pt idx="118">
                  <c:v>6</c:v>
                </c:pt>
                <c:pt idx="119">
                  <c:v>5</c:v>
                </c:pt>
                <c:pt idx="120">
                  <c:v>4</c:v>
                </c:pt>
                <c:pt idx="121">
                  <c:v>4</c:v>
                </c:pt>
                <c:pt idx="122">
                  <c:v>4</c:v>
                </c:pt>
                <c:pt idx="123">
                  <c:v>3</c:v>
                </c:pt>
                <c:pt idx="124">
                  <c:v>4</c:v>
                </c:pt>
                <c:pt idx="125">
                  <c:v>4</c:v>
                </c:pt>
                <c:pt idx="126">
                  <c:v>4</c:v>
                </c:pt>
                <c:pt idx="127">
                  <c:v>4</c:v>
                </c:pt>
                <c:pt idx="128">
                  <c:v>3</c:v>
                </c:pt>
                <c:pt idx="129">
                  <c:v>6</c:v>
                </c:pt>
                <c:pt idx="130">
                  <c:v>5</c:v>
                </c:pt>
                <c:pt idx="131">
                  <c:v>5</c:v>
                </c:pt>
                <c:pt idx="132">
                  <c:v>5</c:v>
                </c:pt>
                <c:pt idx="133">
                  <c:v>5</c:v>
                </c:pt>
                <c:pt idx="134">
                  <c:v>3</c:v>
                </c:pt>
                <c:pt idx="135">
                  <c:v>3</c:v>
                </c:pt>
                <c:pt idx="136">
                  <c:v>5</c:v>
                </c:pt>
                <c:pt idx="137">
                  <c:v>6</c:v>
                </c:pt>
                <c:pt idx="138">
                  <c:v>3</c:v>
                </c:pt>
                <c:pt idx="139">
                  <c:v>5</c:v>
                </c:pt>
                <c:pt idx="140">
                  <c:v>4</c:v>
                </c:pt>
                <c:pt idx="141">
                  <c:v>5</c:v>
                </c:pt>
                <c:pt idx="142">
                  <c:v>7</c:v>
                </c:pt>
                <c:pt idx="143">
                  <c:v>7</c:v>
                </c:pt>
                <c:pt idx="144">
                  <c:v>11</c:v>
                </c:pt>
                <c:pt idx="145">
                  <c:v>10</c:v>
                </c:pt>
                <c:pt idx="146">
                  <c:v>6</c:v>
                </c:pt>
                <c:pt idx="147">
                  <c:v>10</c:v>
                </c:pt>
                <c:pt idx="148">
                  <c:v>6</c:v>
                </c:pt>
                <c:pt idx="149">
                  <c:v>10</c:v>
                </c:pt>
                <c:pt idx="150">
                  <c:v>6</c:v>
                </c:pt>
                <c:pt idx="151">
                  <c:v>8</c:v>
                </c:pt>
                <c:pt idx="152">
                  <c:v>5</c:v>
                </c:pt>
                <c:pt idx="153">
                  <c:v>7</c:v>
                </c:pt>
                <c:pt idx="154">
                  <c:v>3</c:v>
                </c:pt>
                <c:pt idx="155">
                  <c:v>6</c:v>
                </c:pt>
                <c:pt idx="156">
                  <c:v>4</c:v>
                </c:pt>
                <c:pt idx="157">
                  <c:v>6</c:v>
                </c:pt>
                <c:pt idx="158">
                  <c:v>6</c:v>
                </c:pt>
                <c:pt idx="159">
                  <c:v>6</c:v>
                </c:pt>
                <c:pt idx="160">
                  <c:v>7</c:v>
                </c:pt>
                <c:pt idx="161">
                  <c:v>7</c:v>
                </c:pt>
                <c:pt idx="162">
                  <c:v>7</c:v>
                </c:pt>
                <c:pt idx="163">
                  <c:v>6</c:v>
                </c:pt>
                <c:pt idx="164">
                  <c:v>6</c:v>
                </c:pt>
                <c:pt idx="165">
                  <c:v>5</c:v>
                </c:pt>
                <c:pt idx="166">
                  <c:v>5</c:v>
                </c:pt>
                <c:pt idx="167">
                  <c:v>5</c:v>
                </c:pt>
                <c:pt idx="168">
                  <c:v>3</c:v>
                </c:pt>
                <c:pt idx="169">
                  <c:v>6</c:v>
                </c:pt>
                <c:pt idx="170">
                  <c:v>6</c:v>
                </c:pt>
                <c:pt idx="171">
                  <c:v>6</c:v>
                </c:pt>
                <c:pt idx="172">
                  <c:v>5</c:v>
                </c:pt>
                <c:pt idx="173">
                  <c:v>3</c:v>
                </c:pt>
                <c:pt idx="174">
                  <c:v>5</c:v>
                </c:pt>
                <c:pt idx="175">
                  <c:v>5</c:v>
                </c:pt>
                <c:pt idx="176">
                  <c:v>5</c:v>
                </c:pt>
                <c:pt idx="177">
                  <c:v>5</c:v>
                </c:pt>
                <c:pt idx="178">
                  <c:v>3</c:v>
                </c:pt>
                <c:pt idx="179">
                  <c:v>5</c:v>
                </c:pt>
                <c:pt idx="180">
                  <c:v>5</c:v>
                </c:pt>
                <c:pt idx="181">
                  <c:v>4</c:v>
                </c:pt>
                <c:pt idx="182">
                  <c:v>3</c:v>
                </c:pt>
                <c:pt idx="183">
                  <c:v>3</c:v>
                </c:pt>
                <c:pt idx="184">
                  <c:v>4</c:v>
                </c:pt>
                <c:pt idx="185">
                  <c:v>5</c:v>
                </c:pt>
                <c:pt idx="186">
                  <c:v>5</c:v>
                </c:pt>
                <c:pt idx="187">
                  <c:v>5</c:v>
                </c:pt>
                <c:pt idx="188">
                  <c:v>5</c:v>
                </c:pt>
                <c:pt idx="189">
                  <c:v>5</c:v>
                </c:pt>
                <c:pt idx="190">
                  <c:v>3</c:v>
                </c:pt>
                <c:pt idx="191">
                  <c:v>6</c:v>
                </c:pt>
                <c:pt idx="192">
                  <c:v>5</c:v>
                </c:pt>
                <c:pt idx="193">
                  <c:v>7</c:v>
                </c:pt>
                <c:pt idx="194">
                  <c:v>6</c:v>
                </c:pt>
                <c:pt idx="195">
                  <c:v>6</c:v>
                </c:pt>
                <c:pt idx="196">
                  <c:v>6</c:v>
                </c:pt>
                <c:pt idx="197">
                  <c:v>6</c:v>
                </c:pt>
                <c:pt idx="198">
                  <c:v>8</c:v>
                </c:pt>
                <c:pt idx="199">
                  <c:v>6</c:v>
                </c:pt>
                <c:pt idx="200">
                  <c:v>6</c:v>
                </c:pt>
                <c:pt idx="201">
                  <c:v>7</c:v>
                </c:pt>
                <c:pt idx="202">
                  <c:v>9</c:v>
                </c:pt>
                <c:pt idx="203">
                  <c:v>7</c:v>
                </c:pt>
                <c:pt idx="204">
                  <c:v>6</c:v>
                </c:pt>
                <c:pt idx="205">
                  <c:v>6</c:v>
                </c:pt>
                <c:pt idx="206">
                  <c:v>7</c:v>
                </c:pt>
                <c:pt idx="207">
                  <c:v>5</c:v>
                </c:pt>
                <c:pt idx="208">
                  <c:v>4</c:v>
                </c:pt>
                <c:pt idx="209">
                  <c:v>8</c:v>
                </c:pt>
                <c:pt idx="210">
                  <c:v>6</c:v>
                </c:pt>
                <c:pt idx="211">
                  <c:v>9</c:v>
                </c:pt>
                <c:pt idx="212">
                  <c:v>6</c:v>
                </c:pt>
                <c:pt idx="213">
                  <c:v>5</c:v>
                </c:pt>
                <c:pt idx="214">
                  <c:v>6</c:v>
                </c:pt>
                <c:pt idx="215">
                  <c:v>7</c:v>
                </c:pt>
                <c:pt idx="216">
                  <c:v>8</c:v>
                </c:pt>
                <c:pt idx="217">
                  <c:v>6</c:v>
                </c:pt>
                <c:pt idx="218">
                  <c:v>7</c:v>
                </c:pt>
                <c:pt idx="219">
                  <c:v>5</c:v>
                </c:pt>
                <c:pt idx="220">
                  <c:v>5</c:v>
                </c:pt>
                <c:pt idx="221">
                  <c:v>5</c:v>
                </c:pt>
                <c:pt idx="222">
                  <c:v>4</c:v>
                </c:pt>
                <c:pt idx="223">
                  <c:v>6</c:v>
                </c:pt>
                <c:pt idx="224">
                  <c:v>6</c:v>
                </c:pt>
                <c:pt idx="225">
                  <c:v>8</c:v>
                </c:pt>
                <c:pt idx="226">
                  <c:v>7</c:v>
                </c:pt>
                <c:pt idx="227">
                  <c:v>6</c:v>
                </c:pt>
                <c:pt idx="228">
                  <c:v>4</c:v>
                </c:pt>
                <c:pt idx="229">
                  <c:v>6</c:v>
                </c:pt>
                <c:pt idx="230">
                  <c:v>5</c:v>
                </c:pt>
                <c:pt idx="231">
                  <c:v>4</c:v>
                </c:pt>
                <c:pt idx="232">
                  <c:v>5</c:v>
                </c:pt>
                <c:pt idx="233">
                  <c:v>3</c:v>
                </c:pt>
                <c:pt idx="234">
                  <c:v>7</c:v>
                </c:pt>
                <c:pt idx="235">
                  <c:v>5</c:v>
                </c:pt>
                <c:pt idx="236">
                  <c:v>4</c:v>
                </c:pt>
                <c:pt idx="237">
                  <c:v>8</c:v>
                </c:pt>
                <c:pt idx="238">
                  <c:v>7</c:v>
                </c:pt>
                <c:pt idx="239">
                  <c:v>7</c:v>
                </c:pt>
                <c:pt idx="240">
                  <c:v>6</c:v>
                </c:pt>
                <c:pt idx="241">
                  <c:v>8</c:v>
                </c:pt>
                <c:pt idx="242">
                  <c:v>6</c:v>
                </c:pt>
                <c:pt idx="243">
                  <c:v>6</c:v>
                </c:pt>
                <c:pt idx="244">
                  <c:v>8</c:v>
                </c:pt>
                <c:pt idx="245">
                  <c:v>5</c:v>
                </c:pt>
                <c:pt idx="246">
                  <c:v>7</c:v>
                </c:pt>
                <c:pt idx="247">
                  <c:v>6</c:v>
                </c:pt>
                <c:pt idx="248">
                  <c:v>8</c:v>
                </c:pt>
                <c:pt idx="249">
                  <c:v>8</c:v>
                </c:pt>
                <c:pt idx="250">
                  <c:v>8</c:v>
                </c:pt>
                <c:pt idx="251">
                  <c:v>7</c:v>
                </c:pt>
                <c:pt idx="252">
                  <c:v>9</c:v>
                </c:pt>
                <c:pt idx="253">
                  <c:v>8</c:v>
                </c:pt>
                <c:pt idx="254">
                  <c:v>8</c:v>
                </c:pt>
                <c:pt idx="255">
                  <c:v>8</c:v>
                </c:pt>
                <c:pt idx="256">
                  <c:v>9</c:v>
                </c:pt>
                <c:pt idx="257">
                  <c:v>8</c:v>
                </c:pt>
                <c:pt idx="258">
                  <c:v>6</c:v>
                </c:pt>
                <c:pt idx="259">
                  <c:v>7</c:v>
                </c:pt>
                <c:pt idx="260">
                  <c:v>6</c:v>
                </c:pt>
                <c:pt idx="261">
                  <c:v>10</c:v>
                </c:pt>
                <c:pt idx="262">
                  <c:v>12</c:v>
                </c:pt>
                <c:pt idx="263">
                  <c:v>10</c:v>
                </c:pt>
                <c:pt idx="264">
                  <c:v>10</c:v>
                </c:pt>
                <c:pt idx="265">
                  <c:v>9</c:v>
                </c:pt>
                <c:pt idx="266">
                  <c:v>9</c:v>
                </c:pt>
                <c:pt idx="267">
                  <c:v>8</c:v>
                </c:pt>
                <c:pt idx="268">
                  <c:v>10</c:v>
                </c:pt>
                <c:pt idx="269">
                  <c:v>10</c:v>
                </c:pt>
                <c:pt idx="270">
                  <c:v>9</c:v>
                </c:pt>
                <c:pt idx="271">
                  <c:v>7</c:v>
                </c:pt>
                <c:pt idx="272">
                  <c:v>8</c:v>
                </c:pt>
                <c:pt idx="273">
                  <c:v>7</c:v>
                </c:pt>
                <c:pt idx="274">
                  <c:v>8</c:v>
                </c:pt>
                <c:pt idx="275">
                  <c:v>10</c:v>
                </c:pt>
                <c:pt idx="276">
                  <c:v>7</c:v>
                </c:pt>
                <c:pt idx="277">
                  <c:v>8</c:v>
                </c:pt>
                <c:pt idx="278">
                  <c:v>8</c:v>
                </c:pt>
                <c:pt idx="279">
                  <c:v>6</c:v>
                </c:pt>
                <c:pt idx="280">
                  <c:v>6</c:v>
                </c:pt>
                <c:pt idx="281">
                  <c:v>6</c:v>
                </c:pt>
                <c:pt idx="282">
                  <c:v>9</c:v>
                </c:pt>
                <c:pt idx="283">
                  <c:v>8</c:v>
                </c:pt>
                <c:pt idx="284">
                  <c:v>8</c:v>
                </c:pt>
                <c:pt idx="285">
                  <c:v>8</c:v>
                </c:pt>
                <c:pt idx="286">
                  <c:v>9</c:v>
                </c:pt>
                <c:pt idx="287">
                  <c:v>8</c:v>
                </c:pt>
                <c:pt idx="288">
                  <c:v>9</c:v>
                </c:pt>
                <c:pt idx="289">
                  <c:v>5</c:v>
                </c:pt>
                <c:pt idx="290">
                  <c:v>10</c:v>
                </c:pt>
                <c:pt idx="291">
                  <c:v>8</c:v>
                </c:pt>
                <c:pt idx="292">
                  <c:v>5</c:v>
                </c:pt>
                <c:pt idx="293">
                  <c:v>8</c:v>
                </c:pt>
                <c:pt idx="294">
                  <c:v>7</c:v>
                </c:pt>
                <c:pt idx="295">
                  <c:v>7</c:v>
                </c:pt>
                <c:pt idx="296">
                  <c:v>11</c:v>
                </c:pt>
                <c:pt idx="297">
                  <c:v>10</c:v>
                </c:pt>
                <c:pt idx="298">
                  <c:v>9</c:v>
                </c:pt>
                <c:pt idx="299">
                  <c:v>9</c:v>
                </c:pt>
                <c:pt idx="300">
                  <c:v>12</c:v>
                </c:pt>
                <c:pt idx="301">
                  <c:v>10</c:v>
                </c:pt>
                <c:pt idx="302">
                  <c:v>9</c:v>
                </c:pt>
                <c:pt idx="303">
                  <c:v>12</c:v>
                </c:pt>
                <c:pt idx="304">
                  <c:v>13</c:v>
                </c:pt>
                <c:pt idx="305">
                  <c:v>11</c:v>
                </c:pt>
                <c:pt idx="306">
                  <c:v>13</c:v>
                </c:pt>
                <c:pt idx="307">
                  <c:v>17</c:v>
                </c:pt>
                <c:pt idx="308">
                  <c:v>12</c:v>
                </c:pt>
                <c:pt idx="309">
                  <c:v>11</c:v>
                </c:pt>
                <c:pt idx="310">
                  <c:v>10</c:v>
                </c:pt>
                <c:pt idx="311">
                  <c:v>11</c:v>
                </c:pt>
                <c:pt idx="312">
                  <c:v>9</c:v>
                </c:pt>
                <c:pt idx="313">
                  <c:v>12</c:v>
                </c:pt>
                <c:pt idx="314">
                  <c:v>11</c:v>
                </c:pt>
                <c:pt idx="315">
                  <c:v>12</c:v>
                </c:pt>
                <c:pt idx="316">
                  <c:v>14</c:v>
                </c:pt>
                <c:pt idx="317">
                  <c:v>15</c:v>
                </c:pt>
                <c:pt idx="318">
                  <c:v>17</c:v>
                </c:pt>
                <c:pt idx="319">
                  <c:v>15</c:v>
                </c:pt>
                <c:pt idx="320">
                  <c:v>16</c:v>
                </c:pt>
                <c:pt idx="321">
                  <c:v>14</c:v>
                </c:pt>
                <c:pt idx="322">
                  <c:v>13</c:v>
                </c:pt>
                <c:pt idx="323">
                  <c:v>16</c:v>
                </c:pt>
                <c:pt idx="324">
                  <c:v>12</c:v>
                </c:pt>
                <c:pt idx="325">
                  <c:v>12</c:v>
                </c:pt>
                <c:pt idx="326">
                  <c:v>12</c:v>
                </c:pt>
                <c:pt idx="327">
                  <c:v>10</c:v>
                </c:pt>
                <c:pt idx="328">
                  <c:v>11</c:v>
                </c:pt>
                <c:pt idx="329">
                  <c:v>14</c:v>
                </c:pt>
                <c:pt idx="330">
                  <c:v>11</c:v>
                </c:pt>
                <c:pt idx="331">
                  <c:v>13</c:v>
                </c:pt>
                <c:pt idx="332">
                  <c:v>11</c:v>
                </c:pt>
                <c:pt idx="333">
                  <c:v>9</c:v>
                </c:pt>
                <c:pt idx="334">
                  <c:v>10</c:v>
                </c:pt>
                <c:pt idx="335">
                  <c:v>11</c:v>
                </c:pt>
                <c:pt idx="336">
                  <c:v>8</c:v>
                </c:pt>
                <c:pt idx="337">
                  <c:v>11</c:v>
                </c:pt>
                <c:pt idx="338">
                  <c:v>10</c:v>
                </c:pt>
                <c:pt idx="339">
                  <c:v>8</c:v>
                </c:pt>
                <c:pt idx="340">
                  <c:v>9</c:v>
                </c:pt>
                <c:pt idx="341">
                  <c:v>11</c:v>
                </c:pt>
                <c:pt idx="342">
                  <c:v>8</c:v>
                </c:pt>
                <c:pt idx="343">
                  <c:v>10</c:v>
                </c:pt>
                <c:pt idx="344">
                  <c:v>11</c:v>
                </c:pt>
                <c:pt idx="345">
                  <c:v>11</c:v>
                </c:pt>
                <c:pt idx="346">
                  <c:v>12</c:v>
                </c:pt>
                <c:pt idx="347">
                  <c:v>11</c:v>
                </c:pt>
                <c:pt idx="348">
                  <c:v>14</c:v>
                </c:pt>
                <c:pt idx="349">
                  <c:v>12</c:v>
                </c:pt>
                <c:pt idx="350">
                  <c:v>15</c:v>
                </c:pt>
                <c:pt idx="351">
                  <c:v>14</c:v>
                </c:pt>
                <c:pt idx="352">
                  <c:v>17</c:v>
                </c:pt>
                <c:pt idx="353">
                  <c:v>16</c:v>
                </c:pt>
                <c:pt idx="354">
                  <c:v>16</c:v>
                </c:pt>
                <c:pt idx="355">
                  <c:v>18</c:v>
                </c:pt>
                <c:pt idx="356">
                  <c:v>16</c:v>
                </c:pt>
                <c:pt idx="357">
                  <c:v>17</c:v>
                </c:pt>
                <c:pt idx="358">
                  <c:v>16</c:v>
                </c:pt>
                <c:pt idx="359">
                  <c:v>16</c:v>
                </c:pt>
                <c:pt idx="360">
                  <c:v>16</c:v>
                </c:pt>
                <c:pt idx="361">
                  <c:v>15</c:v>
                </c:pt>
                <c:pt idx="362">
                  <c:v>16</c:v>
                </c:pt>
                <c:pt idx="363">
                  <c:v>13</c:v>
                </c:pt>
                <c:pt idx="364">
                  <c:v>14</c:v>
                </c:pt>
                <c:pt idx="365">
                  <c:v>18</c:v>
                </c:pt>
                <c:pt idx="366">
                  <c:v>23</c:v>
                </c:pt>
                <c:pt idx="367">
                  <c:v>21</c:v>
                </c:pt>
                <c:pt idx="368">
                  <c:v>17</c:v>
                </c:pt>
                <c:pt idx="369">
                  <c:v>17</c:v>
                </c:pt>
                <c:pt idx="370">
                  <c:v>18</c:v>
                </c:pt>
                <c:pt idx="371">
                  <c:v>16</c:v>
                </c:pt>
                <c:pt idx="372">
                  <c:v>17</c:v>
                </c:pt>
                <c:pt idx="373">
                  <c:v>19</c:v>
                </c:pt>
                <c:pt idx="374">
                  <c:v>17</c:v>
                </c:pt>
                <c:pt idx="375">
                  <c:v>16</c:v>
                </c:pt>
                <c:pt idx="376">
                  <c:v>15</c:v>
                </c:pt>
                <c:pt idx="377">
                  <c:v>16</c:v>
                </c:pt>
                <c:pt idx="378">
                  <c:v>12</c:v>
                </c:pt>
                <c:pt idx="379">
                  <c:v>14</c:v>
                </c:pt>
                <c:pt idx="380">
                  <c:v>15</c:v>
                </c:pt>
                <c:pt idx="381">
                  <c:v>16</c:v>
                </c:pt>
                <c:pt idx="382">
                  <c:v>19</c:v>
                </c:pt>
                <c:pt idx="383">
                  <c:v>13</c:v>
                </c:pt>
                <c:pt idx="384">
                  <c:v>14</c:v>
                </c:pt>
                <c:pt idx="385">
                  <c:v>13</c:v>
                </c:pt>
                <c:pt idx="386">
                  <c:v>13</c:v>
                </c:pt>
                <c:pt idx="387">
                  <c:v>12</c:v>
                </c:pt>
                <c:pt idx="388">
                  <c:v>15</c:v>
                </c:pt>
                <c:pt idx="389">
                  <c:v>15</c:v>
                </c:pt>
                <c:pt idx="390">
                  <c:v>15</c:v>
                </c:pt>
                <c:pt idx="391">
                  <c:v>18</c:v>
                </c:pt>
                <c:pt idx="392">
                  <c:v>20</c:v>
                </c:pt>
                <c:pt idx="393">
                  <c:v>26</c:v>
                </c:pt>
                <c:pt idx="394">
                  <c:v>21</c:v>
                </c:pt>
                <c:pt idx="395">
                  <c:v>25</c:v>
                </c:pt>
                <c:pt idx="396">
                  <c:v>21</c:v>
                </c:pt>
                <c:pt idx="397">
                  <c:v>19</c:v>
                </c:pt>
                <c:pt idx="398">
                  <c:v>21</c:v>
                </c:pt>
                <c:pt idx="399">
                  <c:v>21</c:v>
                </c:pt>
                <c:pt idx="400">
                  <c:v>21</c:v>
                </c:pt>
                <c:pt idx="401">
                  <c:v>22</c:v>
                </c:pt>
                <c:pt idx="402">
                  <c:v>24</c:v>
                </c:pt>
                <c:pt idx="403">
                  <c:v>25</c:v>
                </c:pt>
                <c:pt idx="404">
                  <c:v>23</c:v>
                </c:pt>
                <c:pt idx="405">
                  <c:v>29</c:v>
                </c:pt>
                <c:pt idx="406">
                  <c:v>26</c:v>
                </c:pt>
                <c:pt idx="407">
                  <c:v>29</c:v>
                </c:pt>
                <c:pt idx="408">
                  <c:v>29</c:v>
                </c:pt>
                <c:pt idx="409">
                  <c:v>29</c:v>
                </c:pt>
                <c:pt idx="410">
                  <c:v>30</c:v>
                </c:pt>
                <c:pt idx="411">
                  <c:v>27</c:v>
                </c:pt>
                <c:pt idx="412">
                  <c:v>26</c:v>
                </c:pt>
                <c:pt idx="413">
                  <c:v>26</c:v>
                </c:pt>
                <c:pt idx="414">
                  <c:v>22</c:v>
                </c:pt>
                <c:pt idx="415">
                  <c:v>19</c:v>
                </c:pt>
                <c:pt idx="416">
                  <c:v>19</c:v>
                </c:pt>
                <c:pt idx="417">
                  <c:v>36</c:v>
                </c:pt>
                <c:pt idx="418">
                  <c:v>49</c:v>
                </c:pt>
                <c:pt idx="419">
                  <c:v>46</c:v>
                </c:pt>
                <c:pt idx="420">
                  <c:v>45</c:v>
                </c:pt>
                <c:pt idx="421">
                  <c:v>46</c:v>
                </c:pt>
                <c:pt idx="422">
                  <c:v>40</c:v>
                </c:pt>
                <c:pt idx="423">
                  <c:v>37</c:v>
                </c:pt>
                <c:pt idx="424">
                  <c:v>37</c:v>
                </c:pt>
                <c:pt idx="425">
                  <c:v>39</c:v>
                </c:pt>
                <c:pt idx="426">
                  <c:v>37</c:v>
                </c:pt>
                <c:pt idx="427">
                  <c:v>38</c:v>
                </c:pt>
                <c:pt idx="428">
                  <c:v>37</c:v>
                </c:pt>
                <c:pt idx="429">
                  <c:v>34</c:v>
                </c:pt>
                <c:pt idx="430">
                  <c:v>41</c:v>
                </c:pt>
                <c:pt idx="431">
                  <c:v>36</c:v>
                </c:pt>
                <c:pt idx="432">
                  <c:v>30</c:v>
                </c:pt>
                <c:pt idx="433">
                  <c:v>37</c:v>
                </c:pt>
                <c:pt idx="434">
                  <c:v>41</c:v>
                </c:pt>
                <c:pt idx="435">
                  <c:v>33</c:v>
                </c:pt>
                <c:pt idx="436">
                  <c:v>33</c:v>
                </c:pt>
                <c:pt idx="437">
                  <c:v>27</c:v>
                </c:pt>
                <c:pt idx="438">
                  <c:v>27</c:v>
                </c:pt>
                <c:pt idx="439">
                  <c:v>26</c:v>
                </c:pt>
                <c:pt idx="440">
                  <c:v>27</c:v>
                </c:pt>
                <c:pt idx="441">
                  <c:v>28</c:v>
                </c:pt>
                <c:pt idx="442">
                  <c:v>22</c:v>
                </c:pt>
                <c:pt idx="443">
                  <c:v>28</c:v>
                </c:pt>
                <c:pt idx="444">
                  <c:v>35</c:v>
                </c:pt>
                <c:pt idx="445">
                  <c:v>30</c:v>
                </c:pt>
                <c:pt idx="446">
                  <c:v>30</c:v>
                </c:pt>
                <c:pt idx="447">
                  <c:v>31</c:v>
                </c:pt>
                <c:pt idx="448">
                  <c:v>32</c:v>
                </c:pt>
                <c:pt idx="449">
                  <c:v>30</c:v>
                </c:pt>
                <c:pt idx="450">
                  <c:v>32</c:v>
                </c:pt>
                <c:pt idx="451">
                  <c:v>31</c:v>
                </c:pt>
                <c:pt idx="452">
                  <c:v>29</c:v>
                </c:pt>
                <c:pt idx="453">
                  <c:v>34</c:v>
                </c:pt>
                <c:pt idx="454">
                  <c:v>39</c:v>
                </c:pt>
                <c:pt idx="455">
                  <c:v>35</c:v>
                </c:pt>
                <c:pt idx="456">
                  <c:v>40</c:v>
                </c:pt>
                <c:pt idx="457">
                  <c:v>43</c:v>
                </c:pt>
                <c:pt idx="458">
                  <c:v>38</c:v>
                </c:pt>
                <c:pt idx="459">
                  <c:v>41</c:v>
                </c:pt>
                <c:pt idx="460">
                  <c:v>42</c:v>
                </c:pt>
                <c:pt idx="461">
                  <c:v>42</c:v>
                </c:pt>
                <c:pt idx="462">
                  <c:v>42</c:v>
                </c:pt>
                <c:pt idx="463">
                  <c:v>41</c:v>
                </c:pt>
                <c:pt idx="464">
                  <c:v>40</c:v>
                </c:pt>
                <c:pt idx="465">
                  <c:v>34</c:v>
                </c:pt>
                <c:pt idx="466">
                  <c:v>32</c:v>
                </c:pt>
                <c:pt idx="467">
                  <c:v>33</c:v>
                </c:pt>
                <c:pt idx="468">
                  <c:v>29</c:v>
                </c:pt>
                <c:pt idx="469">
                  <c:v>48</c:v>
                </c:pt>
                <c:pt idx="470">
                  <c:v>76</c:v>
                </c:pt>
                <c:pt idx="471">
                  <c:v>75</c:v>
                </c:pt>
                <c:pt idx="472">
                  <c:v>75</c:v>
                </c:pt>
                <c:pt idx="473">
                  <c:v>63</c:v>
                </c:pt>
                <c:pt idx="474">
                  <c:v>62</c:v>
                </c:pt>
                <c:pt idx="475">
                  <c:v>52</c:v>
                </c:pt>
                <c:pt idx="476">
                  <c:v>52</c:v>
                </c:pt>
                <c:pt idx="477">
                  <c:v>48</c:v>
                </c:pt>
                <c:pt idx="478">
                  <c:v>49</c:v>
                </c:pt>
                <c:pt idx="479">
                  <c:v>47</c:v>
                </c:pt>
                <c:pt idx="480">
                  <c:v>47</c:v>
                </c:pt>
                <c:pt idx="481">
                  <c:v>46</c:v>
                </c:pt>
                <c:pt idx="482">
                  <c:v>42</c:v>
                </c:pt>
                <c:pt idx="483">
                  <c:v>50</c:v>
                </c:pt>
                <c:pt idx="484">
                  <c:v>57</c:v>
                </c:pt>
                <c:pt idx="485">
                  <c:v>49</c:v>
                </c:pt>
                <c:pt idx="486">
                  <c:v>46</c:v>
                </c:pt>
                <c:pt idx="487">
                  <c:v>45</c:v>
                </c:pt>
                <c:pt idx="488">
                  <c:v>46</c:v>
                </c:pt>
                <c:pt idx="489">
                  <c:v>41</c:v>
                </c:pt>
                <c:pt idx="490">
                  <c:v>42</c:v>
                </c:pt>
                <c:pt idx="491">
                  <c:v>38</c:v>
                </c:pt>
                <c:pt idx="492">
                  <c:v>36</c:v>
                </c:pt>
                <c:pt idx="493">
                  <c:v>37</c:v>
                </c:pt>
                <c:pt idx="494">
                  <c:v>42</c:v>
                </c:pt>
                <c:pt idx="495">
                  <c:v>51</c:v>
                </c:pt>
                <c:pt idx="496">
                  <c:v>49</c:v>
                </c:pt>
                <c:pt idx="497">
                  <c:v>40</c:v>
                </c:pt>
                <c:pt idx="498">
                  <c:v>55</c:v>
                </c:pt>
              </c:numCache>
            </c:numRef>
          </c:val>
        </c:ser>
        <c:marker val="1"/>
        <c:axId val="51735936"/>
        <c:axId val="51754112"/>
      </c:lineChart>
      <c:catAx>
        <c:axId val="51735936"/>
        <c:scaling>
          <c:orientation val="minMax"/>
        </c:scaling>
        <c:delete val="0"/>
        <c:axPos val="b"/>
        <c:numFmt formatCode="General" sourceLinked="0"/>
        <c:majorTickMark val="none"/>
        <c:tickLblPos val="low"/>
        <c:spPr>
          <a:ln w="19050"/>
        </c:spPr>
        <c:txPr>
          <a:bodyPr rot="-5400000" vert="horz"/>
          <a:lstStyle/>
          <a:p>
            <a:pPr>
              <a:defRPr/>
            </a:pPr>
            <a:endParaRPr lang="en-US"/>
          </a:p>
        </c:txPr>
        <c:crossAx val="51754112"/>
        <c:crosses val="autoZero"/>
        <c:auto val="1"/>
        <c:lblAlgn val="ctr"/>
        <c:lblOffset val="100"/>
      </c:catAx>
      <c:valAx>
        <c:axId val="51754112"/>
        <c:scaling>
          <c:orientation val="minMax"/>
          <c:max val="100"/>
          <c:min val="0"/>
        </c:scaling>
        <c:delete val="0"/>
        <c:axPos val="l"/>
        <c:numFmt formatCode="General" sourceLinked="1"/>
        <c:majorTickMark val="none"/>
        <c:tickLblPos val="nextTo"/>
        <c:spPr>
          <a:ln w="19050"/>
        </c:spPr>
        <c:crossAx val="51735936"/>
        <c:crosses val="autoZero"/>
        <c:crossBetween val="between"/>
        <c:majorUnit val="20"/>
      </c:valAx>
    </c:plotArea>
    <c:legend>
      <c:legendPos val="r"/>
      <c:layout>
        <c:manualLayout>
          <c:xMode val="edge"/>
          <c:yMode val="edge"/>
          <c:x val="0.13090267320242546"/>
          <c:y val="0.13521814041702224"/>
          <c:w val="0.22245092819399159"/>
          <c:h val="0.26743089246548418"/>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charts/slide_59/_rels/chart5.xml.rels><?xml version="1.0" encoding="UTF-8" standalone="yes"?>
<Relationships xmlns="http://schemas.openxmlformats.org/package/2006/relationships"><Relationship Id="rId1" Type="http://schemas.openxmlformats.org/officeDocument/2006/relationships/package" Target="../../embeddings/slide_59/Microsoft_Office_Excel_Worksheet5.xlsx"/></Relationships>
</file>

<file path=ppt/charts/slide_59/chart5.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821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Lbls>
            <c:dLbl>
              <c:idx val="0"/>
              <c:spPr/>
              <c:txPr>
                <a:bodyPr/>
                <a:lstStyle/>
                <a:p>
                  <a:pPr>
                    <a:defRPr sz="1600" b="1">
                      <a:solidFill>
                        <a:schemeClr val="bg1"/>
                      </a:solidFill>
                    </a:defRPr>
                  </a:pPr>
                  <a:endParaRPr lang="en-US"/>
                </a:p>
              </c:txPr>
            </c:dLbl>
            <c:txPr>
              <a:bodyPr/>
              <a:lstStyle/>
              <a:p>
                <a:pPr>
                  <a:defRPr b="1">
                    <a:solidFill>
                      <a:schemeClr val="bg1"/>
                    </a:solidFill>
                  </a:defRPr>
                </a:pPr>
                <a:endParaRPr lang="en-US"/>
              </a:p>
            </c:txPr>
            <c:showVal val="1"/>
            <c:showCatName val="1"/>
            <c:showLeaderLines val="1"/>
          </c:dLbls>
          <c:cat>
            <c:strRef>
              <c:f>Sheet1!$A$2:$A$6</c:f>
              <c:strCache>
                <c:ptCount val="5"/>
                <c:pt idx="0">
                  <c:v>Gluten-free</c:v>
                </c:pt>
                <c:pt idx="1">
                  <c:v>Fat-free/Low-fat</c:v>
                </c:pt>
                <c:pt idx="2">
                  <c:v>Sugar-free</c:v>
                </c:pt>
                <c:pt idx="3">
                  <c:v>Dairy-free</c:v>
                </c:pt>
                <c:pt idx="4">
                  <c:v>Carb-free/Low-carb</c:v>
                </c:pt>
              </c:strCache>
            </c:strRef>
          </c:cat>
          <c:val>
            <c:numRef>
              <c:f>Sheet1!$B$2:$B$6</c:f>
              <c:numCache>
                <c:formatCode>0%</c:formatCode>
                <c:ptCount val="5"/>
                <c:pt idx="0">
                  <c:v>0.41000000000000031</c:v>
                </c:pt>
                <c:pt idx="1">
                  <c:v>0.17</c:v>
                </c:pt>
                <c:pt idx="2">
                  <c:v>0.11</c:v>
                </c:pt>
                <c:pt idx="3">
                  <c:v>9.0000000000000024E-2</c:v>
                </c:pt>
                <c:pt idx="4">
                  <c:v>0.23</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1/_rels/chart6.xml.rels><?xml version="1.0" encoding="UTF-8" standalone="yes"?>
<Relationships xmlns="http://schemas.openxmlformats.org/package/2006/relationships"><Relationship Id="rId1" Type="http://schemas.openxmlformats.org/officeDocument/2006/relationships/package" Target="../../embeddings/slide_61/Microsoft_Office_Excel_Worksheet6.xlsx"/></Relationships>
</file>

<file path=ppt/charts/slide_61/chart6.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9.7732666910123247E-3"/>
          <c:y val="2.2479965502716963E-2"/>
          <c:w val="0.8819632631332025"/>
          <c:h val="0.97752003449728364"/>
        </c:manualLayout>
      </c:layout>
      <c:doughnutChart>
        <c:varyColors val="1"/>
        <c:ser>
          <c:idx val="0"/>
          <c:order val="0"/>
          <c:spPr>
            <a:solidFill>
              <a:schemeClr val="bg2"/>
            </a:solidFill>
            <a:ln w="63500">
              <a:noFill/>
            </a:ln>
          </c:spPr>
          <c:dPt>
            <c:idx val="0"/>
            <c:spPr>
              <a:solidFill>
                <a:schemeClr val="tx2">
                  <a:lumMod val="50000"/>
                </a:schemeClr>
              </a:solidFill>
              <a:ln w="63500">
                <a:noFill/>
              </a:ln>
            </c:spPr>
          </c:dPt>
          <c:dPt>
            <c:idx val="1"/>
            <c:spPr>
              <a:solidFill>
                <a:schemeClr val="tx2">
                  <a:lumMod val="75000"/>
                </a:schemeClr>
              </a:solidFill>
              <a:ln w="63500">
                <a:noFill/>
              </a:ln>
            </c:spPr>
          </c:dPt>
          <c:dPt>
            <c:idx val="3"/>
            <c:spPr>
              <a:solidFill>
                <a:schemeClr val="tx2">
                  <a:lumMod val="60000"/>
                  <a:lumOff val="40000"/>
                </a:schemeClr>
              </a:solidFill>
              <a:ln w="63500">
                <a:noFill/>
              </a:ln>
            </c:spPr>
          </c:dPt>
          <c:dPt>
            <c:idx val="4"/>
            <c:spPr>
              <a:solidFill>
                <a:schemeClr val="tx2">
                  <a:lumMod val="75000"/>
                </a:schemeClr>
              </a:solidFill>
              <a:ln w="63500">
                <a:noFill/>
              </a:ln>
            </c:spPr>
          </c:dPt>
          <c:dPt>
            <c:idx val="5"/>
            <c:spPr>
              <a:solidFill>
                <a:schemeClr val="bg2">
                  <a:lumMod val="75000"/>
                </a:schemeClr>
              </a:solidFill>
              <a:ln w="63500">
                <a:noFill/>
              </a:ln>
            </c:spPr>
          </c:dPt>
          <c:dPt>
            <c:idx val="6"/>
            <c:spPr>
              <a:solidFill>
                <a:schemeClr val="tx2">
                  <a:lumMod val="75000"/>
                </a:schemeClr>
              </a:solidFill>
              <a:ln w="63500">
                <a:noFill/>
              </a:ln>
            </c:spPr>
          </c:dPt>
          <c:dLbls>
            <c:dLbl>
              <c:idx val="2"/>
              <c:layout>
                <c:manualLayout>
                  <c:x val="-1.3563516774261077E-2"/>
                  <c:y val="6.6302121015292564E-2"/>
                </c:manualLayout>
              </c:layout>
              <c:showVal val="1"/>
              <c:showCatName val="1"/>
            </c:dLbl>
            <c:txPr>
              <a:bodyPr/>
              <a:lstStyle/>
              <a:p>
                <a:pPr>
                  <a:defRPr sz="900" b="1">
                    <a:solidFill>
                      <a:schemeClr val="bg1"/>
                    </a:solidFill>
                  </a:defRPr>
                </a:pPr>
                <a:endParaRPr lang="en-US"/>
              </a:p>
            </c:txPr>
            <c:showVal val="1"/>
            <c:showCatName val="1"/>
            <c:showLeaderLines val="1"/>
          </c:dLbls>
          <c:cat>
            <c:strRef>
              <c:f>Sheet1!$A$2:$A$8</c:f>
              <c:strCache>
                <c:ptCount val="7"/>
                <c:pt idx="0">
                  <c:v>Body</c:v>
                </c:pt>
                <c:pt idx="1">
                  <c:v>Skin</c:v>
                </c:pt>
                <c:pt idx="2">
                  <c:v>Boobs</c:v>
                </c:pt>
                <c:pt idx="3">
                  <c:v>Weight</c:v>
                </c:pt>
                <c:pt idx="4">
                  <c:v>Face</c:v>
                </c:pt>
                <c:pt idx="5">
                  <c:v>Perfect all</c:v>
                </c:pt>
                <c:pt idx="6">
                  <c:v>Eyes</c:v>
                </c:pt>
              </c:strCache>
            </c:strRef>
          </c:cat>
          <c:val>
            <c:numRef>
              <c:f>Sheet1!$B$2:$B$8</c:f>
              <c:numCache>
                <c:formatCode>0%</c:formatCode>
                <c:ptCount val="7"/>
                <c:pt idx="0">
                  <c:v>0.27</c:v>
                </c:pt>
                <c:pt idx="1">
                  <c:v>0.34</c:v>
                </c:pt>
                <c:pt idx="2">
                  <c:v>1.0000000000000004E-2</c:v>
                </c:pt>
                <c:pt idx="3">
                  <c:v>8.0000000000000029E-2</c:v>
                </c:pt>
                <c:pt idx="4">
                  <c:v>8.0000000000000029E-2</c:v>
                </c:pt>
                <c:pt idx="5">
                  <c:v>0.2</c:v>
                </c:pt>
                <c:pt idx="6">
                  <c:v>2.0000000000000007E-2</c:v>
                </c:pt>
              </c:numCache>
            </c:numRef>
          </c:val>
        </c:ser>
        <c:firstSliceAng val="0"/>
        <c:holeSize val="50"/>
      </c:doughnutChart>
      <c:spPr>
        <a:noFill/>
        <a:ln w="25400">
          <a:noFill/>
        </a:ln>
      </c:spPr>
    </c:plotArea>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3/_rels/chart7.xml.rels><?xml version="1.0" encoding="UTF-8" standalone="yes"?>
<Relationships xmlns="http://schemas.openxmlformats.org/package/2006/relationships"><Relationship Id="rId1" Type="http://schemas.openxmlformats.org/officeDocument/2006/relationships/package" Target="../../embeddings/slide_63/Microsoft_Office_Excel_Worksheet7.xlsx"/></Relationships>
</file>

<file path=ppt/charts/slide_63/chart7.xml><?xml version="1.0" encoding="utf-8"?>
<c:chartSpace xmlns:c="http://schemas.openxmlformats.org/drawingml/2006/chart" xmlns:a="http://schemas.openxmlformats.org/drawingml/2006/main" xmlns:r="http://schemas.openxmlformats.org/officeDocument/2006/relationships">
  <c:lang val="en-GB"/>
  <c:chart>
    <c:title>
      <c:tx>
        <c:rich>
          <a:bodyPr/>
          <a:lstStyle/>
          <a:p>
            <a:pPr>
              <a:defRPr/>
            </a:pPr>
            <a:r>
              <a:rPr lang="en-GB" sz="1440" b="1" i="0" u="none" strike="noStrike" baseline="0" dirty="0"/>
              <a:t>Posts on social media relating to health-monitoring apps</a:t>
            </a:r>
            <a:endParaRPr lang="en-GB" dirty="0"/>
          </a:p>
        </c:rich>
      </c:tx>
      <c:layout/>
    </c:title>
    <c:plotArea>
      <c:layout>
        <c:manualLayout>
          <c:layoutTarget val="inner"/>
          <c:xMode val="edge"/>
          <c:yMode val="edge"/>
          <c:x val="0.12750458160554518"/>
          <c:y val="0.18772644487532317"/>
          <c:w val="0.85585191968389707"/>
          <c:h val="0.68592364331485622"/>
        </c:manualLayout>
      </c:layout>
      <c:barChart>
        <c:barDir val="col"/>
        <c:grouping val="clustered"/>
        <c:ser>
          <c:idx val="0"/>
          <c:order val="0"/>
          <c:tx>
            <c:strRef>
              <c:f>Sheet1!$I$1</c:f>
              <c:strCache>
                <c:ptCount val="1"/>
                <c:pt idx="0">
                  <c:v>Health apps</c:v>
                </c:pt>
              </c:strCache>
            </c:strRef>
          </c:tx>
          <c:spPr>
            <a:solidFill>
              <a:schemeClr val="tx2">
                <a:lumMod val="50000"/>
              </a:schemeClr>
            </a:solidFill>
            <a:ln w="28575">
              <a:noFill/>
            </a:ln>
          </c:spPr>
          <c:cat>
            <c:strRef>
              <c:f>Sheet1!$H$2:$H$6</c:f>
              <c:strCache>
                <c:ptCount val="5"/>
                <c:pt idx="0">
                  <c:v>2011</c:v>
                </c:pt>
                <c:pt idx="1">
                  <c:v>2012</c:v>
                </c:pt>
                <c:pt idx="2">
                  <c:v>2013</c:v>
                </c:pt>
                <c:pt idx="3">
                  <c:v>2014</c:v>
                </c:pt>
                <c:pt idx="4">
                  <c:v>2015 (until June)</c:v>
                </c:pt>
              </c:strCache>
            </c:strRef>
          </c:cat>
          <c:val>
            <c:numRef>
              <c:f>Sheet1!$I$2:$I$6</c:f>
              <c:numCache>
                <c:formatCode>0</c:formatCode>
                <c:ptCount val="5"/>
                <c:pt idx="0">
                  <c:v>3161</c:v>
                </c:pt>
                <c:pt idx="1">
                  <c:v>4192</c:v>
                </c:pt>
                <c:pt idx="2">
                  <c:v>7813</c:v>
                </c:pt>
                <c:pt idx="3">
                  <c:v>25290</c:v>
                </c:pt>
                <c:pt idx="4">
                  <c:v>10191</c:v>
                </c:pt>
              </c:numCache>
            </c:numRef>
          </c:val>
        </c:ser>
        <c:ser>
          <c:idx val="1"/>
          <c:order val="1"/>
          <c:tx>
            <c:strRef>
              <c:f>Sheet1!$J$1</c:f>
              <c:strCache>
                <c:ptCount val="1"/>
                <c:pt idx="0">
                  <c:v>Fitness/calorie counting/diet apps</c:v>
                </c:pt>
              </c:strCache>
            </c:strRef>
          </c:tx>
          <c:spPr>
            <a:solidFill>
              <a:schemeClr val="tx2"/>
            </a:solidFill>
          </c:spPr>
          <c:cat>
            <c:strRef>
              <c:f>Sheet1!$H$2:$H$6</c:f>
              <c:strCache>
                <c:ptCount val="5"/>
                <c:pt idx="0">
                  <c:v>2011</c:v>
                </c:pt>
                <c:pt idx="1">
                  <c:v>2012</c:v>
                </c:pt>
                <c:pt idx="2">
                  <c:v>2013</c:v>
                </c:pt>
                <c:pt idx="3">
                  <c:v>2014</c:v>
                </c:pt>
                <c:pt idx="4">
                  <c:v>2015 (until June)</c:v>
                </c:pt>
              </c:strCache>
            </c:strRef>
          </c:cat>
          <c:val>
            <c:numRef>
              <c:f>Sheet1!$J$2:$J$6</c:f>
              <c:numCache>
                <c:formatCode>0</c:formatCode>
                <c:ptCount val="5"/>
                <c:pt idx="0">
                  <c:v>2045</c:v>
                </c:pt>
                <c:pt idx="1">
                  <c:v>2876</c:v>
                </c:pt>
                <c:pt idx="2">
                  <c:v>7868</c:v>
                </c:pt>
                <c:pt idx="3">
                  <c:v>36584</c:v>
                </c:pt>
                <c:pt idx="4">
                  <c:v>25740</c:v>
                </c:pt>
              </c:numCache>
            </c:numRef>
          </c:val>
        </c:ser>
        <c:ser>
          <c:idx val="2"/>
          <c:order val="2"/>
          <c:tx>
            <c:strRef>
              <c:f>Sheet1!$K$1</c:f>
              <c:strCache>
                <c:ptCount val="1"/>
                <c:pt idx="0">
                  <c:v>Exercise/running apps</c:v>
                </c:pt>
              </c:strCache>
            </c:strRef>
          </c:tx>
          <c:spPr>
            <a:solidFill>
              <a:schemeClr val="bg2"/>
            </a:solidFill>
          </c:spPr>
          <c:cat>
            <c:strRef>
              <c:f>Sheet1!$H$2:$H$6</c:f>
              <c:strCache>
                <c:ptCount val="5"/>
                <c:pt idx="0">
                  <c:v>2011</c:v>
                </c:pt>
                <c:pt idx="1">
                  <c:v>2012</c:v>
                </c:pt>
                <c:pt idx="2">
                  <c:v>2013</c:v>
                </c:pt>
                <c:pt idx="3">
                  <c:v>2014</c:v>
                </c:pt>
                <c:pt idx="4">
                  <c:v>2015 (until June)</c:v>
                </c:pt>
              </c:strCache>
            </c:strRef>
          </c:cat>
          <c:val>
            <c:numRef>
              <c:f>Sheet1!$K$2:$K$6</c:f>
              <c:numCache>
                <c:formatCode>0</c:formatCode>
                <c:ptCount val="5"/>
                <c:pt idx="0">
                  <c:v>1966</c:v>
                </c:pt>
                <c:pt idx="1">
                  <c:v>7932</c:v>
                </c:pt>
                <c:pt idx="2">
                  <c:v>12089</c:v>
                </c:pt>
                <c:pt idx="3">
                  <c:v>12659</c:v>
                </c:pt>
                <c:pt idx="4">
                  <c:v>2223</c:v>
                </c:pt>
              </c:numCache>
            </c:numRef>
          </c:val>
        </c:ser>
        <c:ser>
          <c:idx val="3"/>
          <c:order val="3"/>
          <c:tx>
            <c:strRef>
              <c:f>Sheet1!$L$1</c:f>
              <c:strCache>
                <c:ptCount val="1"/>
                <c:pt idx="0">
                  <c:v>Heart rate/diabetes apps</c:v>
                </c:pt>
              </c:strCache>
            </c:strRef>
          </c:tx>
          <c:spPr>
            <a:solidFill>
              <a:schemeClr val="bg2">
                <a:lumMod val="60000"/>
                <a:lumOff val="40000"/>
              </a:schemeClr>
            </a:solidFill>
          </c:spPr>
          <c:cat>
            <c:strRef>
              <c:f>Sheet1!$H$2:$H$6</c:f>
              <c:strCache>
                <c:ptCount val="5"/>
                <c:pt idx="0">
                  <c:v>2011</c:v>
                </c:pt>
                <c:pt idx="1">
                  <c:v>2012</c:v>
                </c:pt>
                <c:pt idx="2">
                  <c:v>2013</c:v>
                </c:pt>
                <c:pt idx="3">
                  <c:v>2014</c:v>
                </c:pt>
                <c:pt idx="4">
                  <c:v>2015 (until June)</c:v>
                </c:pt>
              </c:strCache>
            </c:strRef>
          </c:cat>
          <c:val>
            <c:numRef>
              <c:f>Sheet1!$L$2:$L$6</c:f>
              <c:numCache>
                <c:formatCode>0</c:formatCode>
                <c:ptCount val="5"/>
                <c:pt idx="0">
                  <c:v>1465</c:v>
                </c:pt>
                <c:pt idx="1">
                  <c:v>1968</c:v>
                </c:pt>
                <c:pt idx="2">
                  <c:v>3659</c:v>
                </c:pt>
                <c:pt idx="3">
                  <c:v>3223</c:v>
                </c:pt>
                <c:pt idx="4">
                  <c:v>2579</c:v>
                </c:pt>
              </c:numCache>
            </c:numRef>
          </c:val>
        </c:ser>
        <c:ser>
          <c:idx val="4"/>
          <c:order val="4"/>
          <c:tx>
            <c:strRef>
              <c:f>Sheet1!$M$1</c:f>
              <c:strCache>
                <c:ptCount val="1"/>
                <c:pt idx="0">
                  <c:v>Sleep apps</c:v>
                </c:pt>
              </c:strCache>
            </c:strRef>
          </c:tx>
          <c:spPr>
            <a:solidFill>
              <a:schemeClr val="bg1">
                <a:lumMod val="65000"/>
              </a:schemeClr>
            </a:solidFill>
          </c:spPr>
          <c:cat>
            <c:strRef>
              <c:f>Sheet1!$H$2:$H$6</c:f>
              <c:strCache>
                <c:ptCount val="5"/>
                <c:pt idx="0">
                  <c:v>2011</c:v>
                </c:pt>
                <c:pt idx="1">
                  <c:v>2012</c:v>
                </c:pt>
                <c:pt idx="2">
                  <c:v>2013</c:v>
                </c:pt>
                <c:pt idx="3">
                  <c:v>2014</c:v>
                </c:pt>
                <c:pt idx="4">
                  <c:v>2015 (until June)</c:v>
                </c:pt>
              </c:strCache>
            </c:strRef>
          </c:cat>
          <c:val>
            <c:numRef>
              <c:f>Sheet1!$M$2:$M$6</c:f>
              <c:numCache>
                <c:formatCode>0</c:formatCode>
                <c:ptCount val="5"/>
                <c:pt idx="0">
                  <c:v>508</c:v>
                </c:pt>
                <c:pt idx="1">
                  <c:v>1169</c:v>
                </c:pt>
                <c:pt idx="2">
                  <c:v>1399</c:v>
                </c:pt>
                <c:pt idx="3">
                  <c:v>1886</c:v>
                </c:pt>
                <c:pt idx="4">
                  <c:v>1591</c:v>
                </c:pt>
              </c:numCache>
            </c:numRef>
          </c:val>
        </c:ser>
        <c:axId val="86348928"/>
        <c:axId val="90368640"/>
      </c:barChart>
      <c:catAx>
        <c:axId val="86348928"/>
        <c:scaling>
          <c:orientation val="minMax"/>
        </c:scaling>
        <c:delete val="0"/>
        <c:axPos val="b"/>
        <c:numFmt formatCode="0" sourceLinked="0"/>
        <c:majorTickMark val="none"/>
        <c:tickLblPos val="nextTo"/>
        <c:txPr>
          <a:bodyPr rot="0" vert="horz"/>
          <a:lstStyle/>
          <a:p>
            <a:pPr>
              <a:defRPr/>
            </a:pPr>
            <a:endParaRPr lang="en-US"/>
          </a:p>
        </c:txPr>
        <c:crossAx val="90368640"/>
        <c:crosses val="autoZero"/>
        <c:auto val="1"/>
        <c:lblAlgn val="ctr"/>
        <c:lblOffset val="100"/>
      </c:catAx>
      <c:valAx>
        <c:axId val="90368640"/>
        <c:scaling>
          <c:orientation val="minMax"/>
        </c:scaling>
        <c:delete val="0"/>
        <c:axPos val="l"/>
        <c:numFmt formatCode="#,##0" sourceLinked="0"/>
        <c:tickLblPos val="nextTo"/>
        <c:txPr>
          <a:bodyPr/>
          <a:lstStyle/>
          <a:p>
            <a:pPr>
              <a:defRPr sz="1050"/>
            </a:pPr>
            <a:endParaRPr lang="en-US"/>
          </a:p>
        </c:txPr>
        <c:crossAx val="86348928"/>
        <c:crosses val="autoZero"/>
        <c:crossBetween val="between"/>
      </c:valAx>
    </c:plotArea>
    <c:legend>
      <c:legendPos val="r"/>
      <c:layout>
        <c:manualLayout>
          <c:xMode val="edge"/>
          <c:yMode val="edge"/>
          <c:x val="0.12926562611644721"/>
          <c:y val="0.19491083145071147"/>
          <c:w val="0.53107240761164454"/>
          <c:h val="0.32208503749964146"/>
        </c:manualLayout>
      </c:layout>
      <c:txPr>
        <a:bodyPr/>
        <a:lstStyle/>
        <a:p>
          <a:pPr>
            <a:defRPr sz="1050"/>
          </a:pPr>
          <a:endParaRPr lang="en-US"/>
        </a:p>
      </c:txPr>
    </c:legend>
    <c:plotVisOnly val="1"/>
    <c:dispBlanksAs val="zero"/>
  </c:chart>
  <c:txPr>
    <a:bodyPr/>
    <a:lstStyle/>
    <a:p>
      <a:pPr>
        <a:defRPr sz="1200">
          <a:solidFill>
            <a:schemeClr val="tx1">
              <a:lumMod val="65000"/>
              <a:lumOff val="35000"/>
            </a:schemeClr>
          </a:solidFill>
        </a:defRPr>
      </a:pPr>
      <a:endParaRPr lang="en-US"/>
    </a:p>
  </c:txPr>
  <c:externalData r:id="rId1"/>
</c:chartSpace>
</file>

<file path=ppt/charts/slide_67/_rels/chart1.xml.rels><?xml version="1.0" encoding="UTF-8" standalone="yes"?>
<Relationships xmlns="http://schemas.openxmlformats.org/package/2006/relationships"><Relationship Id="rId1" Type="http://schemas.openxmlformats.org/officeDocument/2006/relationships/package" Target="../../embeddings/slide_67/Microsoft_Office_Excel_Worksheet1.xlsx"/></Relationships>
</file>

<file path=ppt/charts/slide_67/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6.2486013642124708E-2"/>
          <c:y val="0"/>
          <c:w val="0.93751398635787719"/>
          <c:h val="0.88585161287179393"/>
        </c:manualLayout>
      </c:layout>
      <c:barChart>
        <c:barDir val="bar"/>
        <c:grouping val="clustered"/>
        <c:ser>
          <c:idx val="0"/>
          <c:order val="0"/>
          <c:tx>
            <c:strRef>
              <c:f>Chart!$D$5</c:f>
              <c:strCache>
                <c:ptCount val="1"/>
                <c:pt idx="0">
                  <c:v>2014</c:v>
                </c:pt>
              </c:strCache>
            </c:strRef>
          </c:tx>
          <c:spPr>
            <a:solidFill>
              <a:schemeClr val="bg2">
                <a:lumMod val="40000"/>
                <a:lumOff val="6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Chart!$D$6:$D$13</c:f>
              <c:numCache>
                <c:formatCode>0%</c:formatCode>
                <c:ptCount val="8"/>
                <c:pt idx="0">
                  <c:v>0.46</c:v>
                </c:pt>
                <c:pt idx="1">
                  <c:v>0.34</c:v>
                </c:pt>
                <c:pt idx="2">
                  <c:v>0.3</c:v>
                </c:pt>
                <c:pt idx="3">
                  <c:v>0.23</c:v>
                </c:pt>
                <c:pt idx="4">
                  <c:v>0.25</c:v>
                </c:pt>
                <c:pt idx="5">
                  <c:v>0.13</c:v>
                </c:pt>
                <c:pt idx="6">
                  <c:v>0.14000000000000001</c:v>
                </c:pt>
                <c:pt idx="7">
                  <c:v>0.08</c:v>
                </c:pt>
              </c:numCache>
            </c:numRef>
          </c:val>
        </c:ser>
        <c:ser>
          <c:idx val="1"/>
          <c:order val="1"/>
          <c:tx>
            <c:strRef>
              <c:f>Chart!$E$5</c:f>
              <c:strCache>
                <c:ptCount val="1"/>
                <c:pt idx="0">
                  <c:v>2015</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Wellness/Spa/Health treatment</c:v>
                </c:pt>
                <c:pt idx="6">
                  <c:v>Sport-related activities (e.g. scuba-diving, cycling etc…)</c:v>
                </c:pt>
                <c:pt idx="7">
                  <c:v>Specific events (Sporting events/festivals/clubbing)</c:v>
                </c:pt>
              </c:strCache>
            </c:strRef>
          </c:cat>
          <c:val>
            <c:numRef>
              <c:f>Chart!$E$6:$E$13</c:f>
              <c:numCache>
                <c:formatCode>0%</c:formatCode>
                <c:ptCount val="8"/>
                <c:pt idx="0">
                  <c:v>0.48</c:v>
                </c:pt>
                <c:pt idx="1">
                  <c:v>0.36</c:v>
                </c:pt>
                <c:pt idx="2">
                  <c:v>0.31</c:v>
                </c:pt>
                <c:pt idx="3">
                  <c:v>0.25</c:v>
                </c:pt>
                <c:pt idx="4">
                  <c:v>0.27</c:v>
                </c:pt>
                <c:pt idx="5">
                  <c:v>0.13</c:v>
                </c:pt>
                <c:pt idx="6">
                  <c:v>0.12</c:v>
                </c:pt>
                <c:pt idx="7">
                  <c:v>0.08</c:v>
                </c:pt>
              </c:numCache>
            </c:numRef>
          </c:val>
        </c:ser>
        <c:ser>
          <c:idx val="2"/>
          <c:order val="2"/>
          <c:tx>
            <c:strRef>
              <c:f>Chart!$F$5</c:f>
              <c:strCache>
                <c:ptCount val="1"/>
                <c:pt idx="0">
                  <c:v>2016</c:v>
                </c:pt>
              </c:strCache>
            </c:strRef>
          </c:tx>
          <c:spPr>
            <a:solidFill>
              <a:schemeClr val="bg2">
                <a:lumMod val="50000"/>
              </a:schemeClr>
            </a:solidFill>
          </c:spPr>
          <c:val>
            <c:numRef>
              <c:f>Chart!$F$6:$F$13</c:f>
              <c:numCache>
                <c:formatCode>0%</c:formatCode>
                <c:ptCount val="8"/>
                <c:pt idx="0">
                  <c:v>0.39</c:v>
                </c:pt>
                <c:pt idx="1">
                  <c:v>0.38</c:v>
                </c:pt>
                <c:pt idx="2">
                  <c:v>0.31</c:v>
                </c:pt>
                <c:pt idx="3">
                  <c:v>0.27</c:v>
                </c:pt>
                <c:pt idx="4">
                  <c:v>0.26</c:v>
                </c:pt>
                <c:pt idx="5">
                  <c:v>0.13</c:v>
                </c:pt>
                <c:pt idx="6">
                  <c:v>0.12</c:v>
                </c:pt>
                <c:pt idx="7">
                  <c:v>0.09</c:v>
                </c:pt>
              </c:numCache>
            </c:numRef>
          </c:val>
        </c:ser>
        <c:gapWidth val="50"/>
        <c:axId val="87588864"/>
        <c:axId val="87590400"/>
      </c:barChart>
      <c:catAx>
        <c:axId val="87588864"/>
        <c:scaling>
          <c:orientation val="maxMin"/>
        </c:scaling>
        <c:delete val="0"/>
        <c:axPos val="l"/>
        <c:numFmt formatCode="General" sourceLinked="1"/>
        <c:majorTickMark val="none"/>
        <c:tickLblPos val="nextTo"/>
        <c:txPr>
          <a:bodyPr rot="0" vert="horz"/>
          <a:lstStyle/>
          <a:p>
            <a:pPr>
              <a:defRPr sz="1200"/>
            </a:pPr>
            <a:endParaRPr lang="en-US"/>
          </a:p>
        </c:txPr>
        <c:crossAx val="87590400"/>
        <c:crosses val="autoZero"/>
        <c:auto val="1"/>
        <c:lblAlgn val="ctr"/>
        <c:lblOffset val="100"/>
      </c:catAx>
      <c:valAx>
        <c:axId val="87590400"/>
        <c:scaling>
          <c:orientation val="minMax"/>
          <c:max val="1"/>
        </c:scaling>
        <c:delete val="0"/>
        <c:axPos val="t"/>
        <c:numFmt formatCode="0%" sourceLinked="0"/>
        <c:minorTickMark val="out"/>
        <c:tickLblPos val="nextTo"/>
        <c:txPr>
          <a:bodyPr rot="0" vert="horz"/>
          <a:lstStyle/>
          <a:p>
            <a:pPr>
              <a:defRPr sz="1400"/>
            </a:pPr>
            <a:endParaRPr lang="en-US"/>
          </a:p>
        </c:txPr>
        <c:crossAx val="87588864"/>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8/_rels/chart2.xml.rels><?xml version="1.0" encoding="UTF-8" standalone="yes"?>
<Relationships xmlns="http://schemas.openxmlformats.org/package/2006/relationships"><Relationship Id="rId1" Type="http://schemas.openxmlformats.org/officeDocument/2006/relationships/package" Target="../../embeddings/slide_68/Microsoft_Office_Excel_Worksheet2.xlsx"/></Relationships>
</file>

<file path=ppt/charts/slide_68/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04"/>
        </c:manualLayout>
      </c:layout>
      <c:barChart>
        <c:barDir val="bar"/>
        <c:grouping val="clustered"/>
        <c:ser>
          <c:idx val="6"/>
          <c:order val="0"/>
          <c:tx>
            <c:strRef>
              <c:f>Chart!$B$5</c:f>
              <c:strCache>
                <c:ptCount val="1"/>
                <c:pt idx="0">
                  <c:v>Men</c:v>
                </c:pt>
              </c:strCache>
            </c:strRef>
          </c:tx>
          <c:spPr>
            <a:solidFill>
              <a:schemeClr val="bg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Chart!$B$6:$B$13</c:f>
              <c:numCache>
                <c:formatCode>0%</c:formatCode>
                <c:ptCount val="8"/>
                <c:pt idx="0">
                  <c:v>0.37000000000000038</c:v>
                </c:pt>
                <c:pt idx="1">
                  <c:v>0.33000000000000163</c:v>
                </c:pt>
                <c:pt idx="2">
                  <c:v>0.30000000000000032</c:v>
                </c:pt>
                <c:pt idx="3">
                  <c:v>0.26</c:v>
                </c:pt>
                <c:pt idx="4">
                  <c:v>0.27</c:v>
                </c:pt>
                <c:pt idx="5">
                  <c:v>0.12000000000000002</c:v>
                </c:pt>
                <c:pt idx="6">
                  <c:v>0.14000000000000001</c:v>
                </c:pt>
                <c:pt idx="7">
                  <c:v>0.11</c:v>
                </c:pt>
              </c:numCache>
            </c:numRef>
          </c:val>
        </c:ser>
        <c:ser>
          <c:idx val="0"/>
          <c:order val="1"/>
          <c:tx>
            <c:strRef>
              <c:f>Chart!$C$5</c:f>
              <c:strCache>
                <c:ptCount val="1"/>
                <c:pt idx="0">
                  <c:v>Women</c:v>
                </c:pt>
              </c:strCache>
            </c:strRef>
          </c:tx>
          <c:spPr>
            <a:solidFill>
              <a:schemeClr val="accent2"/>
            </a:solidFill>
          </c:spPr>
          <c:cat>
            <c:strRef>
              <c:f>Chart!$A$6:$A$13</c:f>
              <c:strCache>
                <c:ptCount val="8"/>
                <c:pt idx="0">
                  <c:v>Sun/beach</c:v>
                </c:pt>
                <c:pt idx="1">
                  <c:v>Visiting family/friends/relatives</c:v>
                </c:pt>
                <c:pt idx="2">
                  <c:v>Nature (mountain, lake, landscape etc…)</c:v>
                </c:pt>
                <c:pt idx="3">
                  <c:v>Culture (e.g. religious, gastronomy, arts)</c:v>
                </c:pt>
                <c:pt idx="4">
                  <c:v>City trips</c:v>
                </c:pt>
                <c:pt idx="5">
                  <c:v>Wellness/Spa/Health treatment</c:v>
                </c:pt>
                <c:pt idx="6">
                  <c:v>Sport-related activities (e.g. scuba-diving, cycling etc…)</c:v>
                </c:pt>
                <c:pt idx="7">
                  <c:v>Specific events (Sporting events/festivals/clubbing)</c:v>
                </c:pt>
              </c:strCache>
            </c:strRef>
          </c:cat>
          <c:val>
            <c:numRef>
              <c:f>Chart!$C$6:$C$13</c:f>
              <c:numCache>
                <c:formatCode>0%</c:formatCode>
                <c:ptCount val="8"/>
                <c:pt idx="0">
                  <c:v>0.41000000000000031</c:v>
                </c:pt>
                <c:pt idx="1">
                  <c:v>0.39000000000000146</c:v>
                </c:pt>
                <c:pt idx="2">
                  <c:v>0.31000000000000127</c:v>
                </c:pt>
                <c:pt idx="3">
                  <c:v>0.28000000000000008</c:v>
                </c:pt>
                <c:pt idx="4">
                  <c:v>0.27</c:v>
                </c:pt>
                <c:pt idx="5">
                  <c:v>0.14000000000000001</c:v>
                </c:pt>
                <c:pt idx="6">
                  <c:v>0.1</c:v>
                </c:pt>
                <c:pt idx="7">
                  <c:v>8.0000000000000043E-2</c:v>
                </c:pt>
              </c:numCache>
            </c:numRef>
          </c:val>
        </c:ser>
        <c:gapWidth val="50"/>
        <c:axId val="76997760"/>
        <c:axId val="76999296"/>
      </c:barChart>
      <c:catAx>
        <c:axId val="76997760"/>
        <c:scaling>
          <c:orientation val="maxMin"/>
        </c:scaling>
        <c:delete val="0"/>
        <c:axPos val="l"/>
        <c:numFmt formatCode="General" sourceLinked="1"/>
        <c:majorTickMark val="none"/>
        <c:tickLblPos val="nextTo"/>
        <c:txPr>
          <a:bodyPr rot="0" vert="horz"/>
          <a:lstStyle/>
          <a:p>
            <a:pPr>
              <a:defRPr sz="1200"/>
            </a:pPr>
            <a:endParaRPr lang="en-US"/>
          </a:p>
        </c:txPr>
        <c:crossAx val="76999296"/>
        <c:crosses val="autoZero"/>
        <c:auto val="1"/>
        <c:lblAlgn val="ctr"/>
        <c:lblOffset val="100"/>
      </c:catAx>
      <c:valAx>
        <c:axId val="76999296"/>
        <c:scaling>
          <c:orientation val="minMax"/>
          <c:max val="1"/>
        </c:scaling>
        <c:delete val="0"/>
        <c:axPos val="t"/>
        <c:numFmt formatCode="0%" sourceLinked="0"/>
        <c:minorTickMark val="out"/>
        <c:tickLblPos val="nextTo"/>
        <c:txPr>
          <a:bodyPr rot="0" vert="horz"/>
          <a:lstStyle/>
          <a:p>
            <a:pPr>
              <a:defRPr sz="1400"/>
            </a:pPr>
            <a:endParaRPr lang="en-US"/>
          </a:p>
        </c:txPr>
        <c:crossAx val="76997760"/>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69/_rels/chart3.xml.rels><?xml version="1.0" encoding="UTF-8" standalone="yes"?>
<Relationships xmlns="http://schemas.openxmlformats.org/package/2006/relationships"><Relationship Id="rId1" Type="http://schemas.openxmlformats.org/officeDocument/2006/relationships/package" Target="../../embeddings/slide_69/Microsoft_Office_Excel_Worksheet3.xlsx"/></Relationships>
</file>

<file path=ppt/charts/slide_69/chart3.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6.2486013642124534E-2"/>
          <c:y val="0"/>
          <c:w val="0.93751398635787719"/>
          <c:h val="0.88585161287179315"/>
        </c:manualLayout>
      </c:layout>
      <c:barChart>
        <c:barDir val="bar"/>
        <c:grouping val="clustered"/>
        <c:ser>
          <c:idx val="6"/>
          <c:order val="0"/>
          <c:tx>
            <c:strRef>
              <c:f>Chart!$B$5</c:f>
              <c:strCache>
                <c:ptCount val="1"/>
                <c:pt idx="0">
                  <c:v>15-24</c:v>
                </c:pt>
              </c:strCache>
            </c:strRef>
          </c:tx>
          <c:spPr>
            <a:solidFill>
              <a:schemeClr val="accent1"/>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Chart!$B$6:$B$13</c:f>
              <c:numCache>
                <c:formatCode>0%</c:formatCode>
                <c:ptCount val="8"/>
                <c:pt idx="0">
                  <c:v>0.4</c:v>
                </c:pt>
                <c:pt idx="1">
                  <c:v>0.45</c:v>
                </c:pt>
                <c:pt idx="2">
                  <c:v>0.25</c:v>
                </c:pt>
                <c:pt idx="3">
                  <c:v>0.31000000000000127</c:v>
                </c:pt>
                <c:pt idx="4">
                  <c:v>0.26</c:v>
                </c:pt>
                <c:pt idx="5">
                  <c:v>0.16</c:v>
                </c:pt>
                <c:pt idx="6">
                  <c:v>8.0000000000000043E-2</c:v>
                </c:pt>
                <c:pt idx="7">
                  <c:v>0.18000000000000024</c:v>
                </c:pt>
              </c:numCache>
            </c:numRef>
          </c:val>
        </c:ser>
        <c:ser>
          <c:idx val="0"/>
          <c:order val="1"/>
          <c:tx>
            <c:strRef>
              <c:f>Chart!$C$5</c:f>
              <c:strCache>
                <c:ptCount val="1"/>
                <c:pt idx="0">
                  <c:v>25-39</c:v>
                </c:pt>
              </c:strCache>
            </c:strRef>
          </c:tx>
          <c:spPr>
            <a:solidFill>
              <a:schemeClr val="bg2"/>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Chart!$C$6:$C$13</c:f>
              <c:numCache>
                <c:formatCode>0%</c:formatCode>
                <c:ptCount val="8"/>
                <c:pt idx="0">
                  <c:v>0.44</c:v>
                </c:pt>
                <c:pt idx="1">
                  <c:v>0.41000000000000031</c:v>
                </c:pt>
                <c:pt idx="2">
                  <c:v>0.31000000000000127</c:v>
                </c:pt>
                <c:pt idx="3">
                  <c:v>0.23</c:v>
                </c:pt>
                <c:pt idx="4">
                  <c:v>0.24000000000000021</c:v>
                </c:pt>
                <c:pt idx="5">
                  <c:v>0.12000000000000002</c:v>
                </c:pt>
                <c:pt idx="6">
                  <c:v>0.12000000000000002</c:v>
                </c:pt>
                <c:pt idx="7">
                  <c:v>9.0000000000000024E-2</c:v>
                </c:pt>
              </c:numCache>
            </c:numRef>
          </c:val>
        </c:ser>
        <c:ser>
          <c:idx val="1"/>
          <c:order val="2"/>
          <c:tx>
            <c:strRef>
              <c:f>Chart!$D$5</c:f>
              <c:strCache>
                <c:ptCount val="1"/>
                <c:pt idx="0">
                  <c:v>40-54</c:v>
                </c:pt>
              </c:strCache>
            </c:strRef>
          </c:tx>
          <c:spPr>
            <a:solidFill>
              <a:schemeClr val="bg2">
                <a:lumMod val="50000"/>
              </a:schemeClr>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Chart!$D$6:$D$13</c:f>
              <c:numCache>
                <c:formatCode>0%</c:formatCode>
                <c:ptCount val="8"/>
                <c:pt idx="0">
                  <c:v>0.43000000000000038</c:v>
                </c:pt>
                <c:pt idx="1">
                  <c:v>0.33000000000000163</c:v>
                </c:pt>
                <c:pt idx="2">
                  <c:v>0.33000000000000163</c:v>
                </c:pt>
                <c:pt idx="3">
                  <c:v>0.25</c:v>
                </c:pt>
                <c:pt idx="4">
                  <c:v>0.26</c:v>
                </c:pt>
                <c:pt idx="5">
                  <c:v>0.12000000000000002</c:v>
                </c:pt>
                <c:pt idx="6">
                  <c:v>0.13</c:v>
                </c:pt>
                <c:pt idx="7">
                  <c:v>8.0000000000000043E-2</c:v>
                </c:pt>
              </c:numCache>
            </c:numRef>
          </c:val>
        </c:ser>
        <c:ser>
          <c:idx val="2"/>
          <c:order val="3"/>
          <c:tx>
            <c:strRef>
              <c:f>Chart!$E$5</c:f>
              <c:strCache>
                <c:ptCount val="1"/>
                <c:pt idx="0">
                  <c:v>55+</c:v>
                </c:pt>
              </c:strCache>
            </c:strRef>
          </c:tx>
          <c:spPr>
            <a:solidFill>
              <a:schemeClr val="accent3"/>
            </a:solidFill>
          </c:spPr>
          <c:cat>
            <c:strRef>
              <c:f>Chart!$A$6:$A$13</c:f>
              <c:strCache>
                <c:ptCount val="8"/>
                <c:pt idx="0">
                  <c:v>Sun/beach</c:v>
                </c:pt>
                <c:pt idx="1">
                  <c:v>Visiting family/friends/relatives</c:v>
                </c:pt>
                <c:pt idx="2">
                  <c:v>Nature (mountain, lake, landscape etc…)</c:v>
                </c:pt>
                <c:pt idx="3">
                  <c:v>City trips</c:v>
                </c:pt>
                <c:pt idx="4">
                  <c:v>Culture (e.g. religious, gastronomy, arts)</c:v>
                </c:pt>
                <c:pt idx="5">
                  <c:v>Sport-related activities (e.g. scuba-diving, cycling etc…)</c:v>
                </c:pt>
                <c:pt idx="6">
                  <c:v>Wellness/Spa/Health treatment</c:v>
                </c:pt>
                <c:pt idx="7">
                  <c:v>Specific events (Sporting events/festivals/clubbing)</c:v>
                </c:pt>
              </c:strCache>
            </c:strRef>
          </c:cat>
          <c:val>
            <c:numRef>
              <c:f>Chart!$E$6:$E$13</c:f>
              <c:numCache>
                <c:formatCode>0%</c:formatCode>
                <c:ptCount val="8"/>
                <c:pt idx="0">
                  <c:v>0.30000000000000032</c:v>
                </c:pt>
                <c:pt idx="1">
                  <c:v>0.38000000000000145</c:v>
                </c:pt>
                <c:pt idx="2">
                  <c:v>0.31000000000000127</c:v>
                </c:pt>
                <c:pt idx="3">
                  <c:v>0.30000000000000032</c:v>
                </c:pt>
                <c:pt idx="4">
                  <c:v>0.30000000000000032</c:v>
                </c:pt>
                <c:pt idx="5">
                  <c:v>9.0000000000000024E-2</c:v>
                </c:pt>
                <c:pt idx="6">
                  <c:v>0.15000000000000024</c:v>
                </c:pt>
                <c:pt idx="7">
                  <c:v>6.0000000000000032E-2</c:v>
                </c:pt>
              </c:numCache>
            </c:numRef>
          </c:val>
        </c:ser>
        <c:gapWidth val="50"/>
        <c:axId val="99936896"/>
        <c:axId val="108007808"/>
      </c:barChart>
      <c:catAx>
        <c:axId val="99936896"/>
        <c:scaling>
          <c:orientation val="maxMin"/>
        </c:scaling>
        <c:delete val="0"/>
        <c:axPos val="l"/>
        <c:numFmt formatCode="General" sourceLinked="1"/>
        <c:majorTickMark val="none"/>
        <c:tickLblPos val="nextTo"/>
        <c:txPr>
          <a:bodyPr rot="0" vert="horz"/>
          <a:lstStyle/>
          <a:p>
            <a:pPr>
              <a:defRPr sz="1200"/>
            </a:pPr>
            <a:endParaRPr lang="en-US"/>
          </a:p>
        </c:txPr>
        <c:crossAx val="108007808"/>
        <c:crosses val="autoZero"/>
        <c:auto val="1"/>
        <c:lblAlgn val="ctr"/>
        <c:lblOffset val="100"/>
      </c:catAx>
      <c:valAx>
        <c:axId val="108007808"/>
        <c:scaling>
          <c:orientation val="minMax"/>
          <c:max val="1"/>
        </c:scaling>
        <c:delete val="0"/>
        <c:axPos val="t"/>
        <c:numFmt formatCode="0%" sourceLinked="0"/>
        <c:minorTickMark val="out"/>
        <c:tickLblPos val="nextTo"/>
        <c:txPr>
          <a:bodyPr rot="0" vert="horz"/>
          <a:lstStyle/>
          <a:p>
            <a:pPr>
              <a:defRPr sz="1400"/>
            </a:pPr>
            <a:endParaRPr lang="en-US"/>
          </a:p>
        </c:txPr>
        <c:crossAx val="99936896"/>
        <c:crosses val="autoZero"/>
        <c:crossBetween val="between"/>
        <c:majorUnit val="0.2"/>
        <c:minorUnit val="0.1"/>
      </c:valAx>
      <c:spPr>
        <a:noFill/>
        <a:ln w="25400">
          <a:noFill/>
        </a:ln>
      </c:spPr>
    </c:plotArea>
    <c:legend>
      <c:legendPos val="r"/>
      <c:layout/>
      <c:txPr>
        <a:bodyPr/>
        <a:lstStyle/>
        <a:p>
          <a:pPr>
            <a:defRPr sz="1400"/>
          </a:pPr>
          <a:endParaRPr lang="en-US"/>
        </a:p>
      </c:txPr>
    </c:legend>
    <c:plotVisOnly val="1"/>
  </c:chart>
  <c:txPr>
    <a:bodyPr/>
    <a:lstStyle/>
    <a:p>
      <a:pPr>
        <a:defRPr sz="1200">
          <a:solidFill>
            <a:schemeClr val="tx1">
              <a:lumMod val="65000"/>
              <a:lumOff val="35000"/>
            </a:schemeClr>
          </a:solidFill>
        </a:defRPr>
      </a:pPr>
      <a:endParaRPr lang="en-US"/>
    </a:p>
  </c:txPr>
  <c:externalData r:id="rId1"/>
</c:chartSpace>
</file>

<file path=ppt/charts/slide_70/_rels/chart4.xml.rels><?xml version="1.0" encoding="UTF-8" standalone="yes"?>
<Relationships xmlns="http://schemas.openxmlformats.org/package/2006/relationships"><Relationship Id="rId2" Type="http://schemas.openxmlformats.org/officeDocument/2006/relationships/package" Target="../../embeddings/slide_70/Microsoft_Office_Excel_Worksheet4.xlsx"/><Relationship Id="rId1" Type="http://schemas.openxmlformats.org/officeDocument/2006/relationships/themeOverride" Target="../../theme/slide_70/themeOverride1.xml"/></Relationships>
</file>

<file path=ppt/charts/slide_70/chart4.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Chart!$B$2</c:f>
              <c:strCache>
                <c:ptCount val="1"/>
                <c:pt idx="0">
                  <c:v>2013</c:v>
                </c:pt>
              </c:strCache>
            </c:strRef>
          </c:tx>
          <c:spPr>
            <a:solidFill>
              <a:srgbClr val="35BDB2">
                <a:lumMod val="40000"/>
                <a:lumOff val="6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(Chart!$B$3:$B$8,Chart!$B$10:$B$11,Chart!$B$13:$B$19,Chart!$B$21,Chart!$B$29,Chart!$B$33)</c:f>
              <c:numCache>
                <c:formatCode>General</c:formatCode>
                <c:ptCount val="18"/>
                <c:pt idx="0" formatCode="0%">
                  <c:v>0.4</c:v>
                </c:pt>
                <c:pt idx="2" formatCode="0%">
                  <c:v>0.58000000000000007</c:v>
                </c:pt>
                <c:pt idx="3" formatCode="0%">
                  <c:v>0.5</c:v>
                </c:pt>
                <c:pt idx="4" formatCode="0%">
                  <c:v>0.41000000000000031</c:v>
                </c:pt>
                <c:pt idx="5" formatCode="0%">
                  <c:v>0.42000000000000032</c:v>
                </c:pt>
                <c:pt idx="6" formatCode="0%">
                  <c:v>0.43000000000000038</c:v>
                </c:pt>
                <c:pt idx="7" formatCode="0%">
                  <c:v>0.39000000000000101</c:v>
                </c:pt>
                <c:pt idx="8" formatCode="0%">
                  <c:v>0.56000000000000005</c:v>
                </c:pt>
                <c:pt idx="9" formatCode="0%">
                  <c:v>0.41000000000000031</c:v>
                </c:pt>
                <c:pt idx="10" formatCode="0%">
                  <c:v>0.29000000000000031</c:v>
                </c:pt>
                <c:pt idx="11" formatCode="0%">
                  <c:v>0.4</c:v>
                </c:pt>
                <c:pt idx="12" formatCode="0%">
                  <c:v>0.32000000000000101</c:v>
                </c:pt>
                <c:pt idx="13" formatCode="0%">
                  <c:v>0.33000000000000113</c:v>
                </c:pt>
                <c:pt idx="14" formatCode="0%">
                  <c:v>0.35000000000000031</c:v>
                </c:pt>
                <c:pt idx="15" formatCode="0%">
                  <c:v>0.43000000000000038</c:v>
                </c:pt>
                <c:pt idx="16" formatCode="0%">
                  <c:v>0.37000000000000038</c:v>
                </c:pt>
                <c:pt idx="17" formatCode="0%">
                  <c:v>0.29000000000000031</c:v>
                </c:pt>
              </c:numCache>
            </c:numRef>
          </c:val>
        </c:ser>
        <c:ser>
          <c:idx val="0"/>
          <c:order val="1"/>
          <c:tx>
            <c:strRef>
              <c:f>Chart!$C$2</c:f>
              <c:strCache>
                <c:ptCount val="1"/>
                <c:pt idx="0">
                  <c:v>2014</c:v>
                </c:pt>
              </c:strCache>
            </c:strRef>
          </c:tx>
          <c:spPr>
            <a:solidFill>
              <a:srgbClr val="35BDB2"/>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(Chart!$C$3:$C$8,Chart!$C$10:$C$11,Chart!$C$13:$C$19,Chart!$C$21,Chart!$C$29,Chart!$C$33)</c:f>
              <c:numCache>
                <c:formatCode>General</c:formatCode>
                <c:ptCount val="18"/>
                <c:pt idx="0" formatCode="0%">
                  <c:v>0.46</c:v>
                </c:pt>
                <c:pt idx="2" formatCode="0%">
                  <c:v>0.66000000000000225</c:v>
                </c:pt>
                <c:pt idx="3" formatCode="0%">
                  <c:v>0.61000000000000065</c:v>
                </c:pt>
                <c:pt idx="4" formatCode="0%">
                  <c:v>0.56999999999999995</c:v>
                </c:pt>
                <c:pt idx="5" formatCode="0%">
                  <c:v>0.47000000000000008</c:v>
                </c:pt>
                <c:pt idx="6" formatCode="0%">
                  <c:v>0.49000000000000032</c:v>
                </c:pt>
                <c:pt idx="7" formatCode="0%">
                  <c:v>0.55000000000000004</c:v>
                </c:pt>
                <c:pt idx="8" formatCode="0%">
                  <c:v>0.56999999999999995</c:v>
                </c:pt>
                <c:pt idx="9" formatCode="0%">
                  <c:v>0.42000000000000032</c:v>
                </c:pt>
                <c:pt idx="10" formatCode="0%">
                  <c:v>0.4</c:v>
                </c:pt>
                <c:pt idx="11" formatCode="0%">
                  <c:v>0.5</c:v>
                </c:pt>
                <c:pt idx="12" formatCode="0%">
                  <c:v>0.51</c:v>
                </c:pt>
                <c:pt idx="13" formatCode="0%">
                  <c:v>0.5</c:v>
                </c:pt>
                <c:pt idx="14" formatCode="0%">
                  <c:v>0.44</c:v>
                </c:pt>
                <c:pt idx="15" formatCode="0%">
                  <c:v>0.43000000000000038</c:v>
                </c:pt>
                <c:pt idx="16" formatCode="0%">
                  <c:v>0.37000000000000038</c:v>
                </c:pt>
                <c:pt idx="17" formatCode="0%">
                  <c:v>0.33000000000000113</c:v>
                </c:pt>
              </c:numCache>
            </c:numRef>
          </c:val>
        </c:ser>
        <c:ser>
          <c:idx val="1"/>
          <c:order val="2"/>
          <c:tx>
            <c:strRef>
              <c:f>Chart!$D$2</c:f>
              <c:strCache>
                <c:ptCount val="1"/>
                <c:pt idx="0">
                  <c:v>2015</c:v>
                </c:pt>
              </c:strCache>
            </c:strRef>
          </c:tx>
          <c:spPr>
            <a:solidFill>
              <a:srgbClr val="35BDB2">
                <a:lumMod val="75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(Chart!$D$3:$D$8,Chart!$D$10:$D$11,Chart!$D$13:$D$19,Chart!$D$21,Chart!$D$29,Chart!$D$33)</c:f>
              <c:numCache>
                <c:formatCode>General</c:formatCode>
                <c:ptCount val="18"/>
                <c:pt idx="0" formatCode="0%">
                  <c:v>0.48000000000000032</c:v>
                </c:pt>
                <c:pt idx="2" formatCode="0%">
                  <c:v>0.73000000000000065</c:v>
                </c:pt>
                <c:pt idx="3" formatCode="0%">
                  <c:v>0.54</c:v>
                </c:pt>
                <c:pt idx="4" formatCode="0%">
                  <c:v>0.61000000000000065</c:v>
                </c:pt>
                <c:pt idx="5" formatCode="0%">
                  <c:v>0.49000000000000032</c:v>
                </c:pt>
                <c:pt idx="6" formatCode="0%">
                  <c:v>0.55000000000000004</c:v>
                </c:pt>
                <c:pt idx="7" formatCode="0%">
                  <c:v>0.53</c:v>
                </c:pt>
                <c:pt idx="8" formatCode="0%">
                  <c:v>0.57000000000000062</c:v>
                </c:pt>
                <c:pt idx="9" formatCode="0%">
                  <c:v>0.48000000000000032</c:v>
                </c:pt>
                <c:pt idx="10" formatCode="0%">
                  <c:v>0.41000000000000031</c:v>
                </c:pt>
                <c:pt idx="11" formatCode="0%">
                  <c:v>0.42000000000000032</c:v>
                </c:pt>
                <c:pt idx="12" formatCode="0%">
                  <c:v>0.51</c:v>
                </c:pt>
                <c:pt idx="13" formatCode="0%">
                  <c:v>0.49000000000000032</c:v>
                </c:pt>
                <c:pt idx="14" formatCode="0%">
                  <c:v>0.45</c:v>
                </c:pt>
                <c:pt idx="15" formatCode="0%">
                  <c:v>0.47000000000000008</c:v>
                </c:pt>
                <c:pt idx="16" formatCode="0%">
                  <c:v>0.42000000000000032</c:v>
                </c:pt>
                <c:pt idx="17" formatCode="0%">
                  <c:v>0.31000000000000089</c:v>
                </c:pt>
              </c:numCache>
            </c:numRef>
          </c:val>
        </c:ser>
        <c:ser>
          <c:idx val="2"/>
          <c:order val="3"/>
          <c:tx>
            <c:strRef>
              <c:f>Chart!$E$2</c:f>
              <c:strCache>
                <c:ptCount val="1"/>
                <c:pt idx="0">
                  <c:v>2016</c:v>
                </c:pt>
              </c:strCache>
            </c:strRef>
          </c:tx>
          <c:spPr>
            <a:solidFill>
              <a:srgbClr val="35BDB2">
                <a:lumMod val="50000"/>
              </a:srgbClr>
            </a:solidFill>
          </c:spPr>
          <c:cat>
            <c:strRef>
              <c:f>(Chart!$A$3:$A$8,Chart!$A$10:$A$11,Chart!$A$13:$A$19,Chart!$A$21,Chart!$A$29,Chart!$A$33)</c:f>
              <c:strCache>
                <c:ptCount val="18"/>
                <c:pt idx="0">
                  <c:v>EU 28</c:v>
                </c:pt>
                <c:pt idx="2">
                  <c:v>Slovenia</c:v>
                </c:pt>
                <c:pt idx="3">
                  <c:v>Greece</c:v>
                </c:pt>
                <c:pt idx="4">
                  <c:v>Croatia</c:v>
                </c:pt>
                <c:pt idx="5">
                  <c:v>Austria</c:v>
                </c:pt>
                <c:pt idx="6">
                  <c:v>UK</c:v>
                </c:pt>
                <c:pt idx="7">
                  <c:v>Bulgaria</c:v>
                </c:pt>
                <c:pt idx="8">
                  <c:v>Portugal</c:v>
                </c:pt>
                <c:pt idx="9">
                  <c:v>France</c:v>
                </c:pt>
                <c:pt idx="10">
                  <c:v>Poland</c:v>
                </c:pt>
                <c:pt idx="11">
                  <c:v>Netherlands</c:v>
                </c:pt>
                <c:pt idx="12">
                  <c:v>Hungary</c:v>
                </c:pt>
                <c:pt idx="13">
                  <c:v>Slovakia</c:v>
                </c:pt>
                <c:pt idx="14">
                  <c:v>Germany</c:v>
                </c:pt>
                <c:pt idx="15">
                  <c:v>Spain</c:v>
                </c:pt>
                <c:pt idx="16">
                  <c:v>Romania</c:v>
                </c:pt>
                <c:pt idx="17">
                  <c:v>Finland</c:v>
                </c:pt>
              </c:strCache>
            </c:strRef>
          </c:cat>
          <c:val>
            <c:numRef>
              <c:f>(Chart!$E$3:$E$8,Chart!$E$10:$E$11,Chart!$E$13:$E$19,Chart!$E$21,Chart!$E$29,Chart!$E$33)</c:f>
              <c:numCache>
                <c:formatCode>General</c:formatCode>
                <c:ptCount val="18"/>
                <c:pt idx="0" formatCode="0%">
                  <c:v>0.39000000000000101</c:v>
                </c:pt>
                <c:pt idx="2" formatCode="0%">
                  <c:v>0.66000000000000225</c:v>
                </c:pt>
                <c:pt idx="3" formatCode="0%">
                  <c:v>0.54</c:v>
                </c:pt>
                <c:pt idx="4" formatCode="0%">
                  <c:v>0.48000000000000032</c:v>
                </c:pt>
                <c:pt idx="5" formatCode="0%">
                  <c:v>0.44</c:v>
                </c:pt>
                <c:pt idx="6" formatCode="0%">
                  <c:v>0.44</c:v>
                </c:pt>
                <c:pt idx="7" formatCode="0%">
                  <c:v>0.43000000000000038</c:v>
                </c:pt>
                <c:pt idx="8" formatCode="0%">
                  <c:v>0.41000000000000031</c:v>
                </c:pt>
                <c:pt idx="9" formatCode="0%">
                  <c:v>0.4</c:v>
                </c:pt>
                <c:pt idx="10" formatCode="0%">
                  <c:v>0.4</c:v>
                </c:pt>
                <c:pt idx="11" formatCode="0%">
                  <c:v>0.39000000000000101</c:v>
                </c:pt>
                <c:pt idx="12" formatCode="0%">
                  <c:v>0.380000000000001</c:v>
                </c:pt>
                <c:pt idx="13" formatCode="0%">
                  <c:v>0.380000000000001</c:v>
                </c:pt>
                <c:pt idx="14" formatCode="0%">
                  <c:v>0.37000000000000038</c:v>
                </c:pt>
                <c:pt idx="15" formatCode="0%">
                  <c:v>0.37000000000000038</c:v>
                </c:pt>
                <c:pt idx="16" formatCode="0%">
                  <c:v>0.32000000000000101</c:v>
                </c:pt>
                <c:pt idx="17" formatCode="0%">
                  <c:v>0.23</c:v>
                </c:pt>
              </c:numCache>
            </c:numRef>
          </c:val>
        </c:ser>
        <c:gapWidth val="50"/>
        <c:axId val="108202240"/>
        <c:axId val="108212224"/>
      </c:barChart>
      <c:catAx>
        <c:axId val="108202240"/>
        <c:scaling>
          <c:orientation val="minMax"/>
        </c:scaling>
        <c:delete val="0"/>
        <c:axPos val="b"/>
        <c:numFmt formatCode="General" sourceLinked="1"/>
        <c:majorTickMark val="none"/>
        <c:tickLblPos val="nextTo"/>
        <c:txPr>
          <a:bodyPr rot="-5400000" vert="horz"/>
          <a:lstStyle/>
          <a:p>
            <a:pPr>
              <a:defRPr/>
            </a:pPr>
            <a:endParaRPr lang="en-US"/>
          </a:p>
        </c:txPr>
        <c:crossAx val="108212224"/>
        <c:crosses val="autoZero"/>
        <c:auto val="1"/>
        <c:lblAlgn val="ctr"/>
        <c:lblOffset val="100"/>
      </c:catAx>
      <c:valAx>
        <c:axId val="108212224"/>
        <c:scaling>
          <c:orientation val="minMax"/>
          <c:max val="1"/>
        </c:scaling>
        <c:delete val="0"/>
        <c:axPos val="l"/>
        <c:numFmt formatCode="0%" sourceLinked="1"/>
        <c:minorTickMark val="out"/>
        <c:tickLblPos val="nextTo"/>
        <c:crossAx val="108202240"/>
        <c:crosses val="autoZero"/>
        <c:crossBetween val="between"/>
        <c:majorUnit val="0.2"/>
        <c:minorUnit val="0.1"/>
      </c:valAx>
    </c:plotArea>
    <c:legend>
      <c:legendPos val="t"/>
      <c:layout>
        <c:manualLayout>
          <c:xMode val="edge"/>
          <c:yMode val="edge"/>
          <c:x val="0.38039838701279588"/>
          <c:y val="1.7069701280227601E-2"/>
          <c:w val="0.31893767320231398"/>
          <c:h val="6.47619119957491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1/_rels/chart5.xml.rels><?xml version="1.0" encoding="UTF-8" standalone="yes"?>
<Relationships xmlns="http://schemas.openxmlformats.org/package/2006/relationships"><Relationship Id="rId2" Type="http://schemas.openxmlformats.org/officeDocument/2006/relationships/package" Target="../../embeddings/slide_71/Microsoft_Office_Excel_Worksheet5.xlsx"/><Relationship Id="rId1" Type="http://schemas.openxmlformats.org/officeDocument/2006/relationships/themeOverride" Target="../../theme/slide_71/themeOverride2.xml"/></Relationships>
</file>

<file path=ppt/charts/slide_71/chart5.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0"/>
          <c:order val="0"/>
          <c:tx>
            <c:strRef>
              <c:f>Chart!$B$1</c:f>
              <c:strCache>
                <c:ptCount val="1"/>
                <c:pt idx="0">
                  <c:v>2013</c:v>
                </c:pt>
              </c:strCache>
            </c:strRef>
          </c:tx>
          <c:spPr>
            <a:solidFill>
              <a:srgbClr val="35BDB2">
                <a:lumMod val="40000"/>
                <a:lumOff val="6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Chart!$B$2:$B$39</c:f>
              <c:numCache>
                <c:formatCode>General</c:formatCode>
                <c:ptCount val="23"/>
                <c:pt idx="0" formatCode="0%">
                  <c:v>0.36000000000000032</c:v>
                </c:pt>
                <c:pt idx="2" formatCode="0%">
                  <c:v>0.45</c:v>
                </c:pt>
                <c:pt idx="3" formatCode="0%">
                  <c:v>0.41000000000000031</c:v>
                </c:pt>
                <c:pt idx="4" formatCode="0%">
                  <c:v>0.37000000000000038</c:v>
                </c:pt>
                <c:pt idx="5" formatCode="0%">
                  <c:v>0.44</c:v>
                </c:pt>
                <c:pt idx="6" formatCode="0%">
                  <c:v>0.4</c:v>
                </c:pt>
                <c:pt idx="7" formatCode="0%">
                  <c:v>0.35000000000000031</c:v>
                </c:pt>
                <c:pt idx="8" formatCode="0%">
                  <c:v>0.39000000000000146</c:v>
                </c:pt>
                <c:pt idx="9" formatCode="0%">
                  <c:v>0.38000000000000145</c:v>
                </c:pt>
                <c:pt idx="10" formatCode="0%">
                  <c:v>0.39000000000000146</c:v>
                </c:pt>
                <c:pt idx="11" formatCode="0%">
                  <c:v>0.38000000000000145</c:v>
                </c:pt>
                <c:pt idx="12" formatCode="0%">
                  <c:v>0.35000000000000031</c:v>
                </c:pt>
                <c:pt idx="13" formatCode="0%">
                  <c:v>0.45</c:v>
                </c:pt>
                <c:pt idx="14" formatCode="0%">
                  <c:v>0.34</c:v>
                </c:pt>
                <c:pt idx="15" formatCode="0%">
                  <c:v>0.27</c:v>
                </c:pt>
                <c:pt idx="16" formatCode="0%">
                  <c:v>0.32000000000000145</c:v>
                </c:pt>
                <c:pt idx="17" formatCode="0%">
                  <c:v>0.35000000000000031</c:v>
                </c:pt>
                <c:pt idx="18" formatCode="0%">
                  <c:v>0.28000000000000008</c:v>
                </c:pt>
                <c:pt idx="19" formatCode="0%">
                  <c:v>0.34</c:v>
                </c:pt>
                <c:pt idx="20" formatCode="0%">
                  <c:v>0.24000000000000021</c:v>
                </c:pt>
                <c:pt idx="21" formatCode="0%">
                  <c:v>0.28000000000000008</c:v>
                </c:pt>
                <c:pt idx="22" formatCode="0%">
                  <c:v>0.27</c:v>
                </c:pt>
              </c:numCache>
            </c:numRef>
          </c:val>
        </c:ser>
        <c:ser>
          <c:idx val="1"/>
          <c:order val="1"/>
          <c:tx>
            <c:strRef>
              <c:f>Chart!$C$1</c:f>
              <c:strCache>
                <c:ptCount val="1"/>
                <c:pt idx="0">
                  <c:v>2014</c:v>
                </c:pt>
              </c:strCache>
            </c:strRef>
          </c:tx>
          <c:spPr>
            <a:solidFill>
              <a:srgbClr val="35BDB2"/>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Chart!$C$2:$C$39</c:f>
              <c:numCache>
                <c:formatCode>General</c:formatCode>
                <c:ptCount val="23"/>
                <c:pt idx="0" formatCode="0%">
                  <c:v>0.34</c:v>
                </c:pt>
                <c:pt idx="2" formatCode="0%">
                  <c:v>0.45</c:v>
                </c:pt>
                <c:pt idx="3" formatCode="0%">
                  <c:v>0.41000000000000031</c:v>
                </c:pt>
                <c:pt idx="4" formatCode="0%">
                  <c:v>0.43000000000000038</c:v>
                </c:pt>
                <c:pt idx="5" formatCode="0%">
                  <c:v>0.43000000000000038</c:v>
                </c:pt>
                <c:pt idx="6" formatCode="0%">
                  <c:v>0.4</c:v>
                </c:pt>
                <c:pt idx="7" formatCode="0%">
                  <c:v>0.4</c:v>
                </c:pt>
                <c:pt idx="8" formatCode="0%">
                  <c:v>0.38000000000000145</c:v>
                </c:pt>
                <c:pt idx="9" formatCode="0%">
                  <c:v>0.39000000000000146</c:v>
                </c:pt>
                <c:pt idx="10" formatCode="0%">
                  <c:v>0.37000000000000038</c:v>
                </c:pt>
                <c:pt idx="11" formatCode="0%">
                  <c:v>0.35000000000000031</c:v>
                </c:pt>
                <c:pt idx="12" formatCode="0%">
                  <c:v>0.37000000000000038</c:v>
                </c:pt>
                <c:pt idx="13" formatCode="0%">
                  <c:v>0.28000000000000008</c:v>
                </c:pt>
                <c:pt idx="14" formatCode="0%">
                  <c:v>0.32000000000000145</c:v>
                </c:pt>
                <c:pt idx="15" formatCode="0%">
                  <c:v>0.26</c:v>
                </c:pt>
                <c:pt idx="16" formatCode="0%">
                  <c:v>0.29000000000000031</c:v>
                </c:pt>
                <c:pt idx="17" formatCode="0%">
                  <c:v>0.28000000000000008</c:v>
                </c:pt>
                <c:pt idx="18" formatCode="0%">
                  <c:v>0.24000000000000021</c:v>
                </c:pt>
                <c:pt idx="19" formatCode="0%">
                  <c:v>0.27</c:v>
                </c:pt>
                <c:pt idx="20" formatCode="0%">
                  <c:v>0.25</c:v>
                </c:pt>
                <c:pt idx="21" formatCode="0%">
                  <c:v>0.30000000000000032</c:v>
                </c:pt>
                <c:pt idx="22" formatCode="0%">
                  <c:v>0.23</c:v>
                </c:pt>
              </c:numCache>
            </c:numRef>
          </c:val>
        </c:ser>
        <c:ser>
          <c:idx val="2"/>
          <c:order val="2"/>
          <c:tx>
            <c:strRef>
              <c:f>Chart!$D$1</c:f>
              <c:strCache>
                <c:ptCount val="1"/>
                <c:pt idx="0">
                  <c:v>2015</c:v>
                </c:pt>
              </c:strCache>
            </c:strRef>
          </c:tx>
          <c:spPr>
            <a:solidFill>
              <a:srgbClr val="35BDB2">
                <a:lumMod val="75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Chart!$D$2:$D$39</c:f>
              <c:numCache>
                <c:formatCode>General</c:formatCode>
                <c:ptCount val="23"/>
                <c:pt idx="0" formatCode="0%">
                  <c:v>0.36000000000000032</c:v>
                </c:pt>
                <c:pt idx="2" formatCode="0%">
                  <c:v>0.48000000000000032</c:v>
                </c:pt>
                <c:pt idx="3" formatCode="0%">
                  <c:v>0.48000000000000032</c:v>
                </c:pt>
                <c:pt idx="4" formatCode="0%">
                  <c:v>0.41000000000000031</c:v>
                </c:pt>
                <c:pt idx="5" formatCode="0%">
                  <c:v>0.39000000000000146</c:v>
                </c:pt>
                <c:pt idx="6" formatCode="0%">
                  <c:v>0.43000000000000038</c:v>
                </c:pt>
                <c:pt idx="7" formatCode="0%">
                  <c:v>0.37000000000000038</c:v>
                </c:pt>
                <c:pt idx="8" formatCode="0%">
                  <c:v>0.4</c:v>
                </c:pt>
                <c:pt idx="9" formatCode="0%">
                  <c:v>0.39000000000000146</c:v>
                </c:pt>
                <c:pt idx="10" formatCode="0%">
                  <c:v>0.39000000000000146</c:v>
                </c:pt>
                <c:pt idx="11" formatCode="0%">
                  <c:v>0.37000000000000038</c:v>
                </c:pt>
                <c:pt idx="12" formatCode="0%">
                  <c:v>0.37000000000000038</c:v>
                </c:pt>
                <c:pt idx="13" formatCode="0%">
                  <c:v>0.38000000000000145</c:v>
                </c:pt>
                <c:pt idx="14" formatCode="0%">
                  <c:v>0.32000000000000145</c:v>
                </c:pt>
                <c:pt idx="15" formatCode="0%">
                  <c:v>0.38000000000000145</c:v>
                </c:pt>
                <c:pt idx="16" formatCode="0%">
                  <c:v>0.28000000000000008</c:v>
                </c:pt>
                <c:pt idx="17" formatCode="0%">
                  <c:v>0.29000000000000031</c:v>
                </c:pt>
                <c:pt idx="18" formatCode="0%">
                  <c:v>0.31000000000000127</c:v>
                </c:pt>
                <c:pt idx="19" formatCode="0%">
                  <c:v>0.30000000000000032</c:v>
                </c:pt>
                <c:pt idx="20" formatCode="0%">
                  <c:v>0.30000000000000032</c:v>
                </c:pt>
                <c:pt idx="21" formatCode="0%">
                  <c:v>0.23</c:v>
                </c:pt>
                <c:pt idx="22" formatCode="0%">
                  <c:v>0.24000000000000021</c:v>
                </c:pt>
              </c:numCache>
            </c:numRef>
          </c:val>
        </c:ser>
        <c:ser>
          <c:idx val="3"/>
          <c:order val="3"/>
          <c:tx>
            <c:strRef>
              <c:f>Chart!$E$1</c:f>
              <c:strCache>
                <c:ptCount val="1"/>
                <c:pt idx="0">
                  <c:v>2016</c:v>
                </c:pt>
              </c:strCache>
            </c:strRef>
          </c:tx>
          <c:spPr>
            <a:solidFill>
              <a:srgbClr val="35BDB2">
                <a:lumMod val="50000"/>
              </a:srgbClr>
            </a:solidFill>
          </c:spPr>
          <c:cat>
            <c:strRef>
              <c:f>Chart!$A$2:$A$39</c:f>
              <c:strCache>
                <c:ptCount val="23"/>
                <c:pt idx="0">
                  <c:v>EU 28</c:v>
                </c:pt>
                <c:pt idx="2">
                  <c:v>France</c:v>
                </c:pt>
                <c:pt idx="3">
                  <c:v>Greece</c:v>
                </c:pt>
                <c:pt idx="4">
                  <c:v>Finland</c:v>
                </c:pt>
                <c:pt idx="5">
                  <c:v>Iceland</c:v>
                </c:pt>
                <c:pt idx="6">
                  <c:v>Croatia</c:v>
                </c:pt>
                <c:pt idx="7">
                  <c:v>UK</c:v>
                </c:pt>
                <c:pt idx="8">
                  <c:v>Poland</c:v>
                </c:pt>
                <c:pt idx="9">
                  <c:v>Ireland</c:v>
                </c:pt>
                <c:pt idx="10">
                  <c:v>Portugal</c:v>
                </c:pt>
                <c:pt idx="11">
                  <c:v>Spain</c:v>
                </c:pt>
                <c:pt idx="12">
                  <c:v>Romania</c:v>
                </c:pt>
                <c:pt idx="13">
                  <c:v>Hungary</c:v>
                </c:pt>
                <c:pt idx="14">
                  <c:v>Germany</c:v>
                </c:pt>
                <c:pt idx="15">
                  <c:v>Belgium</c:v>
                </c:pt>
                <c:pt idx="16">
                  <c:v>Bulgaria</c:v>
                </c:pt>
                <c:pt idx="17">
                  <c:v>Austria</c:v>
                </c:pt>
                <c:pt idx="18">
                  <c:v>Denmark</c:v>
                </c:pt>
                <c:pt idx="19">
                  <c:v>Italy</c:v>
                </c:pt>
                <c:pt idx="20">
                  <c:v>Netherlands</c:v>
                </c:pt>
                <c:pt idx="21">
                  <c:v>Slovakia</c:v>
                </c:pt>
                <c:pt idx="22">
                  <c:v>Czech Rep</c:v>
                </c:pt>
              </c:strCache>
            </c:strRef>
          </c:cat>
          <c:val>
            <c:numRef>
              <c:f>Chart!$E$2:$E$39</c:f>
              <c:numCache>
                <c:formatCode>General</c:formatCode>
                <c:ptCount val="23"/>
                <c:pt idx="0" formatCode="0%">
                  <c:v>0.38000000000000145</c:v>
                </c:pt>
                <c:pt idx="2" formatCode="0%">
                  <c:v>0.48000000000000032</c:v>
                </c:pt>
                <c:pt idx="3" formatCode="0%">
                  <c:v>0.48000000000000032</c:v>
                </c:pt>
                <c:pt idx="4" formatCode="0%">
                  <c:v>0.47000000000000008</c:v>
                </c:pt>
                <c:pt idx="5" formatCode="0%">
                  <c:v>0.48000000000000032</c:v>
                </c:pt>
                <c:pt idx="6" formatCode="0%">
                  <c:v>0.42000000000000032</c:v>
                </c:pt>
                <c:pt idx="7" formatCode="0%">
                  <c:v>0.45</c:v>
                </c:pt>
                <c:pt idx="8" formatCode="0%">
                  <c:v>0.41000000000000031</c:v>
                </c:pt>
                <c:pt idx="9" formatCode="0%">
                  <c:v>0.38000000000000145</c:v>
                </c:pt>
                <c:pt idx="10" formatCode="0%">
                  <c:v>0.38000000000000145</c:v>
                </c:pt>
                <c:pt idx="11" formatCode="0%">
                  <c:v>0.4</c:v>
                </c:pt>
                <c:pt idx="12" formatCode="0%">
                  <c:v>0.35000000000000031</c:v>
                </c:pt>
                <c:pt idx="13" formatCode="0%">
                  <c:v>0.39000000000000146</c:v>
                </c:pt>
                <c:pt idx="14" formatCode="0%">
                  <c:v>0.36000000000000032</c:v>
                </c:pt>
                <c:pt idx="15" formatCode="0%">
                  <c:v>0.35000000000000031</c:v>
                </c:pt>
                <c:pt idx="16" formatCode="0%">
                  <c:v>0.37000000000000038</c:v>
                </c:pt>
                <c:pt idx="17" formatCode="0%">
                  <c:v>0.33000000000000163</c:v>
                </c:pt>
                <c:pt idx="18" formatCode="0%">
                  <c:v>0.33000000000000163</c:v>
                </c:pt>
                <c:pt idx="19" formatCode="0%">
                  <c:v>0.28000000000000008</c:v>
                </c:pt>
                <c:pt idx="20" formatCode="0%">
                  <c:v>0.28000000000000008</c:v>
                </c:pt>
                <c:pt idx="21" formatCode="0%">
                  <c:v>0.29000000000000031</c:v>
                </c:pt>
                <c:pt idx="22" formatCode="0%">
                  <c:v>0.32000000000000145</c:v>
                </c:pt>
              </c:numCache>
            </c:numRef>
          </c:val>
        </c:ser>
        <c:gapWidth val="50"/>
        <c:axId val="108313984"/>
        <c:axId val="108319872"/>
      </c:barChart>
      <c:catAx>
        <c:axId val="108313984"/>
        <c:scaling>
          <c:orientation val="minMax"/>
        </c:scaling>
        <c:delete val="0"/>
        <c:axPos val="b"/>
        <c:numFmt formatCode="General" sourceLinked="1"/>
        <c:majorTickMark val="none"/>
        <c:tickLblPos val="nextTo"/>
        <c:txPr>
          <a:bodyPr rot="-5400000" vert="horz"/>
          <a:lstStyle/>
          <a:p>
            <a:pPr>
              <a:defRPr/>
            </a:pPr>
            <a:endParaRPr lang="en-US"/>
          </a:p>
        </c:txPr>
        <c:crossAx val="108319872"/>
        <c:crosses val="autoZero"/>
        <c:auto val="1"/>
        <c:lblAlgn val="ctr"/>
        <c:lblOffset val="100"/>
      </c:catAx>
      <c:valAx>
        <c:axId val="108319872"/>
        <c:scaling>
          <c:orientation val="minMax"/>
          <c:max val="1"/>
        </c:scaling>
        <c:delete val="0"/>
        <c:axPos val="l"/>
        <c:numFmt formatCode="0%" sourceLinked="1"/>
        <c:minorTickMark val="out"/>
        <c:tickLblPos val="nextTo"/>
        <c:crossAx val="108313984"/>
        <c:crosses val="autoZero"/>
        <c:crossBetween val="between"/>
        <c:majorUnit val="0.2"/>
        <c:minorUnit val="0.1"/>
      </c:valAx>
    </c:plotArea>
    <c:legend>
      <c:legendPos val="t"/>
      <c:layout>
        <c:manualLayout>
          <c:xMode val="edge"/>
          <c:yMode val="edge"/>
          <c:x val="0.38039838701279594"/>
          <c:y val="1.7069701280227601E-2"/>
          <c:w val="0.31893767320231403"/>
          <c:h val="6.476191199574911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2/_rels/chart6.xml.rels><?xml version="1.0" encoding="UTF-8" standalone="yes"?>
<Relationships xmlns="http://schemas.openxmlformats.org/package/2006/relationships"><Relationship Id="rId2" Type="http://schemas.openxmlformats.org/officeDocument/2006/relationships/package" Target="../../embeddings/slide_72/Microsoft_Office_Excel_Worksheet6.xlsx"/><Relationship Id="rId1" Type="http://schemas.openxmlformats.org/officeDocument/2006/relationships/themeOverride" Target="../../theme/slide_72/themeOverride3.xml"/></Relationships>
</file>

<file path=ppt/charts/slide_72/chart6.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(Chart!$B$2:$B$8,Chart!$B$11:$B$18,Chart!$B$21,Chart!$B$23:$B$27,Chart!$B$29:$B$30,Chart!$B$33,Chart!$B$35)</c:f>
              <c:numCache>
                <c:formatCode>General</c:formatCode>
                <c:ptCount val="25"/>
                <c:pt idx="0" formatCode="0%">
                  <c:v>0.26</c:v>
                </c:pt>
                <c:pt idx="2" formatCode="0%">
                  <c:v>0.41000000000000031</c:v>
                </c:pt>
                <c:pt idx="3" formatCode="0%">
                  <c:v>0.42000000000000032</c:v>
                </c:pt>
                <c:pt idx="4" formatCode="0%">
                  <c:v>0.29000000000000031</c:v>
                </c:pt>
                <c:pt idx="5" formatCode="0%">
                  <c:v>0.39000000000000146</c:v>
                </c:pt>
                <c:pt idx="6" formatCode="0%">
                  <c:v>0.30000000000000032</c:v>
                </c:pt>
                <c:pt idx="7" formatCode="0%">
                  <c:v>0.22</c:v>
                </c:pt>
                <c:pt idx="8" formatCode="0%">
                  <c:v>0.24000000000000021</c:v>
                </c:pt>
                <c:pt idx="9" formatCode="0%">
                  <c:v>0.26</c:v>
                </c:pt>
                <c:pt idx="10" formatCode="0%">
                  <c:v>0.35000000000000031</c:v>
                </c:pt>
                <c:pt idx="11" formatCode="0%">
                  <c:v>0.19</c:v>
                </c:pt>
                <c:pt idx="12" formatCode="0%">
                  <c:v>0.30000000000000032</c:v>
                </c:pt>
                <c:pt idx="13" formatCode="0%">
                  <c:v>0.33000000000000163</c:v>
                </c:pt>
                <c:pt idx="14" formatCode="0%">
                  <c:v>0.23</c:v>
                </c:pt>
                <c:pt idx="15" formatCode="0%">
                  <c:v>0.25</c:v>
                </c:pt>
                <c:pt idx="16" formatCode="0%">
                  <c:v>0.21000000000000021</c:v>
                </c:pt>
                <c:pt idx="17" formatCode="0%">
                  <c:v>0.23</c:v>
                </c:pt>
                <c:pt idx="18" formatCode="0%">
                  <c:v>0.19</c:v>
                </c:pt>
                <c:pt idx="19" formatCode="0%">
                  <c:v>0.17</c:v>
                </c:pt>
                <c:pt idx="20" formatCode="0%">
                  <c:v>0.21000000000000021</c:v>
                </c:pt>
                <c:pt idx="21" formatCode="0%">
                  <c:v>0.19</c:v>
                </c:pt>
                <c:pt idx="22" formatCode="0%">
                  <c:v>0.21000000000000021</c:v>
                </c:pt>
                <c:pt idx="23" formatCode="0%">
                  <c:v>8.0000000000000043E-2</c:v>
                </c:pt>
                <c:pt idx="24" formatCode="0%">
                  <c:v>0.19</c:v>
                </c:pt>
              </c:numCache>
            </c:numRef>
          </c:val>
        </c:ser>
        <c:ser>
          <c:idx val="0"/>
          <c:order val="1"/>
          <c:tx>
            <c:strRef>
              <c:f>Chart!$C$1</c:f>
              <c:strCache>
                <c:ptCount val="1"/>
                <c:pt idx="0">
                  <c:v>2014</c:v>
                </c:pt>
              </c:strCache>
            </c:strRef>
          </c:tx>
          <c:spPr>
            <a:solidFill>
              <a:srgbClr val="35BDB2"/>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(Chart!$C$2:$C$8,Chart!$C$11:$C$18,Chart!$C$21,Chart!$C$23:$C$27,Chart!$C$29:$C$30,Chart!$C$33,Chart!$C$35)</c:f>
              <c:numCache>
                <c:formatCode>General</c:formatCode>
                <c:ptCount val="25"/>
                <c:pt idx="0" formatCode="0%">
                  <c:v>0.30000000000000032</c:v>
                </c:pt>
                <c:pt idx="2" formatCode="0%">
                  <c:v>0.54</c:v>
                </c:pt>
                <c:pt idx="3" formatCode="0%">
                  <c:v>0.43000000000000038</c:v>
                </c:pt>
                <c:pt idx="4" formatCode="0%">
                  <c:v>0.39000000000000146</c:v>
                </c:pt>
                <c:pt idx="5" formatCode="0%">
                  <c:v>0.41000000000000031</c:v>
                </c:pt>
                <c:pt idx="6" formatCode="0%">
                  <c:v>0.38000000000000145</c:v>
                </c:pt>
                <c:pt idx="7" formatCode="0%">
                  <c:v>0.36000000000000032</c:v>
                </c:pt>
                <c:pt idx="8" formatCode="0%">
                  <c:v>0.34</c:v>
                </c:pt>
                <c:pt idx="9" formatCode="0%">
                  <c:v>0.34</c:v>
                </c:pt>
                <c:pt idx="10" formatCode="0%">
                  <c:v>0.32000000000000145</c:v>
                </c:pt>
                <c:pt idx="11" formatCode="0%">
                  <c:v>0.35000000000000031</c:v>
                </c:pt>
                <c:pt idx="12" formatCode="0%">
                  <c:v>0.29000000000000031</c:v>
                </c:pt>
                <c:pt idx="13" formatCode="0%">
                  <c:v>0.38000000000000145</c:v>
                </c:pt>
                <c:pt idx="14" formatCode="0%">
                  <c:v>0.30000000000000032</c:v>
                </c:pt>
                <c:pt idx="15" formatCode="0%">
                  <c:v>0.29000000000000031</c:v>
                </c:pt>
                <c:pt idx="16" formatCode="0%">
                  <c:v>0.24000000000000021</c:v>
                </c:pt>
                <c:pt idx="17" formatCode="0%">
                  <c:v>0.24000000000000021</c:v>
                </c:pt>
                <c:pt idx="18" formatCode="0%">
                  <c:v>0.22</c:v>
                </c:pt>
                <c:pt idx="19" formatCode="0%">
                  <c:v>0.18000000000000024</c:v>
                </c:pt>
                <c:pt idx="20" formatCode="0%">
                  <c:v>0.21000000000000021</c:v>
                </c:pt>
                <c:pt idx="21" formatCode="0%">
                  <c:v>0.2</c:v>
                </c:pt>
                <c:pt idx="22" formatCode="0%">
                  <c:v>0.24000000000000021</c:v>
                </c:pt>
                <c:pt idx="23" formatCode="0%">
                  <c:v>0.15000000000000024</c:v>
                </c:pt>
                <c:pt idx="24" formatCode="0%">
                  <c:v>0.18000000000000024</c:v>
                </c:pt>
              </c:numCache>
            </c:numRef>
          </c:val>
        </c:ser>
        <c:ser>
          <c:idx val="1"/>
          <c:order val="2"/>
          <c:tx>
            <c:strRef>
              <c:f>Chart!$D$1</c:f>
              <c:strCache>
                <c:ptCount val="1"/>
                <c:pt idx="0">
                  <c:v>2015</c:v>
                </c:pt>
              </c:strCache>
            </c:strRef>
          </c:tx>
          <c:spPr>
            <a:solidFill>
              <a:srgbClr val="35BDB2">
                <a:lumMod val="75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(Chart!$D$2:$D$8,Chart!$D$11:$D$18,Chart!$D$21,Chart!$D$23:$D$27,Chart!$D$29:$D$30,Chart!$D$33,Chart!$D$35)</c:f>
              <c:numCache>
                <c:formatCode>General</c:formatCode>
                <c:ptCount val="25"/>
                <c:pt idx="0" formatCode="0%">
                  <c:v>0.31000000000000127</c:v>
                </c:pt>
                <c:pt idx="2" formatCode="0%">
                  <c:v>0.52</c:v>
                </c:pt>
                <c:pt idx="3" formatCode="0%">
                  <c:v>0.43000000000000038</c:v>
                </c:pt>
                <c:pt idx="4" formatCode="0%">
                  <c:v>0.4</c:v>
                </c:pt>
                <c:pt idx="5" formatCode="0%">
                  <c:v>0.55000000000000004</c:v>
                </c:pt>
                <c:pt idx="6" formatCode="0%">
                  <c:v>0.37000000000000038</c:v>
                </c:pt>
                <c:pt idx="7" formatCode="0%">
                  <c:v>0.33000000000000163</c:v>
                </c:pt>
                <c:pt idx="8" formatCode="0%">
                  <c:v>0.37000000000000038</c:v>
                </c:pt>
                <c:pt idx="9" formatCode="0%">
                  <c:v>0.29000000000000031</c:v>
                </c:pt>
                <c:pt idx="10" formatCode="0%">
                  <c:v>0.28000000000000008</c:v>
                </c:pt>
                <c:pt idx="11" formatCode="0%">
                  <c:v>0.29000000000000031</c:v>
                </c:pt>
                <c:pt idx="12" formatCode="0%">
                  <c:v>0.33000000000000163</c:v>
                </c:pt>
                <c:pt idx="13" formatCode="0%">
                  <c:v>0.33000000000000163</c:v>
                </c:pt>
                <c:pt idx="14" formatCode="0%">
                  <c:v>0.39000000000000146</c:v>
                </c:pt>
                <c:pt idx="15" formatCode="0%">
                  <c:v>0.28000000000000008</c:v>
                </c:pt>
                <c:pt idx="16" formatCode="0%">
                  <c:v>0.37000000000000038</c:v>
                </c:pt>
                <c:pt idx="17" formatCode="0%">
                  <c:v>0.23</c:v>
                </c:pt>
                <c:pt idx="18" formatCode="0%">
                  <c:v>0.18000000000000024</c:v>
                </c:pt>
                <c:pt idx="19" formatCode="0%">
                  <c:v>0.24000000000000021</c:v>
                </c:pt>
                <c:pt idx="20" formatCode="0%">
                  <c:v>0.25</c:v>
                </c:pt>
                <c:pt idx="21" formatCode="0%">
                  <c:v>0.19</c:v>
                </c:pt>
                <c:pt idx="22" formatCode="0%">
                  <c:v>0.21000000000000021</c:v>
                </c:pt>
                <c:pt idx="23" formatCode="0%">
                  <c:v>0.14000000000000001</c:v>
                </c:pt>
                <c:pt idx="24" formatCode="0%">
                  <c:v>0.21000000000000021</c:v>
                </c:pt>
              </c:numCache>
            </c:numRef>
          </c:val>
        </c:ser>
        <c:ser>
          <c:idx val="2"/>
          <c:order val="3"/>
          <c:tx>
            <c:strRef>
              <c:f>Chart!$E$1</c:f>
              <c:strCache>
                <c:ptCount val="1"/>
                <c:pt idx="0">
                  <c:v>2016</c:v>
                </c:pt>
              </c:strCache>
            </c:strRef>
          </c:tx>
          <c:spPr>
            <a:solidFill>
              <a:srgbClr val="35BDB2">
                <a:lumMod val="50000"/>
              </a:srgbClr>
            </a:solidFill>
          </c:spPr>
          <c:cat>
            <c:strRef>
              <c:f>(Chart!$A$2:$A$8,Chart!$A$11:$A$18,Chart!$A$21,Chart!$A$23:$A$27,Chart!$A$29:$A$30,Chart!$A$33,Chart!$A$35)</c:f>
              <c:strCache>
                <c:ptCount val="25"/>
                <c:pt idx="0">
                  <c:v>EU 28</c:v>
                </c:pt>
                <c:pt idx="2">
                  <c:v>Czech Rep</c:v>
                </c:pt>
                <c:pt idx="3">
                  <c:v>Netherlands</c:v>
                </c:pt>
                <c:pt idx="4">
                  <c:v>Poland</c:v>
                </c:pt>
                <c:pt idx="5">
                  <c:v>Belgium</c:v>
                </c:pt>
                <c:pt idx="6">
                  <c:v>Austria</c:v>
                </c:pt>
                <c:pt idx="7">
                  <c:v>Bulgaria</c:v>
                </c:pt>
                <c:pt idx="8">
                  <c:v>France</c:v>
                </c:pt>
                <c:pt idx="9">
                  <c:v>Romania</c:v>
                </c:pt>
                <c:pt idx="10">
                  <c:v>Slovakia</c:v>
                </c:pt>
                <c:pt idx="11">
                  <c:v>Croatia</c:v>
                </c:pt>
                <c:pt idx="12">
                  <c:v>Denmark</c:v>
                </c:pt>
                <c:pt idx="13">
                  <c:v>Germany</c:v>
                </c:pt>
                <c:pt idx="14">
                  <c:v>Hungary</c:v>
                </c:pt>
                <c:pt idx="15">
                  <c:v>Finland</c:v>
                </c:pt>
                <c:pt idx="16">
                  <c:v>Slovenia</c:v>
                </c:pt>
                <c:pt idx="17">
                  <c:v>Greece</c:v>
                </c:pt>
                <c:pt idx="18">
                  <c:v>Spain</c:v>
                </c:pt>
                <c:pt idx="19">
                  <c:v>UK</c:v>
                </c:pt>
                <c:pt idx="20">
                  <c:v>Sweden</c:v>
                </c:pt>
                <c:pt idx="21">
                  <c:v>Iceland</c:v>
                </c:pt>
                <c:pt idx="22">
                  <c:v>Italy</c:v>
                </c:pt>
                <c:pt idx="23">
                  <c:v>Ireland</c:v>
                </c:pt>
                <c:pt idx="24">
                  <c:v>Portugal</c:v>
                </c:pt>
              </c:strCache>
            </c:strRef>
          </c:cat>
          <c:val>
            <c:numRef>
              <c:f>(Chart!$E$2:$E$8,Chart!$E$11:$E$18,Chart!$E$21,Chart!$E$23:$E$27,Chart!$E$29:$E$30,Chart!$E$33,Chart!$E$35)</c:f>
              <c:numCache>
                <c:formatCode>General</c:formatCode>
                <c:ptCount val="25"/>
                <c:pt idx="0" formatCode="0%">
                  <c:v>0.31000000000000127</c:v>
                </c:pt>
                <c:pt idx="2" formatCode="0%">
                  <c:v>0.55000000000000004</c:v>
                </c:pt>
                <c:pt idx="3" formatCode="0%">
                  <c:v>0.5</c:v>
                </c:pt>
                <c:pt idx="4" formatCode="0%">
                  <c:v>0.49000000000000032</c:v>
                </c:pt>
                <c:pt idx="5" formatCode="0%">
                  <c:v>0.41000000000000031</c:v>
                </c:pt>
                <c:pt idx="6" formatCode="0%">
                  <c:v>0.4</c:v>
                </c:pt>
                <c:pt idx="7" formatCode="0%">
                  <c:v>0.37000000000000038</c:v>
                </c:pt>
                <c:pt idx="8" formatCode="0%">
                  <c:v>0.37000000000000038</c:v>
                </c:pt>
                <c:pt idx="9" formatCode="0%">
                  <c:v>0.35000000000000031</c:v>
                </c:pt>
                <c:pt idx="10" formatCode="0%">
                  <c:v>0.35000000000000031</c:v>
                </c:pt>
                <c:pt idx="11" formatCode="0%">
                  <c:v>0.33000000000000163</c:v>
                </c:pt>
                <c:pt idx="12" formatCode="0%">
                  <c:v>0.33000000000000163</c:v>
                </c:pt>
                <c:pt idx="13" formatCode="0%">
                  <c:v>0.30000000000000032</c:v>
                </c:pt>
                <c:pt idx="14" formatCode="0%">
                  <c:v>0.30000000000000032</c:v>
                </c:pt>
                <c:pt idx="15" formatCode="0%">
                  <c:v>0.28000000000000008</c:v>
                </c:pt>
                <c:pt idx="16" formatCode="0%">
                  <c:v>0.27</c:v>
                </c:pt>
                <c:pt idx="17" formatCode="0%">
                  <c:v>0.23</c:v>
                </c:pt>
                <c:pt idx="18" formatCode="0%">
                  <c:v>0.23</c:v>
                </c:pt>
                <c:pt idx="19" formatCode="0%">
                  <c:v>0.23</c:v>
                </c:pt>
                <c:pt idx="20" formatCode="0%">
                  <c:v>0.22</c:v>
                </c:pt>
                <c:pt idx="21" formatCode="0%">
                  <c:v>0.19</c:v>
                </c:pt>
                <c:pt idx="22" formatCode="0%">
                  <c:v>0.18000000000000024</c:v>
                </c:pt>
                <c:pt idx="23" formatCode="0%">
                  <c:v>0.15000000000000024</c:v>
                </c:pt>
                <c:pt idx="24" formatCode="0%">
                  <c:v>0.15000000000000024</c:v>
                </c:pt>
              </c:numCache>
            </c:numRef>
          </c:val>
        </c:ser>
        <c:gapWidth val="50"/>
        <c:axId val="108369408"/>
        <c:axId val="108370944"/>
      </c:barChart>
      <c:catAx>
        <c:axId val="108369408"/>
        <c:scaling>
          <c:orientation val="minMax"/>
        </c:scaling>
        <c:delete val="0"/>
        <c:axPos val="b"/>
        <c:numFmt formatCode="General" sourceLinked="1"/>
        <c:majorTickMark val="none"/>
        <c:tickLblPos val="nextTo"/>
        <c:txPr>
          <a:bodyPr rot="-5400000" vert="horz"/>
          <a:lstStyle/>
          <a:p>
            <a:pPr>
              <a:defRPr/>
            </a:pPr>
            <a:endParaRPr lang="en-US"/>
          </a:p>
        </c:txPr>
        <c:crossAx val="108370944"/>
        <c:crosses val="autoZero"/>
        <c:auto val="1"/>
        <c:lblAlgn val="ctr"/>
        <c:lblOffset val="100"/>
      </c:catAx>
      <c:valAx>
        <c:axId val="108370944"/>
        <c:scaling>
          <c:orientation val="minMax"/>
          <c:max val="1"/>
        </c:scaling>
        <c:delete val="0"/>
        <c:axPos val="l"/>
        <c:numFmt formatCode="0%" sourceLinked="1"/>
        <c:minorTickMark val="out"/>
        <c:tickLblPos val="nextTo"/>
        <c:crossAx val="108369408"/>
        <c:crosses val="autoZero"/>
        <c:crossBetween val="between"/>
        <c:majorUnit val="0.2"/>
        <c:minorUnit val="0.1"/>
      </c:valAx>
      <c:spPr>
        <a:noFill/>
        <a:ln w="25400">
          <a:noFill/>
        </a:ln>
      </c:spPr>
    </c:plotArea>
    <c:legend>
      <c:legendPos val="t"/>
      <c:layout>
        <c:manualLayout>
          <c:xMode val="edge"/>
          <c:yMode val="edge"/>
          <c:x val="0.38039838701279605"/>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3/_rels/chart7.xml.rels><?xml version="1.0" encoding="UTF-8" standalone="yes"?>
<Relationships xmlns="http://schemas.openxmlformats.org/package/2006/relationships"><Relationship Id="rId2" Type="http://schemas.openxmlformats.org/officeDocument/2006/relationships/package" Target="../../embeddings/slide_73/Microsoft_Office_Excel_Worksheet7.xlsx"/><Relationship Id="rId1" Type="http://schemas.openxmlformats.org/officeDocument/2006/relationships/themeOverride" Target="../../theme/slide_73/themeOverride4.xml"/></Relationships>
</file>

<file path=ppt/charts/slide_73/chart7.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(Chart!$B$2:$B$5,Chart!$B$9,Chart!$B$12:$B$16,Chart!$B$18,Chart!$B$20,Chart!$B$23:$B$24,Chart!$B$26:$B$27,Chart!$B$30:$B$34)</c:f>
              <c:numCache>
                <c:formatCode>General</c:formatCode>
                <c:ptCount val="21"/>
                <c:pt idx="0" formatCode="0%">
                  <c:v>0.22</c:v>
                </c:pt>
                <c:pt idx="2" formatCode="0%">
                  <c:v>0.33000000000000163</c:v>
                </c:pt>
                <c:pt idx="3" formatCode="0%">
                  <c:v>0.30000000000000032</c:v>
                </c:pt>
                <c:pt idx="4" formatCode="0%">
                  <c:v>0.35000000000000031</c:v>
                </c:pt>
                <c:pt idx="5" formatCode="0%">
                  <c:v>0.19</c:v>
                </c:pt>
                <c:pt idx="6" formatCode="0%">
                  <c:v>0.23</c:v>
                </c:pt>
                <c:pt idx="7" formatCode="0%">
                  <c:v>0.27</c:v>
                </c:pt>
                <c:pt idx="8" formatCode="0%">
                  <c:v>0.27</c:v>
                </c:pt>
                <c:pt idx="9" formatCode="0%">
                  <c:v>0.18000000000000024</c:v>
                </c:pt>
                <c:pt idx="10" formatCode="0%">
                  <c:v>0.22</c:v>
                </c:pt>
                <c:pt idx="11" formatCode="0%">
                  <c:v>0.17</c:v>
                </c:pt>
                <c:pt idx="12" formatCode="0%">
                  <c:v>0.24000000000000021</c:v>
                </c:pt>
                <c:pt idx="13" formatCode="0%">
                  <c:v>0.16</c:v>
                </c:pt>
                <c:pt idx="14" formatCode="0%">
                  <c:v>0.12000000000000002</c:v>
                </c:pt>
                <c:pt idx="15" formatCode="0%">
                  <c:v>0.12000000000000002</c:v>
                </c:pt>
                <c:pt idx="16" formatCode="0%">
                  <c:v>0.1</c:v>
                </c:pt>
                <c:pt idx="17" formatCode="0%">
                  <c:v>0.12000000000000002</c:v>
                </c:pt>
                <c:pt idx="18" formatCode="0%">
                  <c:v>0.12000000000000002</c:v>
                </c:pt>
                <c:pt idx="19" formatCode="0%">
                  <c:v>0.12000000000000002</c:v>
                </c:pt>
                <c:pt idx="20" formatCode="0%">
                  <c:v>9.0000000000000024E-2</c:v>
                </c:pt>
              </c:numCache>
            </c:numRef>
          </c:val>
        </c:ser>
        <c:ser>
          <c:idx val="0"/>
          <c:order val="1"/>
          <c:tx>
            <c:strRef>
              <c:f>Chart!$C$1</c:f>
              <c:strCache>
                <c:ptCount val="1"/>
                <c:pt idx="0">
                  <c:v>2014</c:v>
                </c:pt>
              </c:strCache>
            </c:strRef>
          </c:tx>
          <c:spPr>
            <a:solidFill>
              <a:srgbClr val="35BDB2"/>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(Chart!$C$2:$C$5,Chart!$C$9,Chart!$C$12:$C$16,Chart!$C$18,Chart!$C$20,Chart!$C$23:$C$24,Chart!$C$26:$C$27,Chart!$C$30:$C$34)</c:f>
              <c:numCache>
                <c:formatCode>General</c:formatCode>
                <c:ptCount val="21"/>
                <c:pt idx="0" formatCode="0%">
                  <c:v>0.25</c:v>
                </c:pt>
                <c:pt idx="2" formatCode="0%">
                  <c:v>0.37000000000000038</c:v>
                </c:pt>
                <c:pt idx="3" formatCode="0%">
                  <c:v>0.38000000000000145</c:v>
                </c:pt>
                <c:pt idx="4" formatCode="0%">
                  <c:v>0.36000000000000032</c:v>
                </c:pt>
                <c:pt idx="5" formatCode="0%">
                  <c:v>0.26</c:v>
                </c:pt>
                <c:pt idx="6" formatCode="0%">
                  <c:v>0.28000000000000008</c:v>
                </c:pt>
                <c:pt idx="7" formatCode="0%">
                  <c:v>0.29000000000000031</c:v>
                </c:pt>
                <c:pt idx="8" formatCode="0%">
                  <c:v>0.27</c:v>
                </c:pt>
                <c:pt idx="9" formatCode="0%">
                  <c:v>0.22</c:v>
                </c:pt>
                <c:pt idx="10" formatCode="0%">
                  <c:v>0.23</c:v>
                </c:pt>
                <c:pt idx="11" formatCode="0%">
                  <c:v>0.18000000000000024</c:v>
                </c:pt>
                <c:pt idx="12" formatCode="0%">
                  <c:v>0.24000000000000021</c:v>
                </c:pt>
                <c:pt idx="13" formatCode="0%">
                  <c:v>0.18000000000000024</c:v>
                </c:pt>
                <c:pt idx="14" formatCode="0%">
                  <c:v>0.16</c:v>
                </c:pt>
                <c:pt idx="15" formatCode="0%">
                  <c:v>0.13</c:v>
                </c:pt>
                <c:pt idx="16" formatCode="0%">
                  <c:v>0.14000000000000001</c:v>
                </c:pt>
                <c:pt idx="17" formatCode="0%">
                  <c:v>0.18000000000000024</c:v>
                </c:pt>
                <c:pt idx="18" formatCode="0%">
                  <c:v>0.2</c:v>
                </c:pt>
                <c:pt idx="19" formatCode="0%">
                  <c:v>0.11</c:v>
                </c:pt>
                <c:pt idx="20" formatCode="0%">
                  <c:v>0.14000000000000001</c:v>
                </c:pt>
              </c:numCache>
            </c:numRef>
          </c:val>
        </c:ser>
        <c:ser>
          <c:idx val="1"/>
          <c:order val="2"/>
          <c:tx>
            <c:strRef>
              <c:f>Chart!$D$1</c:f>
              <c:strCache>
                <c:ptCount val="1"/>
                <c:pt idx="0">
                  <c:v>2015</c:v>
                </c:pt>
              </c:strCache>
            </c:strRef>
          </c:tx>
          <c:spPr>
            <a:solidFill>
              <a:srgbClr val="35BDB2">
                <a:lumMod val="75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(Chart!$D$2:$D$5,Chart!$D$9,Chart!$D$12:$D$16,Chart!$D$18,Chart!$D$20,Chart!$D$23:$D$24,Chart!$D$26:$D$27,Chart!$D$30:$D$34)</c:f>
              <c:numCache>
                <c:formatCode>General</c:formatCode>
                <c:ptCount val="21"/>
                <c:pt idx="0" formatCode="0%">
                  <c:v>0.27</c:v>
                </c:pt>
                <c:pt idx="2" formatCode="0%">
                  <c:v>0.35000000000000031</c:v>
                </c:pt>
                <c:pt idx="3" formatCode="0%">
                  <c:v>0.38000000000000145</c:v>
                </c:pt>
                <c:pt idx="4" formatCode="0%">
                  <c:v>0.42000000000000032</c:v>
                </c:pt>
                <c:pt idx="5" formatCode="0%">
                  <c:v>0.28000000000000008</c:v>
                </c:pt>
                <c:pt idx="6" formatCode="0%">
                  <c:v>0.29000000000000031</c:v>
                </c:pt>
                <c:pt idx="7" formatCode="0%">
                  <c:v>0.30000000000000032</c:v>
                </c:pt>
                <c:pt idx="8" formatCode="0%">
                  <c:v>0.26</c:v>
                </c:pt>
                <c:pt idx="9" formatCode="0%">
                  <c:v>0.27</c:v>
                </c:pt>
                <c:pt idx="10" formatCode="0%">
                  <c:v>0.27</c:v>
                </c:pt>
                <c:pt idx="11" formatCode="0%">
                  <c:v>0.26</c:v>
                </c:pt>
                <c:pt idx="12" formatCode="0%">
                  <c:v>0.22</c:v>
                </c:pt>
                <c:pt idx="13" formatCode="0%">
                  <c:v>0.23</c:v>
                </c:pt>
                <c:pt idx="14" formatCode="0%">
                  <c:v>0.18000000000000024</c:v>
                </c:pt>
                <c:pt idx="15" formatCode="0%">
                  <c:v>0.15000000000000024</c:v>
                </c:pt>
                <c:pt idx="16" formatCode="0%">
                  <c:v>0.16</c:v>
                </c:pt>
                <c:pt idx="17" formatCode="0%">
                  <c:v>0.13</c:v>
                </c:pt>
                <c:pt idx="18" formatCode="0%">
                  <c:v>0.22</c:v>
                </c:pt>
                <c:pt idx="19" formatCode="0%">
                  <c:v>0.12000000000000002</c:v>
                </c:pt>
                <c:pt idx="20" formatCode="0%">
                  <c:v>0.14000000000000001</c:v>
                </c:pt>
              </c:numCache>
            </c:numRef>
          </c:val>
        </c:ser>
        <c:ser>
          <c:idx val="2"/>
          <c:order val="3"/>
          <c:tx>
            <c:strRef>
              <c:f>Chart!$E$1</c:f>
              <c:strCache>
                <c:ptCount val="1"/>
                <c:pt idx="0">
                  <c:v>2016</c:v>
                </c:pt>
              </c:strCache>
            </c:strRef>
          </c:tx>
          <c:spPr>
            <a:solidFill>
              <a:srgbClr val="35BDB2">
                <a:lumMod val="50000"/>
              </a:srgbClr>
            </a:solidFill>
          </c:spPr>
          <c:cat>
            <c:strRef>
              <c:f>(Chart!$A$2:$A$5,Chart!$A$9,Chart!$A$12:$A$16,Chart!$A$18,Chart!$A$20,Chart!$A$23:$A$24,Chart!$A$26:$A$27,Chart!$A$30:$A$34)</c:f>
              <c:strCache>
                <c:ptCount val="21"/>
                <c:pt idx="0">
                  <c:v>EU 28</c:v>
                </c:pt>
                <c:pt idx="2">
                  <c:v>Netherlands</c:v>
                </c:pt>
                <c:pt idx="3">
                  <c:v>Austria</c:v>
                </c:pt>
                <c:pt idx="4">
                  <c:v>Belgium</c:v>
                </c:pt>
                <c:pt idx="5">
                  <c:v>France</c:v>
                </c:pt>
                <c:pt idx="6">
                  <c:v>Italy</c:v>
                </c:pt>
                <c:pt idx="7">
                  <c:v>Spain</c:v>
                </c:pt>
                <c:pt idx="8">
                  <c:v>Germany</c:v>
                </c:pt>
                <c:pt idx="9">
                  <c:v>UK</c:v>
                </c:pt>
                <c:pt idx="10">
                  <c:v>Sweden</c:v>
                </c:pt>
                <c:pt idx="11">
                  <c:v>Czech Rep</c:v>
                </c:pt>
                <c:pt idx="12">
                  <c:v>Portugal</c:v>
                </c:pt>
                <c:pt idx="13">
                  <c:v>Ireland</c:v>
                </c:pt>
                <c:pt idx="14">
                  <c:v>Iceland</c:v>
                </c:pt>
                <c:pt idx="15">
                  <c:v>Poland</c:v>
                </c:pt>
                <c:pt idx="16">
                  <c:v>Romania</c:v>
                </c:pt>
                <c:pt idx="17">
                  <c:v>Slovenia</c:v>
                </c:pt>
                <c:pt idx="18">
                  <c:v>Hungary</c:v>
                </c:pt>
                <c:pt idx="19">
                  <c:v>Greece</c:v>
                </c:pt>
                <c:pt idx="20">
                  <c:v>Bulgaria</c:v>
                </c:pt>
              </c:strCache>
            </c:strRef>
          </c:cat>
          <c:val>
            <c:numRef>
              <c:f>(Chart!$E$2:$E$5,Chart!$E$9,Chart!$E$12:$E$16,Chart!$E$18,Chart!$E$20,Chart!$E$23:$E$24,Chart!$E$26:$E$27,Chart!$E$30:$E$34)</c:f>
              <c:numCache>
                <c:formatCode>General</c:formatCode>
                <c:ptCount val="21"/>
                <c:pt idx="0" formatCode="0%">
                  <c:v>0.26</c:v>
                </c:pt>
                <c:pt idx="2" formatCode="0%">
                  <c:v>0.39000000000000146</c:v>
                </c:pt>
                <c:pt idx="3" formatCode="0%">
                  <c:v>0.37000000000000038</c:v>
                </c:pt>
                <c:pt idx="4" formatCode="0%">
                  <c:v>0.34</c:v>
                </c:pt>
                <c:pt idx="5" formatCode="0%">
                  <c:v>0.31000000000000127</c:v>
                </c:pt>
                <c:pt idx="6" formatCode="0%">
                  <c:v>0.30000000000000032</c:v>
                </c:pt>
                <c:pt idx="7" formatCode="0%">
                  <c:v>0.29000000000000031</c:v>
                </c:pt>
                <c:pt idx="8" formatCode="0%">
                  <c:v>0.26</c:v>
                </c:pt>
                <c:pt idx="9" formatCode="0%">
                  <c:v>0.26</c:v>
                </c:pt>
                <c:pt idx="10" formatCode="0%">
                  <c:v>0.25</c:v>
                </c:pt>
                <c:pt idx="11" formatCode="0%">
                  <c:v>0.24000000000000021</c:v>
                </c:pt>
                <c:pt idx="12" formatCode="0%">
                  <c:v>0.23</c:v>
                </c:pt>
                <c:pt idx="13" formatCode="0%">
                  <c:v>0.2</c:v>
                </c:pt>
                <c:pt idx="14" formatCode="0%">
                  <c:v>0.16</c:v>
                </c:pt>
                <c:pt idx="15" formatCode="0%">
                  <c:v>0.16</c:v>
                </c:pt>
                <c:pt idx="16" formatCode="0%">
                  <c:v>0.15000000000000024</c:v>
                </c:pt>
                <c:pt idx="17" formatCode="0%">
                  <c:v>0.14000000000000001</c:v>
                </c:pt>
                <c:pt idx="18" formatCode="0%">
                  <c:v>0.13</c:v>
                </c:pt>
                <c:pt idx="19" formatCode="0%">
                  <c:v>0.12000000000000002</c:v>
                </c:pt>
                <c:pt idx="20" formatCode="0%">
                  <c:v>0.1</c:v>
                </c:pt>
              </c:numCache>
            </c:numRef>
          </c:val>
        </c:ser>
        <c:gapWidth val="50"/>
        <c:axId val="108677760"/>
        <c:axId val="108683648"/>
      </c:barChart>
      <c:catAx>
        <c:axId val="108677760"/>
        <c:scaling>
          <c:orientation val="minMax"/>
        </c:scaling>
        <c:delete val="0"/>
        <c:axPos val="b"/>
        <c:numFmt formatCode="General" sourceLinked="1"/>
        <c:majorTickMark val="none"/>
        <c:tickLblPos val="nextTo"/>
        <c:txPr>
          <a:bodyPr rot="-5400000" vert="horz"/>
          <a:lstStyle/>
          <a:p>
            <a:pPr>
              <a:defRPr/>
            </a:pPr>
            <a:endParaRPr lang="en-US"/>
          </a:p>
        </c:txPr>
        <c:crossAx val="108683648"/>
        <c:crosses val="autoZero"/>
        <c:auto val="1"/>
        <c:lblAlgn val="ctr"/>
        <c:lblOffset val="100"/>
      </c:catAx>
      <c:valAx>
        <c:axId val="108683648"/>
        <c:scaling>
          <c:orientation val="minMax"/>
          <c:max val="1"/>
        </c:scaling>
        <c:delete val="0"/>
        <c:axPos val="l"/>
        <c:numFmt formatCode="0%" sourceLinked="1"/>
        <c:minorTickMark val="out"/>
        <c:tickLblPos val="nextTo"/>
        <c:crossAx val="108677760"/>
        <c:crosses val="autoZero"/>
        <c:crossBetween val="between"/>
        <c:majorUnit val="0.2"/>
        <c:minorUnit val="0.1"/>
      </c:valAx>
    </c:plotArea>
    <c:legend>
      <c:legendPos val="t"/>
      <c:layout>
        <c:manualLayout>
          <c:xMode val="edge"/>
          <c:yMode val="edge"/>
          <c:x val="0.38039838701279616"/>
          <c:y val="1.7069701280227601E-2"/>
          <c:w val="0.31893767320231375"/>
          <c:h val="6.5320133100406824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4/_rels/chart8.xml.rels><?xml version="1.0" encoding="UTF-8" standalone="yes"?>
<Relationships xmlns="http://schemas.openxmlformats.org/package/2006/relationships"><Relationship Id="rId2" Type="http://schemas.openxmlformats.org/officeDocument/2006/relationships/package" Target="../../embeddings/slide_74/Microsoft_Office_Excel_Worksheet8.xlsx"/><Relationship Id="rId1" Type="http://schemas.openxmlformats.org/officeDocument/2006/relationships/themeOverride" Target="../../theme/slide_74/themeOverride5.xml"/></Relationships>
</file>

<file path=ppt/charts/slide_74/chart8.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215E-2"/>
          <c:y val="2.3452294246176255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(Chart!$B$2:$B$5,Chart!$B$7:$B$8,Chart!$B$11,Chart!$B$13:$B$14,Chart!$B$16,Chart!$B$18:$B$25,Chart!$B$29:$B$35)</c:f>
              <c:numCache>
                <c:formatCode>General</c:formatCode>
                <c:ptCount val="25"/>
                <c:pt idx="0" formatCode="0%">
                  <c:v>0.2</c:v>
                </c:pt>
                <c:pt idx="2" formatCode="0%">
                  <c:v>0.26</c:v>
                </c:pt>
                <c:pt idx="3" formatCode="0%">
                  <c:v>0.17</c:v>
                </c:pt>
                <c:pt idx="4" formatCode="0%">
                  <c:v>0.22</c:v>
                </c:pt>
                <c:pt idx="5" formatCode="0%">
                  <c:v>0.27</c:v>
                </c:pt>
                <c:pt idx="6" formatCode="0%">
                  <c:v>0.27</c:v>
                </c:pt>
                <c:pt idx="7" formatCode="0%">
                  <c:v>0.19</c:v>
                </c:pt>
                <c:pt idx="8" formatCode="0%">
                  <c:v>0.25</c:v>
                </c:pt>
                <c:pt idx="9" formatCode="0%">
                  <c:v>0.25</c:v>
                </c:pt>
                <c:pt idx="10" formatCode="0%">
                  <c:v>0.21000000000000021</c:v>
                </c:pt>
                <c:pt idx="11" formatCode="0%">
                  <c:v>0.18000000000000024</c:v>
                </c:pt>
                <c:pt idx="12" formatCode="0%">
                  <c:v>0.21000000000000021</c:v>
                </c:pt>
                <c:pt idx="13" formatCode="0%">
                  <c:v>0.13</c:v>
                </c:pt>
                <c:pt idx="14" formatCode="0%">
                  <c:v>0.14000000000000001</c:v>
                </c:pt>
                <c:pt idx="15" formatCode="0%">
                  <c:v>0.13</c:v>
                </c:pt>
                <c:pt idx="16" formatCode="0%">
                  <c:v>0.15000000000000024</c:v>
                </c:pt>
                <c:pt idx="17" formatCode="0%">
                  <c:v>0.2</c:v>
                </c:pt>
                <c:pt idx="18" formatCode="0%">
                  <c:v>0.24000000000000021</c:v>
                </c:pt>
                <c:pt idx="19" formatCode="0%">
                  <c:v>0.11</c:v>
                </c:pt>
                <c:pt idx="20" formatCode="0%">
                  <c:v>0.16</c:v>
                </c:pt>
                <c:pt idx="21" formatCode="0%">
                  <c:v>0.16</c:v>
                </c:pt>
                <c:pt idx="22" formatCode="0%">
                  <c:v>0.19</c:v>
                </c:pt>
                <c:pt idx="23" formatCode="0%">
                  <c:v>8.0000000000000043E-2</c:v>
                </c:pt>
                <c:pt idx="24" formatCode="0%">
                  <c:v>8.0000000000000043E-2</c:v>
                </c:pt>
              </c:numCache>
            </c:numRef>
          </c:val>
        </c:ser>
        <c:ser>
          <c:idx val="0"/>
          <c:order val="1"/>
          <c:tx>
            <c:strRef>
              <c:f>Chart!$C$1</c:f>
              <c:strCache>
                <c:ptCount val="1"/>
                <c:pt idx="0">
                  <c:v>2014</c:v>
                </c:pt>
              </c:strCache>
            </c:strRef>
          </c:tx>
          <c:spPr>
            <a:solidFill>
              <a:srgbClr val="35BDB2"/>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(Chart!$C$2:$C$5,Chart!$C$7:$C$8,Chart!$C$11,Chart!$C$13:$C$14,Chart!$C$16,Chart!$C$18:$C$25,Chart!$C$29:$C$35)</c:f>
              <c:numCache>
                <c:formatCode>General</c:formatCode>
                <c:ptCount val="25"/>
                <c:pt idx="0" formatCode="0%">
                  <c:v>0.23</c:v>
                </c:pt>
                <c:pt idx="2" formatCode="0%">
                  <c:v>0.34</c:v>
                </c:pt>
                <c:pt idx="3" formatCode="0%">
                  <c:v>0.27</c:v>
                </c:pt>
                <c:pt idx="4" formatCode="0%">
                  <c:v>0.30000000000000032</c:v>
                </c:pt>
                <c:pt idx="5" formatCode="0%">
                  <c:v>0.29000000000000031</c:v>
                </c:pt>
                <c:pt idx="6" formatCode="0%">
                  <c:v>0.31000000000000127</c:v>
                </c:pt>
                <c:pt idx="7" formatCode="0%">
                  <c:v>0.29000000000000031</c:v>
                </c:pt>
                <c:pt idx="8" formatCode="0%">
                  <c:v>0.35000000000000031</c:v>
                </c:pt>
                <c:pt idx="9" formatCode="0%">
                  <c:v>0.25</c:v>
                </c:pt>
                <c:pt idx="10" formatCode="0%">
                  <c:v>0.26</c:v>
                </c:pt>
                <c:pt idx="11" formatCode="0%">
                  <c:v>0.24000000000000021</c:v>
                </c:pt>
                <c:pt idx="12" formatCode="0%">
                  <c:v>0.21000000000000021</c:v>
                </c:pt>
                <c:pt idx="13" formatCode="0%">
                  <c:v>0.2</c:v>
                </c:pt>
                <c:pt idx="14" formatCode="0%">
                  <c:v>0.22</c:v>
                </c:pt>
                <c:pt idx="15" formatCode="0%">
                  <c:v>0.33000000000000163</c:v>
                </c:pt>
                <c:pt idx="16" formatCode="0%">
                  <c:v>0.14000000000000001</c:v>
                </c:pt>
                <c:pt idx="17" formatCode="0%">
                  <c:v>0.21000000000000021</c:v>
                </c:pt>
                <c:pt idx="18" formatCode="0%">
                  <c:v>0.22</c:v>
                </c:pt>
                <c:pt idx="19" formatCode="0%">
                  <c:v>0.2</c:v>
                </c:pt>
                <c:pt idx="20" formatCode="0%">
                  <c:v>0.24000000000000021</c:v>
                </c:pt>
                <c:pt idx="21" formatCode="0%">
                  <c:v>0.17</c:v>
                </c:pt>
                <c:pt idx="22" formatCode="0%">
                  <c:v>0.2</c:v>
                </c:pt>
                <c:pt idx="23" formatCode="0%">
                  <c:v>0.1</c:v>
                </c:pt>
                <c:pt idx="24" formatCode="0%">
                  <c:v>6.0000000000000032E-2</c:v>
                </c:pt>
              </c:numCache>
            </c:numRef>
          </c:val>
        </c:ser>
        <c:ser>
          <c:idx val="1"/>
          <c:order val="2"/>
          <c:tx>
            <c:strRef>
              <c:f>Chart!$D$1</c:f>
              <c:strCache>
                <c:ptCount val="1"/>
                <c:pt idx="0">
                  <c:v>2015</c:v>
                </c:pt>
              </c:strCache>
            </c:strRef>
          </c:tx>
          <c:spPr>
            <a:solidFill>
              <a:srgbClr val="35BDB2">
                <a:lumMod val="75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(Chart!$D$2:$D$5,Chart!$D$7:$D$8,Chart!$D$11,Chart!$D$13:$D$14,Chart!$D$16,Chart!$D$18:$D$25,Chart!$D$29:$D$35)</c:f>
              <c:numCache>
                <c:formatCode>General</c:formatCode>
                <c:ptCount val="25"/>
                <c:pt idx="0" formatCode="0%">
                  <c:v>0.25</c:v>
                </c:pt>
                <c:pt idx="2" formatCode="0%">
                  <c:v>0.38000000000000145</c:v>
                </c:pt>
                <c:pt idx="3" formatCode="0%">
                  <c:v>0.39000000000000146</c:v>
                </c:pt>
                <c:pt idx="4" formatCode="0%">
                  <c:v>0.33000000000000163</c:v>
                </c:pt>
                <c:pt idx="5" formatCode="0%">
                  <c:v>0.31000000000000127</c:v>
                </c:pt>
                <c:pt idx="6" formatCode="0%">
                  <c:v>0.30000000000000032</c:v>
                </c:pt>
                <c:pt idx="7" formatCode="0%">
                  <c:v>0.23</c:v>
                </c:pt>
                <c:pt idx="8" formatCode="0%">
                  <c:v>0.38000000000000145</c:v>
                </c:pt>
                <c:pt idx="9" formatCode="0%">
                  <c:v>0.35000000000000031</c:v>
                </c:pt>
                <c:pt idx="10" formatCode="0%">
                  <c:v>0.24000000000000021</c:v>
                </c:pt>
                <c:pt idx="11" formatCode="0%">
                  <c:v>0.25</c:v>
                </c:pt>
                <c:pt idx="12" formatCode="0%">
                  <c:v>0.24000000000000021</c:v>
                </c:pt>
                <c:pt idx="13" formatCode="0%">
                  <c:v>0.24000000000000021</c:v>
                </c:pt>
                <c:pt idx="14" formatCode="0%">
                  <c:v>0.16</c:v>
                </c:pt>
                <c:pt idx="15" formatCode="0%">
                  <c:v>0.23</c:v>
                </c:pt>
                <c:pt idx="16" formatCode="0%">
                  <c:v>0.2</c:v>
                </c:pt>
                <c:pt idx="17" formatCode="0%">
                  <c:v>0.25</c:v>
                </c:pt>
                <c:pt idx="18" formatCode="0%">
                  <c:v>0.21000000000000021</c:v>
                </c:pt>
                <c:pt idx="19" formatCode="0%">
                  <c:v>0.18000000000000024</c:v>
                </c:pt>
                <c:pt idx="20" formatCode="0%">
                  <c:v>0.17</c:v>
                </c:pt>
                <c:pt idx="21" formatCode="0%">
                  <c:v>0.18000000000000024</c:v>
                </c:pt>
                <c:pt idx="22" formatCode="0%">
                  <c:v>0.22</c:v>
                </c:pt>
                <c:pt idx="23" formatCode="0%">
                  <c:v>9.0000000000000024E-2</c:v>
                </c:pt>
                <c:pt idx="24" formatCode="0%">
                  <c:v>0.1</c:v>
                </c:pt>
              </c:numCache>
            </c:numRef>
          </c:val>
        </c:ser>
        <c:ser>
          <c:idx val="2"/>
          <c:order val="3"/>
          <c:tx>
            <c:strRef>
              <c:f>Chart!$E$1</c:f>
              <c:strCache>
                <c:ptCount val="1"/>
                <c:pt idx="0">
                  <c:v>2016</c:v>
                </c:pt>
              </c:strCache>
            </c:strRef>
          </c:tx>
          <c:spPr>
            <a:solidFill>
              <a:srgbClr val="35BDB2">
                <a:lumMod val="50000"/>
              </a:srgbClr>
            </a:solidFill>
          </c:spPr>
          <c:cat>
            <c:strRef>
              <c:f>(Chart!$A$2:$A$5,Chart!$A$7:$A$8,Chart!$A$11,Chart!$A$13:$A$14,Chart!$A$16,Chart!$A$18:$A$25,Chart!$A$29:$A$35)</c:f>
              <c:strCache>
                <c:ptCount val="25"/>
                <c:pt idx="0">
                  <c:v>EU 28</c:v>
                </c:pt>
                <c:pt idx="2">
                  <c:v>Poland</c:v>
                </c:pt>
                <c:pt idx="3">
                  <c:v>Croatia</c:v>
                </c:pt>
                <c:pt idx="4">
                  <c:v>Austria</c:v>
                </c:pt>
                <c:pt idx="5">
                  <c:v>Italy</c:v>
                </c:pt>
                <c:pt idx="6">
                  <c:v>Finland</c:v>
                </c:pt>
                <c:pt idx="7">
                  <c:v>France</c:v>
                </c:pt>
                <c:pt idx="8">
                  <c:v>Hungary</c:v>
                </c:pt>
                <c:pt idx="9">
                  <c:v>Belgium</c:v>
                </c:pt>
                <c:pt idx="10">
                  <c:v>Netherlands</c:v>
                </c:pt>
                <c:pt idx="11">
                  <c:v>Denmark</c:v>
                </c:pt>
                <c:pt idx="12">
                  <c:v>Germany</c:v>
                </c:pt>
                <c:pt idx="13">
                  <c:v>Iceland</c:v>
                </c:pt>
                <c:pt idx="14">
                  <c:v>Ireland</c:v>
                </c:pt>
                <c:pt idx="15">
                  <c:v>Slovenia</c:v>
                </c:pt>
                <c:pt idx="16">
                  <c:v>UK</c:v>
                </c:pt>
                <c:pt idx="17">
                  <c:v>Spain</c:v>
                </c:pt>
                <c:pt idx="18">
                  <c:v>Slovakia</c:v>
                </c:pt>
                <c:pt idx="19">
                  <c:v>Czech Rep</c:v>
                </c:pt>
                <c:pt idx="20">
                  <c:v>Romania</c:v>
                </c:pt>
                <c:pt idx="21">
                  <c:v>Greece</c:v>
                </c:pt>
                <c:pt idx="22">
                  <c:v>Sweden</c:v>
                </c:pt>
                <c:pt idx="23">
                  <c:v>Portugal</c:v>
                </c:pt>
                <c:pt idx="24">
                  <c:v>Bulgaria</c:v>
                </c:pt>
              </c:strCache>
            </c:strRef>
          </c:cat>
          <c:val>
            <c:numRef>
              <c:f>(Chart!$E$2:$E$5,Chart!$E$7:$E$8,Chart!$E$11,Chart!$E$13:$E$14,Chart!$E$16,Chart!$E$18:$E$25,Chart!$E$29:$E$35)</c:f>
              <c:numCache>
                <c:formatCode>General</c:formatCode>
                <c:ptCount val="25"/>
                <c:pt idx="0" formatCode="0%">
                  <c:v>0.27</c:v>
                </c:pt>
                <c:pt idx="2" formatCode="0%">
                  <c:v>0.42000000000000032</c:v>
                </c:pt>
                <c:pt idx="3" formatCode="0%">
                  <c:v>0.41000000000000031</c:v>
                </c:pt>
                <c:pt idx="4" formatCode="0%">
                  <c:v>0.36000000000000032</c:v>
                </c:pt>
                <c:pt idx="5" formatCode="0%">
                  <c:v>0.36000000000000032</c:v>
                </c:pt>
                <c:pt idx="6" formatCode="0%">
                  <c:v>0.32000000000000145</c:v>
                </c:pt>
                <c:pt idx="7" formatCode="0%">
                  <c:v>0.31000000000000127</c:v>
                </c:pt>
                <c:pt idx="8" formatCode="0%">
                  <c:v>0.31000000000000127</c:v>
                </c:pt>
                <c:pt idx="9" formatCode="0%">
                  <c:v>0.30000000000000032</c:v>
                </c:pt>
                <c:pt idx="10" formatCode="0%">
                  <c:v>0.26</c:v>
                </c:pt>
                <c:pt idx="11" formatCode="0%">
                  <c:v>0.25</c:v>
                </c:pt>
                <c:pt idx="12" formatCode="0%">
                  <c:v>0.24000000000000021</c:v>
                </c:pt>
                <c:pt idx="13" formatCode="0%">
                  <c:v>0.24000000000000021</c:v>
                </c:pt>
                <c:pt idx="14" formatCode="0%">
                  <c:v>0.23</c:v>
                </c:pt>
                <c:pt idx="15" formatCode="0%">
                  <c:v>0.23</c:v>
                </c:pt>
                <c:pt idx="16" formatCode="0%">
                  <c:v>0.22</c:v>
                </c:pt>
                <c:pt idx="17" formatCode="0%">
                  <c:v>0.21000000000000021</c:v>
                </c:pt>
                <c:pt idx="18" formatCode="0%">
                  <c:v>0.2</c:v>
                </c:pt>
                <c:pt idx="19" formatCode="0%">
                  <c:v>0.19</c:v>
                </c:pt>
                <c:pt idx="20" formatCode="0%">
                  <c:v>0.19</c:v>
                </c:pt>
                <c:pt idx="21" formatCode="0%">
                  <c:v>0.18000000000000024</c:v>
                </c:pt>
                <c:pt idx="22" formatCode="0%">
                  <c:v>0.18000000000000024</c:v>
                </c:pt>
                <c:pt idx="23" formatCode="0%">
                  <c:v>0.1</c:v>
                </c:pt>
                <c:pt idx="24" formatCode="0%">
                  <c:v>9.0000000000000024E-2</c:v>
                </c:pt>
              </c:numCache>
            </c:numRef>
          </c:val>
        </c:ser>
        <c:gapWidth val="50"/>
        <c:axId val="112127360"/>
        <c:axId val="112163072"/>
      </c:barChart>
      <c:catAx>
        <c:axId val="112127360"/>
        <c:scaling>
          <c:orientation val="minMax"/>
        </c:scaling>
        <c:delete val="0"/>
        <c:axPos val="b"/>
        <c:numFmt formatCode="General" sourceLinked="1"/>
        <c:majorTickMark val="none"/>
        <c:tickLblPos val="nextTo"/>
        <c:txPr>
          <a:bodyPr rot="-5400000" vert="horz"/>
          <a:lstStyle/>
          <a:p>
            <a:pPr>
              <a:defRPr/>
            </a:pPr>
            <a:endParaRPr lang="en-US"/>
          </a:p>
        </c:txPr>
        <c:crossAx val="112163072"/>
        <c:crosses val="autoZero"/>
        <c:auto val="1"/>
        <c:lblAlgn val="ctr"/>
        <c:lblOffset val="100"/>
      </c:catAx>
      <c:valAx>
        <c:axId val="112163072"/>
        <c:scaling>
          <c:orientation val="minMax"/>
          <c:max val="1"/>
        </c:scaling>
        <c:delete val="0"/>
        <c:axPos val="l"/>
        <c:numFmt formatCode="0%" sourceLinked="1"/>
        <c:minorTickMark val="out"/>
        <c:tickLblPos val="nextTo"/>
        <c:crossAx val="112127360"/>
        <c:crosses val="autoZero"/>
        <c:crossBetween val="between"/>
        <c:majorUnit val="0.2"/>
        <c:minorUnit val="0.1"/>
      </c:valAx>
    </c:plotArea>
    <c:legend>
      <c:legendPos val="t"/>
      <c:layout>
        <c:manualLayout>
          <c:xMode val="edge"/>
          <c:yMode val="edge"/>
          <c:x val="0.38039838701279627"/>
          <c:y val="1.7069701280227601E-2"/>
          <c:w val="0.31893767320231375"/>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5/_rels/chart9.xml.rels><?xml version="1.0" encoding="UTF-8" standalone="yes"?>
<Relationships xmlns="http://schemas.openxmlformats.org/package/2006/relationships"><Relationship Id="rId2" Type="http://schemas.openxmlformats.org/officeDocument/2006/relationships/package" Target="../../embeddings/slide_75/Microsoft_Office_Excel_Worksheet9.xlsx"/><Relationship Id="rId1" Type="http://schemas.openxmlformats.org/officeDocument/2006/relationships/themeOverride" Target="../../theme/slide_75/themeOverride6.xml"/></Relationships>
</file>

<file path=ppt/charts/slide_75/chart9.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spPr>
            <a:solidFill>
              <a:srgbClr val="35BDB2">
                <a:lumMod val="40000"/>
                <a:lumOff val="6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(Chart!$B$2:$B$9,Chart!$B$11:$B$12,Chart!$B$15:$B$19,Chart!$B$22:$B$24,Chart!$B$27,Chart!$B$29,Chart!$B$31:$B$35)</c:f>
              <c:numCache>
                <c:formatCode>General</c:formatCode>
                <c:ptCount val="25"/>
                <c:pt idx="0" formatCode="0%">
                  <c:v>0.12000000000000002</c:v>
                </c:pt>
                <c:pt idx="2" formatCode="0%">
                  <c:v>0.35000000000000031</c:v>
                </c:pt>
                <c:pt idx="3" formatCode="0%">
                  <c:v>0.2</c:v>
                </c:pt>
                <c:pt idx="4" formatCode="0%">
                  <c:v>0.2</c:v>
                </c:pt>
                <c:pt idx="5" formatCode="0%">
                  <c:v>0.24000000000000021</c:v>
                </c:pt>
                <c:pt idx="6" formatCode="0%">
                  <c:v>0.19</c:v>
                </c:pt>
                <c:pt idx="7" formatCode="0%">
                  <c:v>0.18000000000000024</c:v>
                </c:pt>
                <c:pt idx="8" formatCode="0%">
                  <c:v>0.14000000000000001</c:v>
                </c:pt>
                <c:pt idx="9" formatCode="0%">
                  <c:v>0.14000000000000001</c:v>
                </c:pt>
                <c:pt idx="10" formatCode="0%">
                  <c:v>0.17</c:v>
                </c:pt>
                <c:pt idx="11" formatCode="0%">
                  <c:v>0.13</c:v>
                </c:pt>
                <c:pt idx="12" formatCode="0%">
                  <c:v>0.16</c:v>
                </c:pt>
                <c:pt idx="13" formatCode="0%">
                  <c:v>0.12000000000000002</c:v>
                </c:pt>
                <c:pt idx="14" formatCode="0%">
                  <c:v>0.12000000000000002</c:v>
                </c:pt>
                <c:pt idx="15" formatCode="0%">
                  <c:v>0.11</c:v>
                </c:pt>
                <c:pt idx="16" formatCode="0%">
                  <c:v>0.05</c:v>
                </c:pt>
                <c:pt idx="17" formatCode="0%">
                  <c:v>8.0000000000000043E-2</c:v>
                </c:pt>
                <c:pt idx="18" formatCode="0%">
                  <c:v>0.15000000000000024</c:v>
                </c:pt>
                <c:pt idx="19" formatCode="0%">
                  <c:v>8.0000000000000043E-2</c:v>
                </c:pt>
                <c:pt idx="20" formatCode="0%">
                  <c:v>3.0000000000000002E-2</c:v>
                </c:pt>
                <c:pt idx="21" formatCode="0%">
                  <c:v>6.0000000000000032E-2</c:v>
                </c:pt>
                <c:pt idx="22" formatCode="0%">
                  <c:v>4.0000000000000022E-2</c:v>
                </c:pt>
                <c:pt idx="23" formatCode="0%">
                  <c:v>7.0000000000000021E-2</c:v>
                </c:pt>
                <c:pt idx="24" formatCode="0%">
                  <c:v>4.0000000000000022E-2</c:v>
                </c:pt>
              </c:numCache>
            </c:numRef>
          </c:val>
        </c:ser>
        <c:ser>
          <c:idx val="0"/>
          <c:order val="1"/>
          <c:spPr>
            <a:solidFill>
              <a:srgbClr val="35BDB2"/>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(Chart!$C$2:$C$9,Chart!$C$11:$C$12,Chart!$C$15:$C$19,Chart!$C$22:$C$24,Chart!$C$27,Chart!$C$29,Chart!$C$31:$C$35)</c:f>
              <c:numCache>
                <c:formatCode>General</c:formatCode>
                <c:ptCount val="25"/>
                <c:pt idx="0" formatCode="0%">
                  <c:v>0.13</c:v>
                </c:pt>
                <c:pt idx="2" formatCode="0%">
                  <c:v>0.38000000000000145</c:v>
                </c:pt>
                <c:pt idx="3" formatCode="0%">
                  <c:v>0.23</c:v>
                </c:pt>
                <c:pt idx="4" formatCode="0%">
                  <c:v>0.2</c:v>
                </c:pt>
                <c:pt idx="5" formatCode="0%">
                  <c:v>0.19</c:v>
                </c:pt>
                <c:pt idx="6" formatCode="0%">
                  <c:v>0.21000000000000021</c:v>
                </c:pt>
                <c:pt idx="7" formatCode="0%">
                  <c:v>0.24000000000000021</c:v>
                </c:pt>
                <c:pt idx="8" formatCode="0%">
                  <c:v>0.2</c:v>
                </c:pt>
                <c:pt idx="9" formatCode="0%">
                  <c:v>0.2</c:v>
                </c:pt>
                <c:pt idx="10" formatCode="0%">
                  <c:v>0.21000000000000021</c:v>
                </c:pt>
                <c:pt idx="11" formatCode="0%">
                  <c:v>0.14000000000000001</c:v>
                </c:pt>
                <c:pt idx="12" formatCode="0%">
                  <c:v>0.15000000000000024</c:v>
                </c:pt>
                <c:pt idx="13" formatCode="0%">
                  <c:v>0.1</c:v>
                </c:pt>
                <c:pt idx="14" formatCode="0%">
                  <c:v>0.11</c:v>
                </c:pt>
                <c:pt idx="15" formatCode="0%">
                  <c:v>0.15000000000000024</c:v>
                </c:pt>
                <c:pt idx="16" formatCode="0%">
                  <c:v>0.1</c:v>
                </c:pt>
                <c:pt idx="17" formatCode="0%">
                  <c:v>8.0000000000000043E-2</c:v>
                </c:pt>
                <c:pt idx="18" formatCode="0%">
                  <c:v>0.16</c:v>
                </c:pt>
                <c:pt idx="19" formatCode="0%">
                  <c:v>0.12000000000000002</c:v>
                </c:pt>
                <c:pt idx="20" formatCode="0%">
                  <c:v>3.0000000000000002E-2</c:v>
                </c:pt>
                <c:pt idx="21" formatCode="0%">
                  <c:v>9.0000000000000024E-2</c:v>
                </c:pt>
                <c:pt idx="22" formatCode="0%">
                  <c:v>0.05</c:v>
                </c:pt>
                <c:pt idx="23" formatCode="0%">
                  <c:v>7.0000000000000021E-2</c:v>
                </c:pt>
                <c:pt idx="24" formatCode="0%">
                  <c:v>4.0000000000000022E-2</c:v>
                </c:pt>
              </c:numCache>
            </c:numRef>
          </c:val>
        </c:ser>
        <c:ser>
          <c:idx val="1"/>
          <c:order val="2"/>
          <c:spPr>
            <a:solidFill>
              <a:srgbClr val="35BDB2">
                <a:lumMod val="75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(Chart!$D$2:$D$9,Chart!$D$11:$D$12,Chart!$D$15:$D$19,Chart!$D$22:$D$24,Chart!$D$27,Chart!$D$29,Chart!$D$31:$D$35)</c:f>
              <c:numCache>
                <c:formatCode>General</c:formatCode>
                <c:ptCount val="25"/>
                <c:pt idx="0" formatCode="0%">
                  <c:v>0.13</c:v>
                </c:pt>
                <c:pt idx="2" formatCode="0%">
                  <c:v>0.35000000000000031</c:v>
                </c:pt>
                <c:pt idx="3" formatCode="0%">
                  <c:v>0.27</c:v>
                </c:pt>
                <c:pt idx="4" formatCode="0%">
                  <c:v>0.22</c:v>
                </c:pt>
                <c:pt idx="5" formatCode="0%">
                  <c:v>0.23</c:v>
                </c:pt>
                <c:pt idx="6" formatCode="0%">
                  <c:v>0.26</c:v>
                </c:pt>
                <c:pt idx="7" formatCode="0%">
                  <c:v>0.2</c:v>
                </c:pt>
                <c:pt idx="8" formatCode="0%">
                  <c:v>0.15000000000000024</c:v>
                </c:pt>
                <c:pt idx="9" formatCode="0%">
                  <c:v>0.16</c:v>
                </c:pt>
                <c:pt idx="10" formatCode="0%">
                  <c:v>0.16</c:v>
                </c:pt>
                <c:pt idx="11" formatCode="0%">
                  <c:v>0.13</c:v>
                </c:pt>
                <c:pt idx="12" formatCode="0%">
                  <c:v>0.19</c:v>
                </c:pt>
                <c:pt idx="13" formatCode="0%">
                  <c:v>0.12000000000000002</c:v>
                </c:pt>
                <c:pt idx="14" formatCode="0%">
                  <c:v>0.12000000000000002</c:v>
                </c:pt>
                <c:pt idx="15" formatCode="0%">
                  <c:v>0.15000000000000024</c:v>
                </c:pt>
                <c:pt idx="16" formatCode="0%">
                  <c:v>0.11</c:v>
                </c:pt>
                <c:pt idx="17" formatCode="0%">
                  <c:v>8.0000000000000043E-2</c:v>
                </c:pt>
                <c:pt idx="18" formatCode="0%">
                  <c:v>0.12000000000000002</c:v>
                </c:pt>
                <c:pt idx="19" formatCode="0%">
                  <c:v>0.11</c:v>
                </c:pt>
                <c:pt idx="20" formatCode="0%">
                  <c:v>6.0000000000000032E-2</c:v>
                </c:pt>
                <c:pt idx="21" formatCode="0%">
                  <c:v>7.0000000000000021E-2</c:v>
                </c:pt>
                <c:pt idx="22" formatCode="0%">
                  <c:v>7.0000000000000021E-2</c:v>
                </c:pt>
                <c:pt idx="23" formatCode="0%">
                  <c:v>0.05</c:v>
                </c:pt>
                <c:pt idx="24" formatCode="0%">
                  <c:v>0.05</c:v>
                </c:pt>
              </c:numCache>
            </c:numRef>
          </c:val>
        </c:ser>
        <c:ser>
          <c:idx val="2"/>
          <c:order val="3"/>
          <c:spPr>
            <a:solidFill>
              <a:srgbClr val="35BDB2">
                <a:lumMod val="50000"/>
              </a:srgbClr>
            </a:solidFill>
          </c:spPr>
          <c:cat>
            <c:strRef>
              <c:f>(Chart!$A$2:$A$9,Chart!$A$11:$A$12,Chart!$A$15:$A$19,Chart!$A$22:$A$24,Chart!$A$27,Chart!$A$29,Chart!$A$31:$A$35)</c:f>
              <c:strCache>
                <c:ptCount val="25"/>
                <c:pt idx="0">
                  <c:v>EU 28</c:v>
                </c:pt>
                <c:pt idx="2">
                  <c:v>Iceland</c:v>
                </c:pt>
                <c:pt idx="3">
                  <c:v>Sweden</c:v>
                </c:pt>
                <c:pt idx="4">
                  <c:v>Hungary</c:v>
                </c:pt>
                <c:pt idx="5">
                  <c:v>Portugal</c:v>
                </c:pt>
                <c:pt idx="6">
                  <c:v>Slovakia</c:v>
                </c:pt>
                <c:pt idx="7">
                  <c:v>Austria</c:v>
                </c:pt>
                <c:pt idx="8">
                  <c:v>Czech Rep</c:v>
                </c:pt>
                <c:pt idx="9">
                  <c:v>Finland</c:v>
                </c:pt>
                <c:pt idx="10">
                  <c:v>France</c:v>
                </c:pt>
                <c:pt idx="11">
                  <c:v>Italy</c:v>
                </c:pt>
                <c:pt idx="12">
                  <c:v>Germany</c:v>
                </c:pt>
                <c:pt idx="13">
                  <c:v>Romania</c:v>
                </c:pt>
                <c:pt idx="14">
                  <c:v>Belgium</c:v>
                </c:pt>
                <c:pt idx="15">
                  <c:v>Bulgaria</c:v>
                </c:pt>
                <c:pt idx="16">
                  <c:v>Greece</c:v>
                </c:pt>
                <c:pt idx="17">
                  <c:v>Croatia</c:v>
                </c:pt>
                <c:pt idx="18">
                  <c:v>Slovenia</c:v>
                </c:pt>
                <c:pt idx="19">
                  <c:v>Poland</c:v>
                </c:pt>
                <c:pt idx="20">
                  <c:v>Denmark</c:v>
                </c:pt>
                <c:pt idx="21">
                  <c:v>Ireland</c:v>
                </c:pt>
                <c:pt idx="22">
                  <c:v>UK</c:v>
                </c:pt>
                <c:pt idx="23">
                  <c:v>Spain</c:v>
                </c:pt>
                <c:pt idx="24">
                  <c:v>Netherlands</c:v>
                </c:pt>
              </c:strCache>
            </c:strRef>
          </c:cat>
          <c:val>
            <c:numRef>
              <c:f>(Chart!$E$2:$E$9,Chart!$E$11:$E$12,Chart!$E$15:$E$19,Chart!$E$22:$E$24,Chart!$E$27,Chart!$E$29,Chart!$E$31:$E$35)</c:f>
              <c:numCache>
                <c:formatCode>General</c:formatCode>
                <c:ptCount val="25"/>
                <c:pt idx="0" formatCode="0%">
                  <c:v>0.13</c:v>
                </c:pt>
                <c:pt idx="2" formatCode="0%">
                  <c:v>0.35000000000000031</c:v>
                </c:pt>
                <c:pt idx="3" formatCode="0%">
                  <c:v>0.29000000000000031</c:v>
                </c:pt>
                <c:pt idx="4" formatCode="0%">
                  <c:v>0.28000000000000008</c:v>
                </c:pt>
                <c:pt idx="5" formatCode="0%">
                  <c:v>0.27</c:v>
                </c:pt>
                <c:pt idx="6" formatCode="0%">
                  <c:v>0.25</c:v>
                </c:pt>
                <c:pt idx="7" formatCode="0%">
                  <c:v>0.22</c:v>
                </c:pt>
                <c:pt idx="8" formatCode="0%">
                  <c:v>0.19</c:v>
                </c:pt>
                <c:pt idx="9" formatCode="0%">
                  <c:v>0.18000000000000024</c:v>
                </c:pt>
                <c:pt idx="10" formatCode="0%">
                  <c:v>0.16</c:v>
                </c:pt>
                <c:pt idx="11" formatCode="0%">
                  <c:v>0.16</c:v>
                </c:pt>
                <c:pt idx="12" formatCode="0%">
                  <c:v>0.14000000000000001</c:v>
                </c:pt>
                <c:pt idx="13" formatCode="0%">
                  <c:v>0.13</c:v>
                </c:pt>
                <c:pt idx="14" formatCode="0%">
                  <c:v>0.12000000000000002</c:v>
                </c:pt>
                <c:pt idx="15" formatCode="0%">
                  <c:v>0.11</c:v>
                </c:pt>
                <c:pt idx="16" formatCode="0%">
                  <c:v>0.11</c:v>
                </c:pt>
                <c:pt idx="17" formatCode="0%">
                  <c:v>9.0000000000000024E-2</c:v>
                </c:pt>
                <c:pt idx="18" formatCode="0%">
                  <c:v>9.0000000000000024E-2</c:v>
                </c:pt>
                <c:pt idx="19" formatCode="0%">
                  <c:v>8.0000000000000043E-2</c:v>
                </c:pt>
                <c:pt idx="20" formatCode="0%">
                  <c:v>7.0000000000000021E-2</c:v>
                </c:pt>
                <c:pt idx="21" formatCode="0%">
                  <c:v>7.0000000000000021E-2</c:v>
                </c:pt>
                <c:pt idx="22" formatCode="0%">
                  <c:v>7.0000000000000021E-2</c:v>
                </c:pt>
                <c:pt idx="23" formatCode="0%">
                  <c:v>6.0000000000000032E-2</c:v>
                </c:pt>
                <c:pt idx="24" formatCode="0%">
                  <c:v>3.0000000000000002E-2</c:v>
                </c:pt>
              </c:numCache>
            </c:numRef>
          </c:val>
        </c:ser>
        <c:gapWidth val="50"/>
        <c:axId val="119272192"/>
        <c:axId val="119273728"/>
      </c:barChart>
      <c:catAx>
        <c:axId val="119272192"/>
        <c:scaling>
          <c:orientation val="minMax"/>
        </c:scaling>
        <c:delete val="0"/>
        <c:axPos val="b"/>
        <c:numFmt formatCode="General" sourceLinked="1"/>
        <c:majorTickMark val="none"/>
        <c:tickLblPos val="nextTo"/>
        <c:txPr>
          <a:bodyPr rot="-5400000" vert="horz"/>
          <a:lstStyle/>
          <a:p>
            <a:pPr>
              <a:defRPr/>
            </a:pPr>
            <a:endParaRPr lang="en-US"/>
          </a:p>
        </c:txPr>
        <c:crossAx val="119273728"/>
        <c:crosses val="autoZero"/>
        <c:auto val="1"/>
        <c:lblAlgn val="ctr"/>
        <c:lblOffset val="100"/>
      </c:catAx>
      <c:valAx>
        <c:axId val="119273728"/>
        <c:scaling>
          <c:orientation val="minMax"/>
          <c:max val="1"/>
        </c:scaling>
        <c:delete val="0"/>
        <c:axPos val="l"/>
        <c:numFmt formatCode="0%" sourceLinked="1"/>
        <c:minorTickMark val="out"/>
        <c:tickLblPos val="nextTo"/>
        <c:crossAx val="119272192"/>
        <c:crosses val="autoZero"/>
        <c:crossBetween val="between"/>
        <c:majorUnit val="0.2"/>
        <c:minorUnit val="0.1"/>
      </c:valAx>
    </c:plotArea>
    <c:legend>
      <c:legendPos val="t"/>
      <c:layout>
        <c:manualLayout>
          <c:xMode val="edge"/>
          <c:yMode val="edge"/>
          <c:x val="0.38039838701279638"/>
          <c:y val="1.7069701280227601E-2"/>
          <c:w val="0.43408852916163077"/>
          <c:h val="6.4761911995749016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6/_rels/chart10.xml.rels><?xml version="1.0" encoding="UTF-8" standalone="yes"?>
<Relationships xmlns="http://schemas.openxmlformats.org/package/2006/relationships"><Relationship Id="rId2" Type="http://schemas.openxmlformats.org/officeDocument/2006/relationships/package" Target="../../embeddings/slide_76/Microsoft_Office_Excel_Worksheet10.xlsx"/><Relationship Id="rId1" Type="http://schemas.openxmlformats.org/officeDocument/2006/relationships/themeOverride" Target="../../theme/slide_76/themeOverride7.xml"/></Relationships>
</file>

<file path=ppt/charts/slide_76/chart10.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(Chart!$B$2:$B$7,Chart!$B$9:$B$18,Chart!$B$21,Chart!$B$23:$B$24,Chart!$B$27:$B$28,Chart!$B$30:$B$32,Chart!$B$34)</c:f>
              <c:numCache>
                <c:formatCode>General</c:formatCode>
                <c:ptCount val="25"/>
                <c:pt idx="0" formatCode="0%">
                  <c:v>0.1</c:v>
                </c:pt>
                <c:pt idx="2" formatCode="0%">
                  <c:v>0.17</c:v>
                </c:pt>
                <c:pt idx="3" formatCode="0%">
                  <c:v>0.24000000000000021</c:v>
                </c:pt>
                <c:pt idx="4" formatCode="0%">
                  <c:v>0.18000000000000024</c:v>
                </c:pt>
                <c:pt idx="5" formatCode="0%">
                  <c:v>0.11</c:v>
                </c:pt>
                <c:pt idx="6" formatCode="0%">
                  <c:v>0.14000000000000001</c:v>
                </c:pt>
                <c:pt idx="7" formatCode="0%">
                  <c:v>8.0000000000000043E-2</c:v>
                </c:pt>
                <c:pt idx="8" formatCode="0%">
                  <c:v>0.18000000000000024</c:v>
                </c:pt>
                <c:pt idx="9" formatCode="0%">
                  <c:v>0.14000000000000001</c:v>
                </c:pt>
                <c:pt idx="10" formatCode="0%">
                  <c:v>0.17</c:v>
                </c:pt>
                <c:pt idx="11" formatCode="0%">
                  <c:v>8.0000000000000043E-2</c:v>
                </c:pt>
                <c:pt idx="12" formatCode="0%">
                  <c:v>0.12000000000000002</c:v>
                </c:pt>
                <c:pt idx="13" formatCode="0%">
                  <c:v>0.11</c:v>
                </c:pt>
                <c:pt idx="14" formatCode="0%">
                  <c:v>9.0000000000000024E-2</c:v>
                </c:pt>
                <c:pt idx="15" formatCode="0%">
                  <c:v>9.0000000000000024E-2</c:v>
                </c:pt>
                <c:pt idx="16" formatCode="0%">
                  <c:v>9.0000000000000024E-2</c:v>
                </c:pt>
                <c:pt idx="17" formatCode="0%">
                  <c:v>0.11</c:v>
                </c:pt>
                <c:pt idx="18" formatCode="0%">
                  <c:v>4.0000000000000022E-2</c:v>
                </c:pt>
                <c:pt idx="19" formatCode="0%">
                  <c:v>2.0000000000000011E-2</c:v>
                </c:pt>
                <c:pt idx="20" formatCode="0%">
                  <c:v>9.0000000000000024E-2</c:v>
                </c:pt>
                <c:pt idx="21" formatCode="0%">
                  <c:v>8.0000000000000043E-2</c:v>
                </c:pt>
                <c:pt idx="22" formatCode="0%">
                  <c:v>0.05</c:v>
                </c:pt>
                <c:pt idx="23" formatCode="0%">
                  <c:v>2.0000000000000011E-2</c:v>
                </c:pt>
                <c:pt idx="24" formatCode="0%">
                  <c:v>4.0000000000000022E-2</c:v>
                </c:pt>
              </c:numCache>
            </c:numRef>
          </c:val>
        </c:ser>
        <c:ser>
          <c:idx val="0"/>
          <c:order val="1"/>
          <c:tx>
            <c:strRef>
              <c:f>Chart!$C$1</c:f>
              <c:strCache>
                <c:ptCount val="1"/>
                <c:pt idx="0">
                  <c:v>2014</c:v>
                </c:pt>
              </c:strCache>
            </c:strRef>
          </c:tx>
          <c:spPr>
            <a:solidFill>
              <a:srgbClr val="35BDB2"/>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(Chart!$C$2:$C$7,Chart!$C$9:$C$18,Chart!$C$21,Chart!$C$23:$C$24,Chart!$C$27:$C$28,Chart!$C$30:$C$32,Chart!$C$34)</c:f>
              <c:numCache>
                <c:formatCode>General</c:formatCode>
                <c:ptCount val="25"/>
                <c:pt idx="0" formatCode="0%">
                  <c:v>0.14000000000000001</c:v>
                </c:pt>
                <c:pt idx="2" formatCode="0%">
                  <c:v>0.25</c:v>
                </c:pt>
                <c:pt idx="3" formatCode="0%">
                  <c:v>0.25</c:v>
                </c:pt>
                <c:pt idx="4" formatCode="0%">
                  <c:v>0.18000000000000024</c:v>
                </c:pt>
                <c:pt idx="5" formatCode="0%">
                  <c:v>0.18000000000000024</c:v>
                </c:pt>
                <c:pt idx="6" formatCode="0%">
                  <c:v>0.19</c:v>
                </c:pt>
                <c:pt idx="7" formatCode="0%">
                  <c:v>0.12000000000000002</c:v>
                </c:pt>
                <c:pt idx="8" formatCode="0%">
                  <c:v>0.17</c:v>
                </c:pt>
                <c:pt idx="9" formatCode="0%">
                  <c:v>0.11</c:v>
                </c:pt>
                <c:pt idx="10" formatCode="0%">
                  <c:v>0.2</c:v>
                </c:pt>
                <c:pt idx="11" formatCode="0%">
                  <c:v>0.14000000000000001</c:v>
                </c:pt>
                <c:pt idx="12" formatCode="0%">
                  <c:v>0.14000000000000001</c:v>
                </c:pt>
                <c:pt idx="13" formatCode="0%">
                  <c:v>0.13</c:v>
                </c:pt>
                <c:pt idx="14" formatCode="0%">
                  <c:v>0.16</c:v>
                </c:pt>
                <c:pt idx="15" formatCode="0%">
                  <c:v>0.11</c:v>
                </c:pt>
                <c:pt idx="16" formatCode="0%">
                  <c:v>0.11</c:v>
                </c:pt>
                <c:pt idx="17" formatCode="0%">
                  <c:v>0.1</c:v>
                </c:pt>
                <c:pt idx="18" formatCode="0%">
                  <c:v>6.0000000000000032E-2</c:v>
                </c:pt>
                <c:pt idx="19" formatCode="0%">
                  <c:v>8.0000000000000043E-2</c:v>
                </c:pt>
                <c:pt idx="20" formatCode="0%">
                  <c:v>7.0000000000000021E-2</c:v>
                </c:pt>
                <c:pt idx="21" formatCode="0%">
                  <c:v>7.0000000000000021E-2</c:v>
                </c:pt>
                <c:pt idx="22" formatCode="0%">
                  <c:v>6.0000000000000032E-2</c:v>
                </c:pt>
                <c:pt idx="23" formatCode="0%">
                  <c:v>6.0000000000000032E-2</c:v>
                </c:pt>
                <c:pt idx="24" formatCode="0%">
                  <c:v>7.0000000000000021E-2</c:v>
                </c:pt>
              </c:numCache>
            </c:numRef>
          </c:val>
        </c:ser>
        <c:ser>
          <c:idx val="1"/>
          <c:order val="2"/>
          <c:tx>
            <c:strRef>
              <c:f>Chart!$D$1</c:f>
              <c:strCache>
                <c:ptCount val="1"/>
                <c:pt idx="0">
                  <c:v>2015</c:v>
                </c:pt>
              </c:strCache>
            </c:strRef>
          </c:tx>
          <c:spPr>
            <a:solidFill>
              <a:srgbClr val="35BDB2">
                <a:lumMod val="75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(Chart!$D$2:$D$7,Chart!$D$9:$D$18,Chart!$D$21,Chart!$D$23:$D$24,Chart!$D$27:$D$28,Chart!$D$30:$D$32,Chart!$D$34)</c:f>
              <c:numCache>
                <c:formatCode>General</c:formatCode>
                <c:ptCount val="25"/>
                <c:pt idx="0" formatCode="0%">
                  <c:v>0.12000000000000002</c:v>
                </c:pt>
                <c:pt idx="2" formatCode="0%">
                  <c:v>0.25</c:v>
                </c:pt>
                <c:pt idx="3" formatCode="0%">
                  <c:v>0.29000000000000031</c:v>
                </c:pt>
                <c:pt idx="4" formatCode="0%">
                  <c:v>0.21000000000000021</c:v>
                </c:pt>
                <c:pt idx="5" formatCode="0%">
                  <c:v>0.19</c:v>
                </c:pt>
                <c:pt idx="6" formatCode="0%">
                  <c:v>0.22</c:v>
                </c:pt>
                <c:pt idx="7" formatCode="0%">
                  <c:v>0.11</c:v>
                </c:pt>
                <c:pt idx="8" formatCode="0%">
                  <c:v>0.16</c:v>
                </c:pt>
                <c:pt idx="9" formatCode="0%">
                  <c:v>0.16</c:v>
                </c:pt>
                <c:pt idx="10" formatCode="0%">
                  <c:v>0.17</c:v>
                </c:pt>
                <c:pt idx="11" formatCode="0%">
                  <c:v>0.12000000000000002</c:v>
                </c:pt>
                <c:pt idx="12" formatCode="0%">
                  <c:v>0.18000000000000024</c:v>
                </c:pt>
                <c:pt idx="13" formatCode="0%">
                  <c:v>9.0000000000000024E-2</c:v>
                </c:pt>
                <c:pt idx="14" formatCode="0%">
                  <c:v>0.11</c:v>
                </c:pt>
                <c:pt idx="15" formatCode="0%">
                  <c:v>0.11</c:v>
                </c:pt>
                <c:pt idx="16" formatCode="0%">
                  <c:v>0.1</c:v>
                </c:pt>
                <c:pt idx="17" formatCode="0%">
                  <c:v>0.15000000000000024</c:v>
                </c:pt>
                <c:pt idx="18" formatCode="0%">
                  <c:v>6.0000000000000032E-2</c:v>
                </c:pt>
                <c:pt idx="19" formatCode="0%">
                  <c:v>0.05</c:v>
                </c:pt>
                <c:pt idx="20" formatCode="0%">
                  <c:v>8.0000000000000043E-2</c:v>
                </c:pt>
                <c:pt idx="21" formatCode="0%">
                  <c:v>3.0000000000000002E-2</c:v>
                </c:pt>
                <c:pt idx="22" formatCode="0%">
                  <c:v>4.0000000000000022E-2</c:v>
                </c:pt>
                <c:pt idx="23" formatCode="0%">
                  <c:v>4.0000000000000022E-2</c:v>
                </c:pt>
                <c:pt idx="24" formatCode="0%">
                  <c:v>3.0000000000000002E-2</c:v>
                </c:pt>
              </c:numCache>
            </c:numRef>
          </c:val>
        </c:ser>
        <c:ser>
          <c:idx val="2"/>
          <c:order val="3"/>
          <c:tx>
            <c:strRef>
              <c:f>Chart!$E$1</c:f>
              <c:strCache>
                <c:ptCount val="1"/>
                <c:pt idx="0">
                  <c:v>2016</c:v>
                </c:pt>
              </c:strCache>
            </c:strRef>
          </c:tx>
          <c:spPr>
            <a:solidFill>
              <a:srgbClr val="35BDB2">
                <a:lumMod val="50000"/>
              </a:srgbClr>
            </a:solidFill>
          </c:spPr>
          <c:cat>
            <c:strRef>
              <c:f>(Chart!$A$2:$A$7,Chart!$A$9:$A$18,Chart!$A$21,Chart!$A$23:$A$24,Chart!$A$27:$A$28,Chart!$A$30:$A$32,Chart!$A$34)</c:f>
              <c:strCache>
                <c:ptCount val="25"/>
                <c:pt idx="0">
                  <c:v>EU 28</c:v>
                </c:pt>
                <c:pt idx="2">
                  <c:v>Austria</c:v>
                </c:pt>
                <c:pt idx="3">
                  <c:v>Czech Rep</c:v>
                </c:pt>
                <c:pt idx="4">
                  <c:v>Belgium</c:v>
                </c:pt>
                <c:pt idx="5">
                  <c:v>Poland</c:v>
                </c:pt>
                <c:pt idx="6">
                  <c:v>Finland</c:v>
                </c:pt>
                <c:pt idx="7">
                  <c:v>Iceland</c:v>
                </c:pt>
                <c:pt idx="8">
                  <c:v>Netherlands</c:v>
                </c:pt>
                <c:pt idx="9">
                  <c:v>Slovakia</c:v>
                </c:pt>
                <c:pt idx="10">
                  <c:v>Germany</c:v>
                </c:pt>
                <c:pt idx="11">
                  <c:v>France</c:v>
                </c:pt>
                <c:pt idx="12">
                  <c:v>Sweden</c:v>
                </c:pt>
                <c:pt idx="13">
                  <c:v>Denmark</c:v>
                </c:pt>
                <c:pt idx="14">
                  <c:v>Croatia</c:v>
                </c:pt>
                <c:pt idx="15">
                  <c:v>Ireland</c:v>
                </c:pt>
                <c:pt idx="16">
                  <c:v>UK</c:v>
                </c:pt>
                <c:pt idx="17">
                  <c:v>Slovenia</c:v>
                </c:pt>
                <c:pt idx="18">
                  <c:v>Greece</c:v>
                </c:pt>
                <c:pt idx="19">
                  <c:v>Romania</c:v>
                </c:pt>
                <c:pt idx="20">
                  <c:v>Hungary</c:v>
                </c:pt>
                <c:pt idx="21">
                  <c:v>Portugal</c:v>
                </c:pt>
                <c:pt idx="22">
                  <c:v>Spain</c:v>
                </c:pt>
                <c:pt idx="23">
                  <c:v>Bulgaria</c:v>
                </c:pt>
                <c:pt idx="24">
                  <c:v>Italy</c:v>
                </c:pt>
              </c:strCache>
            </c:strRef>
          </c:cat>
          <c:val>
            <c:numRef>
              <c:f>(Chart!$E$2:$E$7,Chart!$E$9:$E$18,Chart!$E$21,Chart!$E$23:$E$24,Chart!$E$27:$E$28,Chart!$E$30:$E$32,Chart!$E$34)</c:f>
              <c:numCache>
                <c:formatCode>General</c:formatCode>
                <c:ptCount val="25"/>
                <c:pt idx="0" formatCode="0%">
                  <c:v>0.12000000000000002</c:v>
                </c:pt>
                <c:pt idx="2" formatCode="0%">
                  <c:v>0.26</c:v>
                </c:pt>
                <c:pt idx="3" formatCode="0%">
                  <c:v>0.24000000000000021</c:v>
                </c:pt>
                <c:pt idx="4" formatCode="0%">
                  <c:v>0.21000000000000021</c:v>
                </c:pt>
                <c:pt idx="5" formatCode="0%">
                  <c:v>0.19</c:v>
                </c:pt>
                <c:pt idx="6" formatCode="0%">
                  <c:v>0.17</c:v>
                </c:pt>
                <c:pt idx="7" formatCode="0%">
                  <c:v>0.16</c:v>
                </c:pt>
                <c:pt idx="8" formatCode="0%">
                  <c:v>0.16</c:v>
                </c:pt>
                <c:pt idx="9" formatCode="0%">
                  <c:v>0.16</c:v>
                </c:pt>
                <c:pt idx="10" formatCode="0%">
                  <c:v>0.15000000000000024</c:v>
                </c:pt>
                <c:pt idx="11" formatCode="0%">
                  <c:v>0.14000000000000001</c:v>
                </c:pt>
                <c:pt idx="12" formatCode="0%">
                  <c:v>0.13</c:v>
                </c:pt>
                <c:pt idx="13" formatCode="0%">
                  <c:v>0.12000000000000002</c:v>
                </c:pt>
                <c:pt idx="14" formatCode="0%">
                  <c:v>0.11</c:v>
                </c:pt>
                <c:pt idx="15" formatCode="0%">
                  <c:v>0.11</c:v>
                </c:pt>
                <c:pt idx="16" formatCode="0%">
                  <c:v>0.1</c:v>
                </c:pt>
                <c:pt idx="17" formatCode="0%">
                  <c:v>7.0000000000000021E-2</c:v>
                </c:pt>
                <c:pt idx="18" formatCode="0%">
                  <c:v>6.0000000000000032E-2</c:v>
                </c:pt>
                <c:pt idx="19" formatCode="0%">
                  <c:v>6.0000000000000032E-2</c:v>
                </c:pt>
                <c:pt idx="20" formatCode="0%">
                  <c:v>0.05</c:v>
                </c:pt>
                <c:pt idx="21" formatCode="0%">
                  <c:v>0.05</c:v>
                </c:pt>
                <c:pt idx="22" formatCode="0%">
                  <c:v>0.05</c:v>
                </c:pt>
                <c:pt idx="23" formatCode="0%">
                  <c:v>4.0000000000000022E-2</c:v>
                </c:pt>
                <c:pt idx="24" formatCode="0%">
                  <c:v>3.0000000000000002E-2</c:v>
                </c:pt>
              </c:numCache>
            </c:numRef>
          </c:val>
        </c:ser>
        <c:gapWidth val="50"/>
        <c:axId val="119517568"/>
        <c:axId val="119519104"/>
      </c:barChart>
      <c:catAx>
        <c:axId val="119517568"/>
        <c:scaling>
          <c:orientation val="minMax"/>
        </c:scaling>
        <c:delete val="0"/>
        <c:axPos val="b"/>
        <c:numFmt formatCode="General" sourceLinked="1"/>
        <c:majorTickMark val="none"/>
        <c:tickLblPos val="nextTo"/>
        <c:txPr>
          <a:bodyPr rot="-5400000" vert="horz"/>
          <a:lstStyle/>
          <a:p>
            <a:pPr>
              <a:defRPr/>
            </a:pPr>
            <a:endParaRPr lang="en-US"/>
          </a:p>
        </c:txPr>
        <c:crossAx val="119519104"/>
        <c:crosses val="autoZero"/>
        <c:auto val="1"/>
        <c:lblAlgn val="ctr"/>
        <c:lblOffset val="100"/>
      </c:catAx>
      <c:valAx>
        <c:axId val="119519104"/>
        <c:scaling>
          <c:orientation val="minMax"/>
          <c:max val="1"/>
        </c:scaling>
        <c:delete val="0"/>
        <c:axPos val="l"/>
        <c:numFmt formatCode="0%" sourceLinked="1"/>
        <c:minorTickMark val="out"/>
        <c:tickLblPos val="nextTo"/>
        <c:crossAx val="119517568"/>
        <c:crosses val="autoZero"/>
        <c:crossBetween val="between"/>
        <c:majorUnit val="0.2"/>
        <c:minorUnit val="0.1"/>
      </c:valAx>
    </c:plotArea>
    <c:legend>
      <c:legendPos val="t"/>
      <c:layout>
        <c:manualLayout>
          <c:xMode val="edge"/>
          <c:yMode val="edge"/>
          <c:x val="0.38039838701279644"/>
          <c:y val="1.7069701280227601E-2"/>
          <c:w val="0.31893767320231375"/>
          <c:h val="6.3673611887396522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77/_rels/chart11.xml.rels><?xml version="1.0" encoding="UTF-8" standalone="yes"?>
<Relationships xmlns="http://schemas.openxmlformats.org/package/2006/relationships"><Relationship Id="rId2" Type="http://schemas.openxmlformats.org/officeDocument/2006/relationships/package" Target="../../embeddings/slide_77/Microsoft_Office_Excel_Worksheet11.xlsx"/><Relationship Id="rId1" Type="http://schemas.openxmlformats.org/officeDocument/2006/relationships/themeOverride" Target="../../theme/slide_77/themeOverride8.xml"/></Relationships>
</file>

<file path=ppt/charts/slide_77/chart11.xml><?xml version="1.0" encoding="utf-8"?>
<c:chartSpace xmlns:c="http://schemas.openxmlformats.org/drawingml/2006/chart" xmlns:a="http://schemas.openxmlformats.org/drawingml/2006/main" xmlns:r="http://schemas.openxmlformats.org/officeDocument/2006/relationships">
  <c:date1904 val="1"/>
  <c:lang val="en-GB"/>
  <c:clrMapOvr bg1="lt1" tx1="dk1" bg2="lt2" tx2="dk2" accent1="accent1" accent2="accent2" accent3="accent3" accent4="accent4" accent5="accent5" accent6="accent6" hlink="hlink" folHlink="folHlink"/>
  <c:chart>
    <c:plotArea>
      <c:layout>
        <c:manualLayout>
          <c:layoutTarget val="inner"/>
          <c:xMode val="edge"/>
          <c:yMode val="edge"/>
          <c:x val="7.2520090021811534E-2"/>
          <c:y val="2.3341793168447221E-2"/>
          <c:w val="0.92747990997818885"/>
          <c:h val="0.7259829078975365"/>
        </c:manualLayout>
      </c:layout>
      <c:barChart>
        <c:barDir val="col"/>
        <c:grouping val="clustered"/>
        <c:ser>
          <c:idx val="6"/>
          <c:order val="0"/>
          <c:tx>
            <c:strRef>
              <c:f>Chart!$B$1</c:f>
              <c:strCache>
                <c:ptCount val="1"/>
                <c:pt idx="0">
                  <c:v>2013</c:v>
                </c:pt>
              </c:strCache>
            </c:strRef>
          </c:tx>
          <c:spPr>
            <a:solidFill>
              <a:srgbClr val="35BDB2">
                <a:lumMod val="40000"/>
                <a:lumOff val="6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(Chart!$B$2:$B$3,Chart!$B$6,Chart!$B$8:$B$17,Chart!$B$20:$B$24,Chart!$B$26:$B$29,Chart!$B$31,Chart!$B$34:$B$35)</c:f>
              <c:numCache>
                <c:formatCode>General</c:formatCode>
                <c:ptCount val="25"/>
                <c:pt idx="0" formatCode="0%">
                  <c:v>7.0000000000000021E-2</c:v>
                </c:pt>
                <c:pt idx="2" formatCode="0%">
                  <c:v>0.1</c:v>
                </c:pt>
                <c:pt idx="3" formatCode="0%">
                  <c:v>0.14000000000000001</c:v>
                </c:pt>
                <c:pt idx="4" formatCode="0%">
                  <c:v>0.15000000000000024</c:v>
                </c:pt>
                <c:pt idx="5" formatCode="0%">
                  <c:v>0.11</c:v>
                </c:pt>
                <c:pt idx="6" formatCode="0%">
                  <c:v>0.1</c:v>
                </c:pt>
                <c:pt idx="7" formatCode="0%">
                  <c:v>0.05</c:v>
                </c:pt>
                <c:pt idx="8" formatCode="0%">
                  <c:v>6.0000000000000032E-2</c:v>
                </c:pt>
                <c:pt idx="9" formatCode="0%">
                  <c:v>7.0000000000000021E-2</c:v>
                </c:pt>
                <c:pt idx="10" formatCode="0%">
                  <c:v>6.0000000000000032E-2</c:v>
                </c:pt>
                <c:pt idx="11" formatCode="0%">
                  <c:v>6.0000000000000032E-2</c:v>
                </c:pt>
                <c:pt idx="12" formatCode="0%">
                  <c:v>6.0000000000000032E-2</c:v>
                </c:pt>
                <c:pt idx="13" formatCode="0%">
                  <c:v>0.1</c:v>
                </c:pt>
                <c:pt idx="14" formatCode="0%">
                  <c:v>0.05</c:v>
                </c:pt>
                <c:pt idx="15" formatCode="0%">
                  <c:v>6.0000000000000032E-2</c:v>
                </c:pt>
                <c:pt idx="16" formatCode="0%">
                  <c:v>6.0000000000000032E-2</c:v>
                </c:pt>
                <c:pt idx="17" formatCode="0%">
                  <c:v>8.0000000000000043E-2</c:v>
                </c:pt>
                <c:pt idx="18" formatCode="0%">
                  <c:v>0.1</c:v>
                </c:pt>
                <c:pt idx="19" formatCode="0%">
                  <c:v>9.0000000000000024E-2</c:v>
                </c:pt>
                <c:pt idx="20" formatCode="0%">
                  <c:v>8.0000000000000043E-2</c:v>
                </c:pt>
                <c:pt idx="21" formatCode="0%">
                  <c:v>0.05</c:v>
                </c:pt>
                <c:pt idx="22" formatCode="0%">
                  <c:v>6.0000000000000032E-2</c:v>
                </c:pt>
                <c:pt idx="23" formatCode="0%">
                  <c:v>8.0000000000000043E-2</c:v>
                </c:pt>
                <c:pt idx="24" formatCode="0%">
                  <c:v>0.05</c:v>
                </c:pt>
              </c:numCache>
            </c:numRef>
          </c:val>
        </c:ser>
        <c:ser>
          <c:idx val="0"/>
          <c:order val="1"/>
          <c:tx>
            <c:strRef>
              <c:f>Chart!$C$1</c:f>
              <c:strCache>
                <c:ptCount val="1"/>
                <c:pt idx="0">
                  <c:v>2014</c:v>
                </c:pt>
              </c:strCache>
            </c:strRef>
          </c:tx>
          <c:spPr>
            <a:solidFill>
              <a:srgbClr val="35BDB2"/>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(Chart!$C$2:$C$3,Chart!$C$6,Chart!$C$8:$C$17,Chart!$C$20:$C$24,Chart!$C$26:$C$29,Chart!$C$31,Chart!$C$34:$C$35)</c:f>
              <c:numCache>
                <c:formatCode>General</c:formatCode>
                <c:ptCount val="25"/>
                <c:pt idx="0" formatCode="0%">
                  <c:v>8.0000000000000043E-2</c:v>
                </c:pt>
                <c:pt idx="2" formatCode="0%">
                  <c:v>0.1</c:v>
                </c:pt>
                <c:pt idx="3" formatCode="0%">
                  <c:v>0.18000000000000024</c:v>
                </c:pt>
                <c:pt idx="4" formatCode="0%">
                  <c:v>0.14000000000000001</c:v>
                </c:pt>
                <c:pt idx="5" formatCode="0%">
                  <c:v>0.12000000000000002</c:v>
                </c:pt>
                <c:pt idx="6" formatCode="0%">
                  <c:v>9.0000000000000024E-2</c:v>
                </c:pt>
                <c:pt idx="7" formatCode="0%">
                  <c:v>0.1</c:v>
                </c:pt>
                <c:pt idx="8" formatCode="0%">
                  <c:v>0.1</c:v>
                </c:pt>
                <c:pt idx="9" formatCode="0%">
                  <c:v>0.1</c:v>
                </c:pt>
                <c:pt idx="10" formatCode="0%">
                  <c:v>9.0000000000000024E-2</c:v>
                </c:pt>
                <c:pt idx="11" formatCode="0%">
                  <c:v>0.05</c:v>
                </c:pt>
                <c:pt idx="12" formatCode="0%">
                  <c:v>8.0000000000000043E-2</c:v>
                </c:pt>
                <c:pt idx="13" formatCode="0%">
                  <c:v>7.0000000000000021E-2</c:v>
                </c:pt>
                <c:pt idx="14" formatCode="0%">
                  <c:v>8.0000000000000043E-2</c:v>
                </c:pt>
                <c:pt idx="15" formatCode="0%">
                  <c:v>7.0000000000000021E-2</c:v>
                </c:pt>
                <c:pt idx="16" formatCode="0%">
                  <c:v>0.05</c:v>
                </c:pt>
                <c:pt idx="17" formatCode="0%">
                  <c:v>0.1</c:v>
                </c:pt>
                <c:pt idx="18" formatCode="0%">
                  <c:v>0.12000000000000002</c:v>
                </c:pt>
                <c:pt idx="19" formatCode="0%">
                  <c:v>6.0000000000000032E-2</c:v>
                </c:pt>
                <c:pt idx="20" formatCode="0%">
                  <c:v>9.0000000000000024E-2</c:v>
                </c:pt>
                <c:pt idx="21" formatCode="0%">
                  <c:v>7.0000000000000021E-2</c:v>
                </c:pt>
                <c:pt idx="22" formatCode="0%">
                  <c:v>7.0000000000000021E-2</c:v>
                </c:pt>
                <c:pt idx="23" formatCode="0%">
                  <c:v>0.11</c:v>
                </c:pt>
                <c:pt idx="24" formatCode="0%">
                  <c:v>0.05</c:v>
                </c:pt>
              </c:numCache>
            </c:numRef>
          </c:val>
        </c:ser>
        <c:ser>
          <c:idx val="3"/>
          <c:order val="2"/>
          <c:tx>
            <c:strRef>
              <c:f>Chart!$D$1</c:f>
              <c:strCache>
                <c:ptCount val="1"/>
                <c:pt idx="0">
                  <c:v>2015</c:v>
                </c:pt>
              </c:strCache>
            </c:strRef>
          </c:tx>
          <c:spPr>
            <a:solidFill>
              <a:srgbClr val="35BDB2">
                <a:lumMod val="75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(Chart!$D$2:$D$3,Chart!$D$6,Chart!$D$8:$D$17,Chart!$D$20:$D$24,Chart!$D$26:$D$29,Chart!$D$31,Chart!$D$34:$D$35)</c:f>
              <c:numCache>
                <c:formatCode>General</c:formatCode>
                <c:ptCount val="25"/>
                <c:pt idx="0" formatCode="0%">
                  <c:v>8.0000000000000043E-2</c:v>
                </c:pt>
                <c:pt idx="2" formatCode="0%">
                  <c:v>0.13</c:v>
                </c:pt>
                <c:pt idx="3" formatCode="0%">
                  <c:v>0.12000000000000002</c:v>
                </c:pt>
                <c:pt idx="4" formatCode="0%">
                  <c:v>0.14000000000000001</c:v>
                </c:pt>
                <c:pt idx="5" formatCode="0%">
                  <c:v>0.13</c:v>
                </c:pt>
                <c:pt idx="6" formatCode="0%">
                  <c:v>0.1</c:v>
                </c:pt>
                <c:pt idx="7" formatCode="0%">
                  <c:v>8.0000000000000043E-2</c:v>
                </c:pt>
                <c:pt idx="8" formatCode="0%">
                  <c:v>6.0000000000000032E-2</c:v>
                </c:pt>
                <c:pt idx="9" formatCode="0%">
                  <c:v>7.0000000000000021E-2</c:v>
                </c:pt>
                <c:pt idx="10" formatCode="0%">
                  <c:v>9.0000000000000024E-2</c:v>
                </c:pt>
                <c:pt idx="11" formatCode="0%">
                  <c:v>7.0000000000000021E-2</c:v>
                </c:pt>
                <c:pt idx="12" formatCode="0%">
                  <c:v>9.0000000000000024E-2</c:v>
                </c:pt>
                <c:pt idx="13" formatCode="0%">
                  <c:v>0.1</c:v>
                </c:pt>
                <c:pt idx="14" formatCode="0%">
                  <c:v>7.0000000000000021E-2</c:v>
                </c:pt>
                <c:pt idx="15" formatCode="0%">
                  <c:v>0.05</c:v>
                </c:pt>
                <c:pt idx="16" formatCode="0%">
                  <c:v>6.0000000000000032E-2</c:v>
                </c:pt>
                <c:pt idx="17" formatCode="0%">
                  <c:v>0.1</c:v>
                </c:pt>
                <c:pt idx="18" formatCode="0%">
                  <c:v>8.0000000000000043E-2</c:v>
                </c:pt>
                <c:pt idx="19" formatCode="0%">
                  <c:v>0.11</c:v>
                </c:pt>
                <c:pt idx="20" formatCode="0%">
                  <c:v>0.1</c:v>
                </c:pt>
                <c:pt idx="21" formatCode="0%">
                  <c:v>8.0000000000000043E-2</c:v>
                </c:pt>
                <c:pt idx="22" formatCode="0%">
                  <c:v>6.0000000000000032E-2</c:v>
                </c:pt>
                <c:pt idx="23" formatCode="0%">
                  <c:v>7.0000000000000021E-2</c:v>
                </c:pt>
                <c:pt idx="24" formatCode="0%">
                  <c:v>4.0000000000000022E-2</c:v>
                </c:pt>
              </c:numCache>
            </c:numRef>
          </c:val>
        </c:ser>
        <c:ser>
          <c:idx val="5"/>
          <c:order val="3"/>
          <c:tx>
            <c:strRef>
              <c:f>Chart!$E$1</c:f>
              <c:strCache>
                <c:ptCount val="1"/>
                <c:pt idx="0">
                  <c:v>2016</c:v>
                </c:pt>
              </c:strCache>
            </c:strRef>
          </c:tx>
          <c:spPr>
            <a:solidFill>
              <a:srgbClr val="35BDB2">
                <a:lumMod val="50000"/>
              </a:srgbClr>
            </a:solidFill>
          </c:spPr>
          <c:cat>
            <c:strRef>
              <c:f>(Chart!$A$2:$A$3,Chart!$A$6,Chart!$A$8:$A$17,Chart!$A$20:$A$24,Chart!$A$26:$A$29,Chart!$A$31,Chart!$A$34:$A$35)</c:f>
              <c:strCache>
                <c:ptCount val="25"/>
                <c:pt idx="0">
                  <c:v>EU 28</c:v>
                </c:pt>
                <c:pt idx="2">
                  <c:v>Finland</c:v>
                </c:pt>
                <c:pt idx="3">
                  <c:v>Iceland</c:v>
                </c:pt>
                <c:pt idx="4">
                  <c:v>Ireland</c:v>
                </c:pt>
                <c:pt idx="5">
                  <c:v>UK</c:v>
                </c:pt>
                <c:pt idx="6">
                  <c:v>Sweden</c:v>
                </c:pt>
                <c:pt idx="7">
                  <c:v>Croatia</c:v>
                </c:pt>
                <c:pt idx="8">
                  <c:v>Hungary</c:v>
                </c:pt>
                <c:pt idx="9">
                  <c:v>Poland</c:v>
                </c:pt>
                <c:pt idx="10">
                  <c:v>Austria</c:v>
                </c:pt>
                <c:pt idx="11">
                  <c:v>Belgium</c:v>
                </c:pt>
                <c:pt idx="12">
                  <c:v>Denmark</c:v>
                </c:pt>
                <c:pt idx="13">
                  <c:v>Czech Rep</c:v>
                </c:pt>
                <c:pt idx="14">
                  <c:v>France</c:v>
                </c:pt>
                <c:pt idx="15">
                  <c:v>Italy</c:v>
                </c:pt>
                <c:pt idx="16">
                  <c:v>Netherlands</c:v>
                </c:pt>
                <c:pt idx="17">
                  <c:v>Slovenia</c:v>
                </c:pt>
                <c:pt idx="18">
                  <c:v>Greece</c:v>
                </c:pt>
                <c:pt idx="19">
                  <c:v>Portugal</c:v>
                </c:pt>
                <c:pt idx="20">
                  <c:v>Slovakia</c:v>
                </c:pt>
                <c:pt idx="21">
                  <c:v>Bulgaria</c:v>
                </c:pt>
                <c:pt idx="22">
                  <c:v>Spain</c:v>
                </c:pt>
                <c:pt idx="23">
                  <c:v>Romania</c:v>
                </c:pt>
                <c:pt idx="24">
                  <c:v>Germany</c:v>
                </c:pt>
              </c:strCache>
            </c:strRef>
          </c:cat>
          <c:val>
            <c:numRef>
              <c:f>(Chart!$E$2:$E$3,Chart!$E$6,Chart!$E$8:$E$17,Chart!$E$20:$E$24,Chart!$E$26:$E$29,Chart!$E$31,Chart!$E$34:$E$35)</c:f>
              <c:numCache>
                <c:formatCode>General</c:formatCode>
                <c:ptCount val="25"/>
                <c:pt idx="0" formatCode="0%">
                  <c:v>9.0000000000000024E-2</c:v>
                </c:pt>
                <c:pt idx="2" formatCode="0%">
                  <c:v>0.18000000000000024</c:v>
                </c:pt>
                <c:pt idx="3" formatCode="0%">
                  <c:v>0.14000000000000001</c:v>
                </c:pt>
                <c:pt idx="4" formatCode="0%">
                  <c:v>0.14000000000000001</c:v>
                </c:pt>
                <c:pt idx="5" formatCode="0%">
                  <c:v>0.13</c:v>
                </c:pt>
                <c:pt idx="6" formatCode="0%">
                  <c:v>0.12000000000000002</c:v>
                </c:pt>
                <c:pt idx="7" formatCode="0%">
                  <c:v>0.11</c:v>
                </c:pt>
                <c:pt idx="8" formatCode="0%">
                  <c:v>0.11</c:v>
                </c:pt>
                <c:pt idx="9" formatCode="0%">
                  <c:v>0.11</c:v>
                </c:pt>
                <c:pt idx="10" formatCode="0%">
                  <c:v>0.1</c:v>
                </c:pt>
                <c:pt idx="11" formatCode="0%">
                  <c:v>0.1</c:v>
                </c:pt>
                <c:pt idx="12" formatCode="0%">
                  <c:v>0.1</c:v>
                </c:pt>
                <c:pt idx="13" formatCode="0%">
                  <c:v>9.0000000000000024E-2</c:v>
                </c:pt>
                <c:pt idx="14" formatCode="0%">
                  <c:v>9.0000000000000024E-2</c:v>
                </c:pt>
                <c:pt idx="15" formatCode="0%">
                  <c:v>9.0000000000000024E-2</c:v>
                </c:pt>
                <c:pt idx="16" formatCode="0%">
                  <c:v>9.0000000000000024E-2</c:v>
                </c:pt>
                <c:pt idx="17" formatCode="0%">
                  <c:v>9.0000000000000024E-2</c:v>
                </c:pt>
                <c:pt idx="18" formatCode="0%">
                  <c:v>8.0000000000000043E-2</c:v>
                </c:pt>
                <c:pt idx="19" formatCode="0%">
                  <c:v>8.0000000000000043E-2</c:v>
                </c:pt>
                <c:pt idx="20" formatCode="0%">
                  <c:v>8.0000000000000043E-2</c:v>
                </c:pt>
                <c:pt idx="21" formatCode="0%">
                  <c:v>7.0000000000000021E-2</c:v>
                </c:pt>
                <c:pt idx="22" formatCode="0%">
                  <c:v>7.0000000000000021E-2</c:v>
                </c:pt>
                <c:pt idx="23" formatCode="0%">
                  <c:v>6.0000000000000032E-2</c:v>
                </c:pt>
                <c:pt idx="24" formatCode="0%">
                  <c:v>0.05</c:v>
                </c:pt>
              </c:numCache>
            </c:numRef>
          </c:val>
        </c:ser>
        <c:gapWidth val="50"/>
        <c:axId val="119287808"/>
        <c:axId val="119289344"/>
      </c:barChart>
      <c:catAx>
        <c:axId val="119287808"/>
        <c:scaling>
          <c:orientation val="minMax"/>
        </c:scaling>
        <c:delete val="0"/>
        <c:axPos val="b"/>
        <c:numFmt formatCode="General" sourceLinked="1"/>
        <c:majorTickMark val="none"/>
        <c:tickLblPos val="nextTo"/>
        <c:txPr>
          <a:bodyPr rot="-5400000" vert="horz"/>
          <a:lstStyle/>
          <a:p>
            <a:pPr>
              <a:defRPr/>
            </a:pPr>
            <a:endParaRPr lang="en-US"/>
          </a:p>
        </c:txPr>
        <c:crossAx val="119289344"/>
        <c:crosses val="autoZero"/>
        <c:auto val="1"/>
        <c:lblAlgn val="ctr"/>
        <c:lblOffset val="100"/>
      </c:catAx>
      <c:valAx>
        <c:axId val="119289344"/>
        <c:scaling>
          <c:orientation val="minMax"/>
          <c:max val="1"/>
        </c:scaling>
        <c:delete val="0"/>
        <c:axPos val="l"/>
        <c:numFmt formatCode="0%" sourceLinked="1"/>
        <c:minorTickMark val="out"/>
        <c:tickLblPos val="nextTo"/>
        <c:crossAx val="119287808"/>
        <c:crosses val="autoZero"/>
        <c:crossBetween val="between"/>
        <c:majorUnit val="0.2"/>
        <c:minorUnit val="0.1"/>
      </c:valAx>
    </c:plotArea>
    <c:legend>
      <c:legendPos val="t"/>
      <c:layout>
        <c:manualLayout>
          <c:xMode val="edge"/>
          <c:yMode val="edge"/>
          <c:x val="0.38039838701279588"/>
          <c:y val="1.7069701280227601E-2"/>
          <c:w val="0.31893767320231314"/>
          <c:h val="6.7652686685109598E-2"/>
        </c:manualLayout>
      </c:layout>
    </c:legend>
    <c:plotVisOnly val="1"/>
  </c:chart>
  <c:txPr>
    <a:bodyPr/>
    <a:lstStyle/>
    <a:p>
      <a:pPr>
        <a:defRPr sz="1400">
          <a:solidFill>
            <a:schemeClr val="tx1">
              <a:lumMod val="65000"/>
              <a:lumOff val="35000"/>
            </a:schemeClr>
          </a:solidFill>
        </a:defRPr>
      </a:pPr>
      <a:endParaRPr lang="en-US"/>
    </a:p>
  </c:txPr>
  <c:externalData r:id="rId2"/>
</c:chartSpace>
</file>

<file path=ppt/charts/slide_8/_rels/chart1.xml.rels><?xml version="1.0" encoding="UTF-8" standalone="yes"?>
<Relationships xmlns="http://schemas.openxmlformats.org/package/2006/relationships"><Relationship Id="rId2" Type="http://schemas.openxmlformats.org/officeDocument/2006/relationships/package" Target="../../embeddings/slide_8/Microsoft_Office_Excel_Worksheet1.xlsx"/><Relationship Id="rId1" Type="http://schemas.openxmlformats.org/officeDocument/2006/relationships/image" Target="../../media/slide_8/image5.png"/></Relationships>
</file>

<file path=ppt/charts/slide_8/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manualLayout>
          <c:layoutTarget val="inner"/>
          <c:xMode val="edge"/>
          <c:yMode val="edge"/>
          <c:x val="7.2520090021812034E-2"/>
          <c:y val="0.16305364580453569"/>
          <c:w val="0.93790888852365961"/>
          <c:h val="0.48848135077565635"/>
        </c:manualLayout>
      </c:layout>
      <c:barChart>
        <c:barDir val="col"/>
        <c:grouping val="clustered"/>
        <c:overlap val="-1"/>
        <c:axId val="67475712"/>
        <c:axId val="67530752"/>
      </c:barChart>
      <c:catAx>
        <c:axId val="67475712"/>
        <c:scaling>
          <c:orientation val="minMax"/>
        </c:scaling>
        <c:delete val="1"/>
        <c:axPos val="b"/>
        <c:numFmt formatCode="General" sourceLinked="1"/>
        <c:majorTickMark val="none"/>
        <c:tickLblPos val="none"/>
        <c:crossAx val="67530752"/>
        <c:crosses val="autoZero"/>
        <c:auto val="1"/>
        <c:lblAlgn val="ctr"/>
        <c:lblOffset val="100"/>
        <c:tickLblSkip val="1"/>
        <c:tickMarkSkip val="1"/>
      </c:catAx>
      <c:valAx>
        <c:axId val="67530752"/>
        <c:scaling>
          <c:orientation val="minMax"/>
          <c:max val="1"/>
          <c:min val="0"/>
        </c:scaling>
        <c:delete val="1"/>
        <c:axPos val="l"/>
        <c:numFmt formatCode="0%" sourceLinked="0"/>
        <c:minorTickMark val="out"/>
        <c:tickLblPos val="none"/>
        <c:crossAx val="67475712"/>
        <c:crosses val="autoZero"/>
        <c:crossBetween val="between"/>
        <c:majorUnit val="0.2"/>
        <c:minorUnit val="0.1"/>
      </c:valAx>
      <c:spPr>
        <a:noFill/>
        <a:ln w="25400">
          <a:noFill/>
        </a:ln>
      </c:spPr>
    </c:plotArea>
    <c:plotVisOnly val="1"/>
    <c:dispBlanksAs val="gap"/>
  </c:chart>
  <c:spPr>
    <a:blipFill>
      <a:blip xmlns:r="http://schemas.openxmlformats.org/officeDocument/2006/relationships" r:embed="rId1"/>
      <a:stretch>
        <a:fillRect/>
      </a:stretch>
    </a:blipFill>
    <a:ln>
      <a:noFill/>
    </a:ln>
  </c:spPr>
  <c:txPr>
    <a:bodyPr/>
    <a:lstStyle/>
    <a:p>
      <a:pPr>
        <a:defRPr sz="1400" b="0" i="0" u="none" strike="noStrike" baseline="0">
          <a:solidFill>
            <a:schemeClr val="tx1">
              <a:lumMod val="65000"/>
              <a:lumOff val="35000"/>
            </a:schemeClr>
          </a:solidFill>
          <a:latin typeface="Arial"/>
          <a:ea typeface="Arial"/>
          <a:cs typeface="Arial"/>
        </a:defRPr>
      </a:pPr>
      <a:endParaRPr lang="en-US"/>
    </a:p>
  </c:txPr>
  <c:externalData r:id="rId2"/>
</c:chartSpace>
</file>

<file path=ppt/charts/slide_9/_rels/chart2.xml.rels><?xml version="1.0" encoding="UTF-8" standalone="yes"?>
<Relationships xmlns="http://schemas.openxmlformats.org/package/2006/relationships"><Relationship Id="rId1" Type="http://schemas.openxmlformats.org/officeDocument/2006/relationships/package" Target="../../embeddings/slide_9/Microsoft_Office_Excel_Worksheet2.xlsx"/></Relationships>
</file>

<file path=ppt/charts/slide_9/chart2.xml><?xml version="1.0" encoding="utf-8"?>
<c:chartSpace xmlns:c="http://schemas.openxmlformats.org/drawingml/2006/chart" xmlns:a="http://schemas.openxmlformats.org/drawingml/2006/main" xmlns:r="http://schemas.openxmlformats.org/officeDocument/2006/relationships">
  <c:date1904 val="1"/>
  <c:lang val="en-GB"/>
  <c:chart>
    <c:plotArea>
      <c:layout>
        <c:manualLayout>
          <c:layoutTarget val="inner"/>
          <c:xMode val="edge"/>
          <c:yMode val="edge"/>
          <c:x val="7.2520090021811909E-2"/>
          <c:y val="0.19561681336477618"/>
          <c:w val="0.91305663390165859"/>
          <c:h val="0.45814320501858025"/>
        </c:manualLayout>
      </c:layout>
      <c:barChart>
        <c:barDir val="col"/>
        <c:grouping val="clustered"/>
        <c:ser>
          <c:idx val="0"/>
          <c:order val="0"/>
          <c:tx>
            <c:strRef>
              <c:f>Chart!$A$6</c:f>
              <c:strCache>
                <c:ptCount val="1"/>
                <c:pt idx="0">
                  <c:v>Adding items to an online shopping basket</c:v>
                </c:pt>
              </c:strCache>
            </c:strRef>
          </c:tx>
          <c:spPr>
            <a:solidFill>
              <a:schemeClr val="bg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Chart!$B$6:$S$6</c:f>
              <c:numCache>
                <c:formatCode>General</c:formatCode>
                <c:ptCount val="18"/>
                <c:pt idx="0" formatCode="0%">
                  <c:v>0.62143170000000003</c:v>
                </c:pt>
                <c:pt idx="2" formatCode="0%">
                  <c:v>0.58850859999999861</c:v>
                </c:pt>
                <c:pt idx="3" formatCode="0%">
                  <c:v>0.65637040000000113</c:v>
                </c:pt>
                <c:pt idx="5" formatCode="0%">
                  <c:v>0.59169720000000003</c:v>
                </c:pt>
                <c:pt idx="6" formatCode="0%">
                  <c:v>0.60685440000000113</c:v>
                </c:pt>
                <c:pt idx="7" formatCode="0%">
                  <c:v>0.64790920000000163</c:v>
                </c:pt>
                <c:pt idx="8" formatCode="0%">
                  <c:v>0.64320800000000111</c:v>
                </c:pt>
                <c:pt idx="9" formatCode="0%">
                  <c:v>0.61206899999999997</c:v>
                </c:pt>
                <c:pt idx="11" formatCode="0%">
                  <c:v>0.5935494</c:v>
                </c:pt>
                <c:pt idx="12" formatCode="0%">
                  <c:v>0.64869490000000163</c:v>
                </c:pt>
                <c:pt idx="13" formatCode="0%">
                  <c:v>0.61206899999999997</c:v>
                </c:pt>
                <c:pt idx="15" formatCode="0%">
                  <c:v>0.53440619999999861</c:v>
                </c:pt>
                <c:pt idx="16" formatCode="0%">
                  <c:v>0.62518470000000004</c:v>
                </c:pt>
                <c:pt idx="17" formatCode="0%">
                  <c:v>0.65314170000000138</c:v>
                </c:pt>
              </c:numCache>
            </c:numRef>
          </c:val>
        </c:ser>
        <c:ser>
          <c:idx val="1"/>
          <c:order val="1"/>
          <c:tx>
            <c:strRef>
              <c:f>Chart!$A$7</c:f>
              <c:strCache>
                <c:ptCount val="1"/>
                <c:pt idx="0">
                  <c:v>Favoriting or starring items on a website</c:v>
                </c:pt>
              </c:strCache>
            </c:strRef>
          </c:tx>
          <c:spPr>
            <a:solidFill>
              <a:schemeClr val="accent1"/>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Chart!$B$7:$S$7</c:f>
              <c:numCache>
                <c:formatCode>General</c:formatCode>
                <c:ptCount val="18"/>
                <c:pt idx="0" formatCode="0%">
                  <c:v>0.57205819999999996</c:v>
                </c:pt>
                <c:pt idx="2" formatCode="0%">
                  <c:v>0.53890340000000003</c:v>
                </c:pt>
                <c:pt idx="3" formatCode="0%">
                  <c:v>0.60724279999999997</c:v>
                </c:pt>
                <c:pt idx="5" formatCode="0%">
                  <c:v>0.637216</c:v>
                </c:pt>
                <c:pt idx="6" formatCode="0%">
                  <c:v>0.58358439999999823</c:v>
                </c:pt>
                <c:pt idx="7" formatCode="0%">
                  <c:v>0.55172130000000064</c:v>
                </c:pt>
                <c:pt idx="8" formatCode="0%">
                  <c:v>0.53419660000000002</c:v>
                </c:pt>
                <c:pt idx="9" formatCode="0%">
                  <c:v>0.54772160000000125</c:v>
                </c:pt>
                <c:pt idx="11" formatCode="0%">
                  <c:v>0.61096850000000003</c:v>
                </c:pt>
                <c:pt idx="12" formatCode="0%">
                  <c:v>0.54620040000000003</c:v>
                </c:pt>
                <c:pt idx="13" formatCode="0%">
                  <c:v>0.54772160000000125</c:v>
                </c:pt>
                <c:pt idx="15" formatCode="0%">
                  <c:v>0.53787169999999995</c:v>
                </c:pt>
                <c:pt idx="16" formatCode="0%">
                  <c:v>0.58608669999999863</c:v>
                </c:pt>
                <c:pt idx="17" formatCode="0%">
                  <c:v>0.57247709999999996</c:v>
                </c:pt>
              </c:numCache>
            </c:numRef>
          </c:val>
        </c:ser>
        <c:ser>
          <c:idx val="2"/>
          <c:order val="2"/>
          <c:tx>
            <c:strRef>
              <c:f>Chart!$A$8</c:f>
              <c:strCache>
                <c:ptCount val="1"/>
                <c:pt idx="0">
                  <c:v>Emailing links to products to yourself</c:v>
                </c:pt>
              </c:strCache>
            </c:strRef>
          </c:tx>
          <c:spPr>
            <a:solidFill>
              <a:schemeClr val="accent2"/>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Chart!$B$8:$S$8</c:f>
              <c:numCache>
                <c:formatCode>General</c:formatCode>
                <c:ptCount val="18"/>
                <c:pt idx="0" formatCode="0%">
                  <c:v>0.20378330000000028</c:v>
                </c:pt>
                <c:pt idx="2" formatCode="0%">
                  <c:v>0.21868119999999999</c:v>
                </c:pt>
                <c:pt idx="3" formatCode="0%">
                  <c:v>0.18797330000000037</c:v>
                </c:pt>
                <c:pt idx="5" formatCode="0%">
                  <c:v>0.19601930000000031</c:v>
                </c:pt>
                <c:pt idx="6" formatCode="0%">
                  <c:v>0.2742170000000001</c:v>
                </c:pt>
                <c:pt idx="7" formatCode="0%">
                  <c:v>0.19947590000000001</c:v>
                </c:pt>
                <c:pt idx="8" formatCode="0%">
                  <c:v>0.19330739999999999</c:v>
                </c:pt>
                <c:pt idx="9" formatCode="0%">
                  <c:v>0.13690579999999999</c:v>
                </c:pt>
                <c:pt idx="11" formatCode="0%">
                  <c:v>0.23219029999999999</c:v>
                </c:pt>
                <c:pt idx="12" formatCode="0%">
                  <c:v>0.20090950000000021</c:v>
                </c:pt>
                <c:pt idx="13" formatCode="0%">
                  <c:v>0.13690579999999999</c:v>
                </c:pt>
                <c:pt idx="15" formatCode="0%">
                  <c:v>0.12409580000000017</c:v>
                </c:pt>
                <c:pt idx="16" formatCode="0%">
                  <c:v>0.17212189999999997</c:v>
                </c:pt>
                <c:pt idx="17" formatCode="0%">
                  <c:v>0.25895450000000031</c:v>
                </c:pt>
              </c:numCache>
            </c:numRef>
          </c:val>
        </c:ser>
        <c:ser>
          <c:idx val="3"/>
          <c:order val="3"/>
          <c:tx>
            <c:strRef>
              <c:f>Chart!$A$9</c:f>
              <c:strCache>
                <c:ptCount val="1"/>
                <c:pt idx="0">
                  <c:v>Creating a digital list / saving links of favorite items</c:v>
                </c:pt>
              </c:strCache>
            </c:strRef>
          </c:tx>
          <c:spPr>
            <a:solidFill>
              <a:schemeClr val="accent3"/>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Chart!$B$9:$S$9</c:f>
              <c:numCache>
                <c:formatCode>General</c:formatCode>
                <c:ptCount val="18"/>
                <c:pt idx="0" formatCode="0%">
                  <c:v>0.25510739999999998</c:v>
                </c:pt>
                <c:pt idx="2" formatCode="0%">
                  <c:v>0.25377260000000001</c:v>
                </c:pt>
                <c:pt idx="3" formatCode="0%">
                  <c:v>0.25652390000000008</c:v>
                </c:pt>
                <c:pt idx="5" formatCode="0%">
                  <c:v>0.2925083000000005</c:v>
                </c:pt>
                <c:pt idx="6" formatCode="0%">
                  <c:v>0.34566840000000032</c:v>
                </c:pt>
                <c:pt idx="7" formatCode="0%">
                  <c:v>0.260571</c:v>
                </c:pt>
                <c:pt idx="8" formatCode="0%">
                  <c:v>0.17724690000000037</c:v>
                </c:pt>
                <c:pt idx="9" formatCode="0%">
                  <c:v>0.17103299999999999</c:v>
                </c:pt>
                <c:pt idx="11" formatCode="0%">
                  <c:v>0.31777310000000031</c:v>
                </c:pt>
                <c:pt idx="12" formatCode="0%">
                  <c:v>0.2280885</c:v>
                </c:pt>
                <c:pt idx="13" formatCode="0%">
                  <c:v>0.17103299999999999</c:v>
                </c:pt>
                <c:pt idx="15" formatCode="0%">
                  <c:v>0.20848580000000028</c:v>
                </c:pt>
                <c:pt idx="16" formatCode="0%">
                  <c:v>0.22069749999999999</c:v>
                </c:pt>
                <c:pt idx="17" formatCode="0%">
                  <c:v>0.29547560000000056</c:v>
                </c:pt>
              </c:numCache>
            </c:numRef>
          </c:val>
        </c:ser>
        <c:ser>
          <c:idx val="4"/>
          <c:order val="4"/>
          <c:tx>
            <c:strRef>
              <c:f>Chart!$A$10</c:f>
              <c:strCache>
                <c:ptCount val="1"/>
                <c:pt idx="0">
                  <c:v>Sharing or posting items on a social network</c:v>
                </c:pt>
              </c:strCache>
            </c:strRef>
          </c:tx>
          <c:spPr>
            <a:solidFill>
              <a:schemeClr val="accent4"/>
            </a:solidFill>
          </c:spPr>
          <c:cat>
            <c:strRef>
              <c:f>Chart!$B$5:$S$5</c:f>
              <c:strCache>
                <c:ptCount val="18"/>
                <c:pt idx="0">
                  <c:v>Total</c:v>
                </c:pt>
                <c:pt idx="2">
                  <c:v>Male</c:v>
                </c:pt>
                <c:pt idx="3">
                  <c:v>Female</c:v>
                </c:pt>
                <c:pt idx="5">
                  <c:v>16-24</c:v>
                </c:pt>
                <c:pt idx="6">
                  <c:v>25-34</c:v>
                </c:pt>
                <c:pt idx="7">
                  <c:v>35-44</c:v>
                </c:pt>
                <c:pt idx="8">
                  <c:v>45-54</c:v>
                </c:pt>
                <c:pt idx="9">
                  <c:v>55-64</c:v>
                </c:pt>
                <c:pt idx="11">
                  <c:v>Generation Y</c:v>
                </c:pt>
                <c:pt idx="12">
                  <c:v>Generation X</c:v>
                </c:pt>
                <c:pt idx="13">
                  <c:v>Baby-boomers</c:v>
                </c:pt>
                <c:pt idx="15">
                  <c:v>&lt; CNY¥6.6k HH income</c:v>
                </c:pt>
                <c:pt idx="16">
                  <c:v>CNY¥6.6k - 12.7k HH income</c:v>
                </c:pt>
                <c:pt idx="17">
                  <c:v>CNY¥12.7k+ HH income</c:v>
                </c:pt>
              </c:strCache>
            </c:strRef>
          </c:cat>
          <c:val>
            <c:numRef>
              <c:f>Chart!$B$10:$S$10</c:f>
              <c:numCache>
                <c:formatCode>General</c:formatCode>
                <c:ptCount val="18"/>
                <c:pt idx="0" formatCode="0%">
                  <c:v>0.22014819999999999</c:v>
                </c:pt>
                <c:pt idx="2" formatCode="0%">
                  <c:v>0.20988340000000025</c:v>
                </c:pt>
                <c:pt idx="3" formatCode="0%">
                  <c:v>0.23104150000000001</c:v>
                </c:pt>
                <c:pt idx="5" formatCode="0%">
                  <c:v>0.20231299999999999</c:v>
                </c:pt>
                <c:pt idx="6" formatCode="0%">
                  <c:v>0.26849690000000032</c:v>
                </c:pt>
                <c:pt idx="7" formatCode="0%">
                  <c:v>0.26679009999999997</c:v>
                </c:pt>
                <c:pt idx="8" formatCode="0%">
                  <c:v>0.21570200000000031</c:v>
                </c:pt>
                <c:pt idx="9" formatCode="0%">
                  <c:v>0.10873080000000013</c:v>
                </c:pt>
                <c:pt idx="11" formatCode="0%">
                  <c:v>0.2297746</c:v>
                </c:pt>
                <c:pt idx="12" formatCode="0%">
                  <c:v>0.24809750000000028</c:v>
                </c:pt>
                <c:pt idx="13" formatCode="0%">
                  <c:v>0.10873080000000013</c:v>
                </c:pt>
                <c:pt idx="15" formatCode="0%">
                  <c:v>0.14572379999999999</c:v>
                </c:pt>
                <c:pt idx="16" formatCode="0%">
                  <c:v>0.18421070000000031</c:v>
                </c:pt>
                <c:pt idx="17" formatCode="0%">
                  <c:v>0.27675260000000002</c:v>
                </c:pt>
              </c:numCache>
            </c:numRef>
          </c:val>
        </c:ser>
        <c:gapWidth val="50"/>
        <c:axId val="144043008"/>
        <c:axId val="144044800"/>
      </c:barChart>
      <c:catAx>
        <c:axId val="144043008"/>
        <c:scaling>
          <c:orientation val="minMax"/>
        </c:scaling>
        <c:delete val="0"/>
        <c:axPos val="b"/>
        <c:majorTickMark val="none"/>
        <c:tickLblPos val="nextTo"/>
        <c:txPr>
          <a:bodyPr rot="-5400000" vert="horz"/>
          <a:lstStyle/>
          <a:p>
            <a:pPr>
              <a:defRPr/>
            </a:pPr>
            <a:endParaRPr lang="en-US"/>
          </a:p>
        </c:txPr>
        <c:crossAx val="144044800"/>
        <c:crosses val="autoZero"/>
        <c:auto val="1"/>
        <c:lblAlgn val="ctr"/>
        <c:lblOffset val="100"/>
        <c:tickLblSkip val="1"/>
      </c:catAx>
      <c:valAx>
        <c:axId val="144044800"/>
        <c:scaling>
          <c:orientation val="minMax"/>
          <c:max val="1"/>
        </c:scaling>
        <c:delete val="0"/>
        <c:axPos val="l"/>
        <c:numFmt formatCode="0%" sourceLinked="0"/>
        <c:minorTickMark val="out"/>
        <c:tickLblPos val="nextTo"/>
        <c:crossAx val="144043008"/>
        <c:crosses val="autoZero"/>
        <c:crossBetween val="between"/>
        <c:majorUnit val="0.2"/>
        <c:minorUnit val="0.1"/>
      </c:valAx>
    </c:plotArea>
    <c:legend>
      <c:legendPos val="t"/>
      <c:layout>
        <c:manualLayout>
          <c:xMode val="edge"/>
          <c:yMode val="edge"/>
          <c:x val="7.8121691438092722E-2"/>
          <c:y val="0"/>
          <c:w val="0.92187830856190733"/>
          <c:h val="0.25771880206224124"/>
        </c:manualLayout>
      </c:layout>
    </c:legend>
    <c:plotVisOnly val="1"/>
  </c:chart>
  <c:txPr>
    <a:bodyPr/>
    <a:lstStyle/>
    <a:p>
      <a:pPr>
        <a:defRPr sz="1400">
          <a:solidFill>
            <a:schemeClr val="tx1">
              <a:lumMod val="65000"/>
              <a:lumOff val="35000"/>
            </a:schemeClr>
          </a:solidFill>
        </a:defRPr>
      </a:pPr>
      <a:endParaRPr lang="en-US"/>
    </a:p>
  </c:txPr>
  <c:externalData r:id="rId1"/>
</c:chartSpace>
</file>

<file path=ppt/drawings/slide_27/drawing1.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8/drawing2.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29/drawing3.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0/drawing4.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1/drawing5.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2/drawing6.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3/drawing7.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4/drawing8.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5/drawing9.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36/drawing10.xml><?xml version="1.0" encoding="utf-8"?>
<c:userShapes xmlns:c="http://schemas.openxmlformats.org/drawingml/2006/chart">
  <cdr:relSizeAnchor xmlns:cdr="http://schemas.openxmlformats.org/drawingml/2006/chartDrawing">
    <cdr:from>
      <cdr:x>0.195</cdr:x>
      <cdr:y>0.3805</cdr:y>
    </cdr:from>
    <cdr:to>
      <cdr:x>0.20025</cdr:x>
      <cdr:y>0.443</cdr:y>
    </cdr:to>
    <cdr:sp macro="" textlink="">
      <cdr:nvSpPr>
        <cdr:cNvPr id="1025" name="Text Box 1"/>
        <cdr:cNvSpPr txBox="1">
          <a:spLocks xmlns:a="http://schemas.openxmlformats.org/drawingml/2006/main" noChangeArrowheads="1"/>
        </cdr:cNvSpPr>
      </cdr:nvSpPr>
      <cdr:spPr bwMode="auto">
        <a:xfrm xmlns:a="http://schemas.openxmlformats.org/drawingml/2006/main">
          <a:off x="1792367" y="1917235"/>
          <a:ext cx="48256" cy="31492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userShapes>
</file>

<file path=ppt/drawings/slide_56/drawing1.xml><?xml version="1.0" encoding="utf-8"?>
<c:userShapes xmlns:c="http://schemas.openxmlformats.org/drawingml/2006/chart">
  <cdr:relSizeAnchor xmlns:cdr="http://schemas.openxmlformats.org/drawingml/2006/chartDrawing">
    <cdr:from>
      <cdr:x>0.13529</cdr:x>
      <cdr:y>0.02014</cdr:y>
    </cdr:from>
    <cdr:to>
      <cdr:x>0.50154</cdr:x>
      <cdr:y>0.10364</cdr:y>
    </cdr:to>
    <cdr:sp macro="" textlink="">
      <cdr:nvSpPr>
        <cdr:cNvPr id="2" name="TextBox 25"/>
        <cdr:cNvSpPr txBox="1"/>
      </cdr:nvSpPr>
      <cdr:spPr>
        <a:xfrm xmlns:a="http://schemas.openxmlformats.org/drawingml/2006/main">
          <a:off x="576262" y="62373"/>
          <a:ext cx="1560063" cy="258588"/>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xmlns:a="http://schemas.openxmlformats.org/drawingml/2006/main">
          <a:r>
            <a:rPr lang="en-GB" sz="1100" b="1" dirty="0">
              <a:solidFill>
                <a:srgbClr val="000000">
                  <a:lumMod val="65000"/>
                  <a:lumOff val="35000"/>
                </a:srgbClr>
              </a:solidFill>
            </a:rPr>
            <a:t>100 = Peak searches</a:t>
          </a:r>
          <a:endParaRPr lang="en-GB" sz="1100" b="1" dirty="0">
            <a:solidFill>
              <a:srgbClr val="000000">
                <a:lumMod val="65000"/>
                <a:lumOff val="35000"/>
              </a:srgb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CFFA1-E31C-4403-BF25-43564C874A0C}" type="datetimeFigureOut">
              <a:rPr lang="en-US" smtClean="0"/>
              <a:pPr/>
              <a:t>7/21/2015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E35922-4DB2-4CEA-8099-5FF0C7F3A0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
  <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
  <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
  <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
  <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
  <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
  <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
  <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
  <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
  <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
  <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
  <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
  <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
  <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
  <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
  <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
  <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
  <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
  <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
  <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
  <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
  <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
  <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
  <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
  <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
  <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
  <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
  <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
  <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
  <Relationship Id="rId3" Type="http://schemas.openxmlformats.org/officeDocument/2006/relationships/hyperlink" Target="https://www.flickr.com/photos/vancouverfilmschool/" TargetMode="External"/>
  <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
  <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
  <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
  <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
  <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
  <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
  <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
  <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
  <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
  <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
  <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
  <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
  <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
  <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5</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11</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12</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13</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Arial" pitchFamily="34" charset="0"/>
                <a:cs typeface="Arial" pitchFamily="34" charset="0"/>
              </a:rPr>
              <a:t>Image: Creative Commons </a:t>
            </a:r>
            <a:r>
              <a:rPr lang="en-GB" sz="1200" b="0" i="0" kern="1200" dirty="0" err="1">
                <a:solidFill>
                  <a:schemeClr val="tx1"/>
                </a:solidFill>
                <a:latin typeface="+mn-lt"/>
                <a:ea typeface="+mn-ea"/>
                <a:cs typeface="+mn-cs"/>
              </a:rPr>
              <a:t>jfingas</a:t>
            </a:r>
            <a:r>
              <a:rPr lang="en-GB" sz="1200" b="0" i="0" kern="1200" dirty="0">
                <a:solidFill>
                  <a:schemeClr val="tx1"/>
                </a:solidFill>
                <a:latin typeface="+mn-lt"/>
                <a:ea typeface="+mn-ea"/>
                <a:cs typeface="+mn-cs"/>
              </a:rPr>
              <a:t>,</a:t>
            </a:r>
            <a:r>
              <a:rPr lang="en-GB" sz="1200" b="0" i="0" kern="1200" baseline="0" dirty="0">
                <a:solidFill>
                  <a:schemeClr val="tx1"/>
                </a:solidFill>
                <a:latin typeface="+mn-lt"/>
                <a:ea typeface="+mn-ea"/>
                <a:cs typeface="+mn-cs"/>
              </a:rPr>
              <a:t> edited by </a:t>
            </a:r>
            <a:r>
              <a:rPr lang="en-GB" dirty="0">
                <a:latin typeface="Arial" pitchFamily="34" charset="0"/>
                <a:cs typeface="Arial" pitchFamily="34" charset="0"/>
              </a:rPr>
              <a:t>Philip Smith Future Foundation</a:t>
            </a:r>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Right click and select “</a:t>
            </a:r>
            <a:r>
              <a:rPr lang="en-GB" sz="1100" b="1" kern="1200" dirty="0">
                <a:solidFill>
                  <a:schemeClr val="tx1"/>
                </a:solidFill>
                <a:latin typeface="Arial" pitchFamily="34" charset="0"/>
                <a:ea typeface="+mn-ea"/>
                <a:cs typeface="Arial" pitchFamily="34" charset="0"/>
              </a:rPr>
              <a:t>Edit Data</a:t>
            </a:r>
            <a:r>
              <a:rPr lang="en-GB" sz="1100" kern="1200" dirty="0">
                <a:solidFill>
                  <a:schemeClr val="tx1"/>
                </a:solidFill>
                <a:latin typeface="Arial" pitchFamily="34" charset="0"/>
                <a:ea typeface="+mn-ea"/>
                <a:cs typeface="Arial" pitchFamily="34" charset="0"/>
              </a:rPr>
              <a:t>” to find demographic breakdowns and definitions.</a:t>
            </a:r>
          </a:p>
        </p:txBody>
      </p:sp>
      <p:sp>
        <p:nvSpPr>
          <p:cNvPr id="4" name="Slide Number Placeholder 3"/>
          <p:cNvSpPr>
            <a:spLocks noGrp="1"/>
          </p:cNvSpPr>
          <p:nvPr>
            <p:ph type="sldNum" sz="quarter" idx="10"/>
          </p:nvPr>
        </p:nvSpPr>
        <p:spPr/>
        <p:txBody>
          <a:bodyPr/>
          <a:lstStyle/>
          <a:p>
            <a:fld id="{E23096E1-B3E2-4534-A28D-1261E61EFEBD}" type="slidenum">
              <a:rPr lang="en-GB"/>
              <a:pPr/>
              <a:t>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3</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4</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5</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6</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7</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8</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9</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10</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11</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12</a:t>
            </a:fld>
            <a:endParaRPr lang="en-GB">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endParaRPr lang="en-GB" sz="1100" kern="1200">
              <a:solidFill>
                <a:schemeClr val="tx1"/>
              </a:solidFill>
              <a:latin typeface="Times New Roman" charset="0"/>
              <a:ea typeface="+mn-ea"/>
              <a:cs typeface="+mn-cs"/>
            </a:endParaRPr>
          </a:p>
          <a:p>
            <a:endParaRPr lang="en-GB" sz="1100" kern="1200" dirty="0">
              <a:solidFill>
                <a:schemeClr val="tx1"/>
              </a:solidFill>
              <a:latin typeface="Times New Roman"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15</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16</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17</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18</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19</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20</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21</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22</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23</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24</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26</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27</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28</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379C35F-5D77-4BF5-969B-B495503D6753}" type="slidenum">
              <a:rPr lang="en-GB"/>
              <a:pPr/>
              <a:t>1</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01.01.2011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34,122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(2%), blogs (&lt;1%),</a:t>
            </a:r>
            <a:r>
              <a:rPr lang="en-GB" sz="1200" baseline="0" dirty="0">
                <a:solidFill>
                  <a:schemeClr val="tx1"/>
                </a:solidFill>
                <a:latin typeface="Arial" pitchFamily="34" charset="0"/>
                <a:cs typeface="Arial" pitchFamily="34" charset="0"/>
              </a:rPr>
              <a:t> forums (4%)</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0" i="0" kern="1200" dirty="0">
                <a:solidFill>
                  <a:schemeClr val="tx1"/>
                </a:solidFill>
                <a:latin typeface="+mn-lt"/>
                <a:ea typeface="+mn-ea"/>
                <a:cs typeface="+mn-cs"/>
              </a:rPr>
              <a:t>((sugar</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OR fat OR soda) AND (tax OR taxes OR taxed))~1</a:t>
            </a:r>
          </a:p>
          <a:p>
            <a:endParaRPr lang="en-GB" sz="1200" b="0" i="0" kern="1200" dirty="0">
              <a:solidFill>
                <a:schemeClr val="tx1"/>
              </a:solidFill>
              <a:latin typeface="+mn-lt"/>
              <a:ea typeface="+mn-ea"/>
              <a:cs typeface="+mn-cs"/>
            </a:endParaRPr>
          </a:p>
          <a:p>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2</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01.07.2014 - 19.07.2015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93,522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(89%),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("in moderation") AND -https AND -https</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Country: </a:t>
            </a:r>
            <a:r>
              <a:rPr lang="en-GB" sz="1200" b="0" i="0" kern="1200" dirty="0">
                <a:solidFill>
                  <a:schemeClr val="tx1"/>
                </a:solidFill>
                <a:latin typeface="Arial" pitchFamily="34" charset="0"/>
                <a:cs typeface="Arial" pitchFamily="34" charset="0"/>
              </a:rPr>
              <a:t>UK</a:t>
            </a:r>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4</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noProof="0" dirty="0">
                <a:solidFill>
                  <a:schemeClr val="tx1"/>
                </a:solidFill>
                <a:latin typeface="Arial" pitchFamily="34" charset="0"/>
                <a:cs typeface="Arial" pitchFamily="34" charset="0"/>
              </a:rPr>
              <a:t>About Google Trends </a:t>
            </a:r>
            <a:r>
              <a:rPr lang="en-GB" sz="1200" noProof="0" dirty="0">
                <a:solidFill>
                  <a:schemeClr val="tx1"/>
                </a:solidFill>
                <a:latin typeface="Arial" pitchFamily="34" charset="0"/>
                <a:cs typeface="Arial" pitchFamily="34" charset="0"/>
              </a:rPr>
              <a:t>(http://www.google.com/trends) </a:t>
            </a:r>
            <a:endParaRPr lang="en-GB" sz="1200" b="1" noProof="0" dirty="0">
              <a:solidFill>
                <a:schemeClr val="tx1"/>
              </a:solidFill>
              <a:latin typeface="Arial" pitchFamily="34" charset="0"/>
              <a:cs typeface="Arial" pitchFamily="34" charset="0"/>
            </a:endParaRPr>
          </a:p>
          <a:p>
            <a:pPr>
              <a:defRPr/>
            </a:pPr>
            <a:endParaRPr lang="en-GB" sz="120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Google Trends analyses a percentage of Google web searches to determine how many searches have been done for the terms you have entered compared to the total number</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of Google searches done during that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noProof="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noProof="0" dirty="0">
                <a:solidFill>
                  <a:schemeClr val="tx1"/>
                </a:solidFill>
                <a:latin typeface="Arial" pitchFamily="34" charset="0"/>
                <a:cs typeface="Arial" pitchFamily="34" charset="0"/>
              </a:rPr>
              <a:t>The numbers on the graph reflect how many searches have been done for a particular term, relative to the total number of searches done on Google over time. They do not represent absolute search volume numbers, because the data is normalised and presented on a scale from 0-100. Each point on the graph is divided by the highest point, or 100. When we do not have enough data, 0 is shown</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A downward trending line means that a search term's popularity is decreasing. It does not mean that the absolute, or total, number of searches for that term is decreasing. </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Trends data is relative, not absolute.</a:t>
            </a:r>
            <a:r>
              <a:rPr lang="en-GB" sz="1200" b="0" baseline="0" noProof="0" dirty="0">
                <a:solidFill>
                  <a:schemeClr val="tx1"/>
                </a:solidFill>
                <a:latin typeface="Arial" pitchFamily="34" charset="0"/>
                <a:cs typeface="Arial" pitchFamily="34" charset="0"/>
              </a:rPr>
              <a:t> </a:t>
            </a:r>
            <a:r>
              <a:rPr lang="en-GB" sz="1200" b="0" noProof="0" dirty="0">
                <a:solidFill>
                  <a:schemeClr val="tx1"/>
                </a:solidFill>
                <a:latin typeface="Arial" pitchFamily="34" charset="0"/>
                <a:cs typeface="Arial" pitchFamily="34" charset="0"/>
              </a:rPr>
              <a:t>Just because two regions show the same number for a particular search term does not mean that their absolute, or total, search volumes are the same. Data from two regions with significant differences in search volumes can be compared equally because the data has been normalised by the total searches from each region.</a:t>
            </a:r>
          </a:p>
          <a:p>
            <a:endParaRPr lang="en-GB" sz="1200" b="0" noProof="0" dirty="0">
              <a:solidFill>
                <a:schemeClr val="tx1"/>
              </a:solidFill>
              <a:latin typeface="Arial" pitchFamily="34" charset="0"/>
              <a:cs typeface="Arial" pitchFamily="34" charset="0"/>
            </a:endParaRPr>
          </a:p>
          <a:p>
            <a:r>
              <a:rPr lang="en-GB" sz="1200" b="0" noProof="0" dirty="0">
                <a:solidFill>
                  <a:schemeClr val="tx1"/>
                </a:solidFill>
                <a:latin typeface="Arial" pitchFamily="34" charset="0"/>
                <a:cs typeface="Arial" pitchFamily="34" charset="0"/>
              </a:rPr>
              <a:t>Source : About Google Trends, 2014.</a:t>
            </a:r>
            <a:endParaRPr lang="en-GB" sz="1200" noProof="0" dirty="0">
              <a:solidFill>
                <a:schemeClr val="tx1"/>
              </a:solidFill>
              <a:latin typeface="Arial" pitchFamily="34" charset="0"/>
              <a:cs typeface="Arial" pitchFamily="34" charset="0"/>
            </a:endParaRPr>
          </a:p>
          <a:p>
            <a:endParaRPr lang="en-GB" noProof="0" dirty="0">
              <a:latin typeface="Arial" pitchFamily="34" charset="0"/>
              <a:cs typeface="Arial" pitchFamily="34" charset="0"/>
            </a:endParaRPr>
          </a:p>
          <a:p>
            <a:endParaRPr lang="en-GB" noProof="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pPr/>
              <a:t>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30.03.2014 - 30.03.2015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246,886</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(94%),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(6%)</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 </a:t>
            </a:r>
            <a:r>
              <a:rPr lang="en-GB" sz="1200" b="0" i="0" kern="1200" dirty="0">
                <a:solidFill>
                  <a:schemeClr val="tx1"/>
                </a:solidFill>
                <a:latin typeface="Arial" pitchFamily="34" charset="0"/>
                <a:cs typeface="Arial" pitchFamily="34" charset="0"/>
              </a:rPr>
              <a:t>(((dairy OR lactose OR gluten OR flour OR wheat OR grain OR </a:t>
            </a:r>
            <a:r>
              <a:rPr lang="en-GB" sz="1200" b="0" i="0" kern="1200" dirty="0" err="1">
                <a:solidFill>
                  <a:schemeClr val="tx1"/>
                </a:solidFill>
                <a:latin typeface="Arial" pitchFamily="34" charset="0"/>
                <a:cs typeface="Arial" pitchFamily="34" charset="0"/>
              </a:rPr>
              <a:t>carbs</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carb</a:t>
            </a:r>
            <a:r>
              <a:rPr lang="en-GB" sz="1200" b="0" i="0" kern="1200" dirty="0">
                <a:solidFill>
                  <a:schemeClr val="tx1"/>
                </a:solidFill>
                <a:latin typeface="Arial" pitchFamily="34" charset="0"/>
                <a:cs typeface="Arial" pitchFamily="34" charset="0"/>
              </a:rPr>
              <a:t> OR carbohydrates OR fat OR cholesterol OR sugar OR nuts OR soya) AND (free OR less OR lower OR low))~2 OR egg-free OR eggs-free OR "egg free" OR "eggs free" OR "no fat" OR #</a:t>
            </a:r>
            <a:r>
              <a:rPr lang="en-GB" sz="1200" b="0" i="0" kern="1200" dirty="0" err="1">
                <a:solidFill>
                  <a:schemeClr val="tx1"/>
                </a:solidFill>
                <a:latin typeface="Arial" pitchFamily="34" charset="0"/>
                <a:cs typeface="Arial" pitchFamily="34" charset="0"/>
              </a:rPr>
              <a:t>glutenfree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dairyfree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fatfree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lowfat</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sugarfree</a:t>
            </a:r>
            <a:r>
              <a:rPr lang="en-GB" sz="1200" b="0" i="0" kern="1200" dirty="0">
                <a:solidFill>
                  <a:schemeClr val="tx1"/>
                </a:solidFill>
                <a:latin typeface="Arial" pitchFamily="34" charset="0"/>
                <a:cs typeface="Arial" pitchFamily="34" charset="0"/>
              </a:rPr>
              <a:t> OR #</a:t>
            </a:r>
            <a:r>
              <a:rPr lang="en-GB" sz="1200" b="0" i="0" kern="1200" dirty="0" err="1">
                <a:solidFill>
                  <a:schemeClr val="tx1"/>
                </a:solidFill>
                <a:latin typeface="Arial" pitchFamily="34" charset="0"/>
                <a:cs typeface="Arial" pitchFamily="34" charset="0"/>
              </a:rPr>
              <a:t>lowcarb</a:t>
            </a:r>
            <a:r>
              <a:rPr lang="en-GB" sz="1200" b="0" i="0" kern="1200" dirty="0">
                <a:solidFill>
                  <a:schemeClr val="tx1"/>
                </a:solidFill>
                <a:latin typeface="Arial" pitchFamily="34" charset="0"/>
                <a:cs typeface="Arial" pitchFamily="34" charset="0"/>
              </a:rPr>
              <a:t>) AND -(http OR https OR "free range" OR </a:t>
            </a:r>
            <a:r>
              <a:rPr lang="en-GB" sz="1200" b="0" i="0" kern="1200" dirty="0" err="1">
                <a:solidFill>
                  <a:schemeClr val="tx1"/>
                </a:solidFill>
                <a:latin typeface="Arial" pitchFamily="34" charset="0"/>
                <a:cs typeface="Arial" pitchFamily="34" charset="0"/>
              </a:rPr>
              <a:t>freerange</a:t>
            </a:r>
            <a:r>
              <a:rPr lang="en-GB" sz="1200" b="0" i="0" kern="1200" dirty="0">
                <a:solidFill>
                  <a:schemeClr val="tx1"/>
                </a:solidFill>
                <a:latin typeface="Arial" pitchFamily="34" charset="0"/>
                <a:cs typeface="Arial" pitchFamily="34" charset="0"/>
              </a:rPr>
              <a:t> OR “blood sugar”)</a:t>
            </a: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 </a:t>
            </a:r>
            <a:r>
              <a:rPr lang="en-GB" sz="1200" baseline="0" dirty="0">
                <a:solidFill>
                  <a:schemeClr val="tx1"/>
                </a:solidFill>
                <a:latin typeface="Arial" pitchFamily="34" charset="0"/>
                <a:cs typeface="Arial" pitchFamily="34" charset="0"/>
              </a:rPr>
              <a:t>30.03.2014- 30.03.2015</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169,972</a:t>
            </a:r>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(99%),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Arial" pitchFamily="34" charset="0"/>
                <a:cs typeface="Arial" pitchFamily="34" charset="0"/>
              </a:rPr>
              <a:t>Keywords : </a:t>
            </a:r>
            <a:r>
              <a:rPr lang="en-GB" sz="1200" kern="1200" dirty="0">
                <a:solidFill>
                  <a:schemeClr val="tx1"/>
                </a:solidFill>
                <a:effectLst/>
                <a:latin typeface="Arial" pitchFamily="34" charset="0"/>
                <a:cs typeface="Arial" pitchFamily="34" charset="0"/>
              </a:rPr>
              <a:t>(mindfulness OR #mindfulness OR meditation) AND -http AND –https</a:t>
            </a:r>
            <a:br>
              <a:rPr lang="en-GB" sz="1200" kern="1200" dirty="0">
                <a:solidFill>
                  <a:schemeClr val="tx1"/>
                </a:solidFill>
                <a:effectLst/>
                <a:latin typeface="Arial" pitchFamily="34" charset="0"/>
                <a:cs typeface="Arial" pitchFamily="34" charset="0"/>
              </a:rPr>
            </a:br>
            <a:r>
              <a:rPr lang="en-GB" sz="1200" kern="1200" dirty="0">
                <a:solidFill>
                  <a:schemeClr val="tx1"/>
                </a:solidFill>
                <a:effectLst/>
                <a:latin typeface="Arial" pitchFamily="34" charset="0"/>
                <a:cs typeface="Arial" pitchFamily="34" charset="0"/>
              </a:rPr>
              <a:t/>
            </a:r>
            <a:br>
              <a:rPr lang="en-GB" sz="1200" kern="1200" dirty="0">
                <a:solidFill>
                  <a:schemeClr val="tx1"/>
                </a:solidFill>
                <a:effectLst/>
                <a:latin typeface="Arial" pitchFamily="34" charset="0"/>
                <a:cs typeface="Arial" pitchFamily="34" charset="0"/>
              </a:rPr>
            </a:b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cs typeface="Arial" pitchFamily="34" charset="0"/>
              </a:rPr>
              <a:t>* </a:t>
            </a:r>
            <a:r>
              <a:rPr lang="en-GB" sz="1200" b="0" i="0" kern="1200" dirty="0">
                <a:solidFill>
                  <a:schemeClr val="tx1"/>
                </a:solidFill>
                <a:latin typeface="+mn-lt"/>
                <a:ea typeface="+mn-ea"/>
                <a:cs typeface="+mn-cs"/>
              </a:rPr>
              <a:t>The Topic </a:t>
            </a:r>
            <a:r>
              <a:rPr lang="en-GB" sz="1200" b="0" i="0" kern="1200" dirty="0" err="1">
                <a:solidFill>
                  <a:schemeClr val="tx1"/>
                </a:solidFill>
                <a:latin typeface="+mn-lt"/>
                <a:ea typeface="+mn-ea"/>
                <a:cs typeface="+mn-cs"/>
              </a:rPr>
              <a:t>Visualizer</a:t>
            </a:r>
            <a:r>
              <a:rPr lang="en-GB" sz="1200" b="0" i="0" kern="1200" dirty="0">
                <a:solidFill>
                  <a:schemeClr val="tx1"/>
                </a:solidFill>
                <a:latin typeface="+mn-lt"/>
                <a:ea typeface="+mn-ea"/>
                <a:cs typeface="+mn-cs"/>
              </a:rPr>
              <a:t> shows groups of related posts, based on the themes and topics of conversation.</a:t>
            </a:r>
            <a:endParaRPr lang="en-GB" sz="1200" kern="1200" dirty="0">
              <a:solidFill>
                <a:schemeClr val="tx1"/>
              </a:solidFill>
              <a:effectLst/>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7</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a:t>
            </a:r>
            <a:r>
              <a:rPr lang="en-GB" sz="1200" baseline="0" dirty="0">
                <a:solidFill>
                  <a:schemeClr val="tx1"/>
                </a:solidFill>
                <a:latin typeface="Arial" pitchFamily="34" charset="0"/>
                <a:cs typeface="Arial" pitchFamily="34" charset="0"/>
              </a:rPr>
              <a:t> 01.01.2012 - 20.07.2015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261,415</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a:t>
            </a:r>
            <a:r>
              <a:rPr lang="en-GB" sz="1200" dirty="0">
                <a:solidFill>
                  <a:schemeClr val="tx1"/>
                </a:solidFill>
                <a:latin typeface="Arial" pitchFamily="34" charset="0"/>
                <a:cs typeface="Arial" pitchFamily="34" charset="0"/>
              </a:rPr>
              <a:t>Twitter (97%),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forums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("perfect body" OR "perfect weight" OR "perfect skin" OR "perfect nose" OR "perfect boobs" OR "perfect appearance" OR "perfect looks" OR "perfect face" OR "perfect eyes" OR "perfect lips" OR "perfect mouth" OR "perfect body") AND -(http OR https OR "perfect in my eyes" OR "in your perfect eyes" OR "skin tone" OR "endless supplies of money")</a:t>
            </a:r>
            <a:br>
              <a:rPr lang="en-GB" sz="1200" b="0" i="0" kern="1200" dirty="0">
                <a:solidFill>
                  <a:schemeClr val="tx1"/>
                </a:solidFill>
                <a:latin typeface="+mn-lt"/>
                <a:ea typeface="+mn-ea"/>
                <a:cs typeface="+mn-cs"/>
              </a:rPr>
            </a:br>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8</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b="1" dirty="0">
                <a:solidFill>
                  <a:schemeClr val="tx1"/>
                </a:solidFill>
                <a:latin typeface="Arial" pitchFamily="34" charset="0"/>
                <a:cs typeface="Arial" pitchFamily="34" charset="0"/>
              </a:rPr>
              <a:t>Period</a:t>
            </a:r>
            <a:r>
              <a:rPr lang="en-GB" sz="1100" dirty="0">
                <a:solidFill>
                  <a:schemeClr val="tx1"/>
                </a:solidFill>
                <a:latin typeface="Arial" pitchFamily="34" charset="0"/>
                <a:cs typeface="Arial" pitchFamily="34" charset="0"/>
              </a:rPr>
              <a:t>:</a:t>
            </a:r>
            <a:r>
              <a:rPr lang="en-GB" sz="1100" baseline="0" dirty="0">
                <a:solidFill>
                  <a:schemeClr val="tx1"/>
                </a:solidFill>
                <a:latin typeface="Arial" pitchFamily="34" charset="0"/>
                <a:cs typeface="Arial" pitchFamily="34" charset="0"/>
              </a:rPr>
              <a:t> 01.01.2012 - 20.07.2015</a:t>
            </a:r>
          </a:p>
          <a:p>
            <a:endParaRPr lang="en-GB" sz="11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baseline="0" dirty="0">
                <a:solidFill>
                  <a:schemeClr val="tx1"/>
                </a:solidFill>
                <a:latin typeface="Arial" pitchFamily="34" charset="0"/>
                <a:cs typeface="Arial" pitchFamily="34" charset="0"/>
              </a:rPr>
              <a:t>Total number of posts</a:t>
            </a:r>
            <a:r>
              <a:rPr lang="en-GB" sz="1100" baseline="0" dirty="0">
                <a:solidFill>
                  <a:schemeClr val="tx1"/>
                </a:solidFill>
                <a:latin typeface="Arial" pitchFamily="34" charset="0"/>
                <a:cs typeface="Arial" pitchFamily="34" charset="0"/>
              </a:rPr>
              <a:t>: </a:t>
            </a:r>
            <a:r>
              <a:rPr lang="en-GB" sz="1200" b="1" i="0" kern="1200" dirty="0">
                <a:solidFill>
                  <a:schemeClr val="tx1"/>
                </a:solidFill>
                <a:latin typeface="+mn-lt"/>
                <a:ea typeface="+mn-ea"/>
                <a:cs typeface="+mn-cs"/>
              </a:rPr>
              <a:t>1,475,731</a:t>
            </a:r>
            <a:endParaRPr lang="en-GB" sz="1100" b="0" dirty="0">
              <a:solidFill>
                <a:schemeClr val="tx1"/>
              </a:solidFill>
              <a:latin typeface="Arial" pitchFamily="34" charset="0"/>
              <a:cs typeface="Arial" pitchFamily="34" charset="0"/>
            </a:endParaRPr>
          </a:p>
          <a:p>
            <a:endParaRPr lang="en-GB" sz="11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tx1"/>
                </a:solidFill>
                <a:latin typeface="Arial" pitchFamily="34" charset="0"/>
                <a:cs typeface="Arial" pitchFamily="34" charset="0"/>
              </a:rPr>
              <a:t>Source breakdown</a:t>
            </a:r>
            <a:r>
              <a:rPr lang="en-GB" sz="1100" baseline="0" dirty="0">
                <a:solidFill>
                  <a:schemeClr val="tx1"/>
                </a:solidFill>
                <a:latin typeface="Arial" pitchFamily="34" charset="0"/>
                <a:cs typeface="Arial" pitchFamily="34" charset="0"/>
              </a:rPr>
              <a:t>: </a:t>
            </a:r>
            <a:r>
              <a:rPr lang="en-GB" sz="1100" dirty="0">
                <a:solidFill>
                  <a:schemeClr val="tx1"/>
                </a:solidFill>
                <a:latin typeface="Arial" pitchFamily="34" charset="0"/>
                <a:cs typeface="Arial" pitchFamily="34" charset="0"/>
              </a:rPr>
              <a:t>Twitter (100%)</a:t>
            </a:r>
            <a:endParaRPr lang="en-GB" sz="1100" b="1" i="0" kern="1200" dirty="0">
              <a:solidFill>
                <a:schemeClr val="tx1"/>
              </a:solidFill>
              <a:latin typeface="Arial" pitchFamily="34" charset="0"/>
              <a:cs typeface="Arial" pitchFamily="34" charset="0"/>
            </a:endParaRPr>
          </a:p>
          <a:p>
            <a:endParaRPr lang="en-GB" sz="1100" b="1" i="0" kern="1200" dirty="0">
              <a:solidFill>
                <a:schemeClr val="tx1"/>
              </a:solidFill>
              <a:latin typeface="Arial" pitchFamily="34" charset="0"/>
              <a:cs typeface="Arial" pitchFamily="34" charset="0"/>
            </a:endParaRPr>
          </a:p>
          <a:p>
            <a:r>
              <a:rPr lang="en-GB" sz="1100" b="1" i="0" kern="1200" dirty="0">
                <a:solidFill>
                  <a:schemeClr val="tx1"/>
                </a:solidFill>
                <a:latin typeface="Arial" pitchFamily="34" charset="0"/>
                <a:cs typeface="Arial" pitchFamily="34" charset="0"/>
              </a:rPr>
              <a:t>Keywords:</a:t>
            </a:r>
            <a:r>
              <a:rPr lang="en-GB" sz="11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a:t>
            </a:r>
            <a:r>
              <a:rPr lang="en-GB" sz="1200" b="0" i="0" kern="1200" dirty="0" err="1">
                <a:solidFill>
                  <a:schemeClr val="tx1"/>
                </a:solidFill>
                <a:latin typeface="+mn-lt"/>
                <a:ea typeface="+mn-ea"/>
                <a:cs typeface="+mn-cs"/>
              </a:rPr>
              <a:t>loveyourself</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beyourself</a:t>
            </a:r>
            <a:r>
              <a:rPr lang="en-GB" sz="1200" b="0" i="0" kern="1200" dirty="0">
                <a:solidFill>
                  <a:schemeClr val="tx1"/>
                </a:solidFill>
                <a:latin typeface="+mn-lt"/>
                <a:ea typeface="+mn-ea"/>
                <a:cs typeface="+mn-cs"/>
              </a:rPr>
              <a:t> OR "love yourself" OR </a:t>
            </a:r>
            <a:r>
              <a:rPr lang="en-GB" sz="1200" b="0" i="0" kern="1200" dirty="0" err="1">
                <a:solidFill>
                  <a:schemeClr val="tx1"/>
                </a:solidFill>
                <a:latin typeface="+mn-lt"/>
                <a:ea typeface="+mn-ea"/>
                <a:cs typeface="+mn-cs"/>
              </a:rPr>
              <a:t>loveyourbody</a:t>
            </a:r>
            <a:r>
              <a:rPr lang="en-GB" sz="1200" b="0" i="0" kern="1200" dirty="0">
                <a:solidFill>
                  <a:schemeClr val="tx1"/>
                </a:solidFill>
                <a:latin typeface="+mn-lt"/>
                <a:ea typeface="+mn-ea"/>
                <a:cs typeface="+mn-cs"/>
              </a:rPr>
              <a:t> OR "love your body" OR </a:t>
            </a:r>
            <a:r>
              <a:rPr lang="en-GB" sz="1200" b="0" i="0" kern="1200" dirty="0" err="1">
                <a:solidFill>
                  <a:schemeClr val="tx1"/>
                </a:solidFill>
                <a:latin typeface="+mn-lt"/>
                <a:ea typeface="+mn-ea"/>
                <a:cs typeface="+mn-cs"/>
              </a:rPr>
              <a:t>nofilter</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nomakeup</a:t>
            </a:r>
            <a:r>
              <a:rPr lang="en-GB" sz="1200" b="0" i="0" kern="1200" dirty="0">
                <a:solidFill>
                  <a:schemeClr val="tx1"/>
                </a:solidFill>
                <a:latin typeface="+mn-lt"/>
                <a:ea typeface="+mn-ea"/>
                <a:cs typeface="+mn-cs"/>
              </a:rPr>
              <a:t> OR "against plastic surgery" OR </a:t>
            </a:r>
            <a:r>
              <a:rPr lang="en-GB" sz="1200" b="0" i="0" kern="1200" dirty="0" err="1">
                <a:solidFill>
                  <a:schemeClr val="tx1"/>
                </a:solidFill>
                <a:latin typeface="+mn-lt"/>
                <a:ea typeface="+mn-ea"/>
                <a:cs typeface="+mn-cs"/>
              </a:rPr>
              <a:t>dontjudgechallenge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beautyinallchallenge</a:t>
            </a:r>
            <a:r>
              <a:rPr lang="en-GB" sz="1200" b="0" i="0" kern="1200" dirty="0">
                <a:solidFill>
                  <a:schemeClr val="tx1"/>
                </a:solidFill>
                <a:latin typeface="+mn-lt"/>
                <a:ea typeface="+mn-ea"/>
                <a:cs typeface="+mn-cs"/>
              </a:rPr>
              <a:t> OR </a:t>
            </a:r>
            <a:r>
              <a:rPr lang="en-GB" sz="1200" b="0" i="0" kern="1200" dirty="0" err="1">
                <a:solidFill>
                  <a:schemeClr val="tx1"/>
                </a:solidFill>
                <a:latin typeface="+mn-lt"/>
                <a:ea typeface="+mn-ea"/>
                <a:cs typeface="+mn-cs"/>
              </a:rPr>
              <a:t>choosebeautiful</a:t>
            </a:r>
            <a:r>
              <a:rPr lang="en-GB" sz="1200" b="0" i="0" kern="1200" dirty="0">
                <a:solidFill>
                  <a:schemeClr val="tx1"/>
                </a:solidFill>
                <a:latin typeface="+mn-lt"/>
                <a:ea typeface="+mn-ea"/>
                <a:cs typeface="+mn-cs"/>
              </a:rPr>
              <a:t> OR "movement for self-esteem" OR </a:t>
            </a:r>
            <a:r>
              <a:rPr lang="en-GB" sz="1200" b="0" i="0" kern="1200" dirty="0" err="1">
                <a:solidFill>
                  <a:schemeClr val="tx1"/>
                </a:solidFill>
                <a:latin typeface="+mn-lt"/>
                <a:ea typeface="+mn-ea"/>
                <a:cs typeface="+mn-cs"/>
              </a:rPr>
              <a:t>girlyoudontneedmakeup</a:t>
            </a:r>
            <a:r>
              <a:rPr lang="en-GB" sz="1200" b="0" i="0" kern="1200" dirty="0">
                <a:solidFill>
                  <a:schemeClr val="tx1"/>
                </a:solidFill>
                <a:latin typeface="+mn-lt"/>
                <a:ea typeface="+mn-ea"/>
                <a:cs typeface="+mn-cs"/>
              </a:rPr>
              <a:t>)</a:t>
            </a:r>
            <a:r>
              <a:rPr lang="en-GB" sz="1100" b="0" i="0" kern="1200" dirty="0">
                <a:solidFill>
                  <a:schemeClr val="tx1"/>
                </a:solidFill>
                <a:latin typeface="+mn-lt"/>
                <a:ea typeface="+mn-ea"/>
                <a:cs typeface="+mn-cs"/>
              </a:rPr>
              <a:t/>
            </a:r>
            <a:br>
              <a:rPr lang="en-GB" sz="1100" b="0" i="0" kern="1200" dirty="0">
                <a:solidFill>
                  <a:schemeClr val="tx1"/>
                </a:solidFill>
                <a:latin typeface="+mn-lt"/>
                <a:ea typeface="+mn-ea"/>
                <a:cs typeface="+mn-cs"/>
              </a:rPr>
            </a:br>
            <a:endParaRPr lang="en-GB" sz="11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100" b="1" i="0" kern="1200" dirty="0">
                <a:solidFill>
                  <a:schemeClr val="tx1"/>
                </a:solidFill>
                <a:latin typeface="+mn-lt"/>
                <a:ea typeface="+mn-ea"/>
                <a:cs typeface="+mn-cs"/>
              </a:rPr>
              <a:t>Country: </a:t>
            </a:r>
            <a:r>
              <a:rPr lang="en-GB" sz="1100" b="0" i="0" kern="1200" dirty="0">
                <a:solidFill>
                  <a:schemeClr val="tx1"/>
                </a:solidFill>
                <a:latin typeface="+mn-lt"/>
                <a:ea typeface="+mn-ea"/>
                <a:cs typeface="+mn-cs"/>
              </a:rPr>
              <a:t>UK</a:t>
            </a:r>
            <a:endParaRPr lang="en-GB" sz="1100" b="1" i="0" kern="1200" dirty="0">
              <a:solidFill>
                <a:schemeClr val="tx1"/>
              </a:solidFill>
              <a:latin typeface="Arial" pitchFamily="34" charset="0"/>
              <a:cs typeface="Arial"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GB"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FCF2343-8A8D-4DB8-A648-997970355BE1}" type="slidenum">
              <a:rPr lang="en-GB">
                <a:solidFill>
                  <a:prstClr val="black"/>
                </a:solidFill>
              </a:rPr>
              <a:pPr/>
              <a:t>9</a:t>
            </a:fld>
            <a:endParaRPr lang="en-GB" dirty="0">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dirty="0">
                <a:solidFill>
                  <a:schemeClr val="tx1"/>
                </a:solidFill>
                <a:latin typeface="Arial" pitchFamily="34" charset="0"/>
                <a:cs typeface="Arial" pitchFamily="34" charset="0"/>
              </a:rPr>
              <a:t>Period</a:t>
            </a:r>
            <a:r>
              <a:rPr lang="en-GB" sz="1200" dirty="0">
                <a:solidFill>
                  <a:schemeClr val="tx1"/>
                </a:solidFill>
                <a:latin typeface="Arial" pitchFamily="34" charset="0"/>
                <a:cs typeface="Arial" pitchFamily="34" charset="0"/>
              </a:rPr>
              <a:t> :</a:t>
            </a:r>
            <a:r>
              <a:rPr lang="en-GB" sz="1200" baseline="0" dirty="0">
                <a:solidFill>
                  <a:schemeClr val="tx1"/>
                </a:solidFill>
                <a:latin typeface="Arial" pitchFamily="34" charset="0"/>
                <a:cs typeface="Arial" pitchFamily="34" charset="0"/>
              </a:rPr>
              <a:t> 01.01.2011 - 20.07.2015</a:t>
            </a:r>
          </a:p>
          <a:p>
            <a:endParaRPr lang="en-GB" sz="1200" baseline="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chemeClr val="tx1"/>
                </a:solidFill>
                <a:latin typeface="Arial" pitchFamily="34" charset="0"/>
                <a:cs typeface="Arial" pitchFamily="34" charset="0"/>
              </a:rPr>
              <a:t>Total number of posts</a:t>
            </a:r>
            <a:r>
              <a:rPr lang="en-GB" sz="1200" baseline="0" dirty="0">
                <a:solidFill>
                  <a:schemeClr val="tx1"/>
                </a:solidFill>
                <a:latin typeface="Arial" pitchFamily="34" charset="0"/>
                <a:cs typeface="Arial" pitchFamily="34" charset="0"/>
              </a:rPr>
              <a:t> : </a:t>
            </a:r>
            <a:r>
              <a:rPr lang="en-GB" sz="1200" b="1" i="0" kern="1200" dirty="0">
                <a:solidFill>
                  <a:schemeClr val="tx1"/>
                </a:solidFill>
                <a:latin typeface="+mn-lt"/>
                <a:ea typeface="+mn-ea"/>
                <a:cs typeface="+mn-cs"/>
              </a:rPr>
              <a:t>185,812</a:t>
            </a:r>
            <a:endParaRPr lang="en-GB" sz="1200" b="0" dirty="0">
              <a:solidFill>
                <a:schemeClr val="tx1"/>
              </a:solidFill>
              <a:latin typeface="Arial" pitchFamily="34" charset="0"/>
              <a:cs typeface="Arial" pitchFamily="34" charset="0"/>
            </a:endParaRPr>
          </a:p>
          <a:p>
            <a:endParaRPr lang="en-GB" sz="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itchFamily="34" charset="0"/>
                <a:cs typeface="Arial" pitchFamily="34" charset="0"/>
              </a:rPr>
              <a:t>Source breakdown</a:t>
            </a:r>
            <a:r>
              <a:rPr lang="en-GB" sz="1200" baseline="0" dirty="0">
                <a:solidFill>
                  <a:schemeClr val="tx1"/>
                </a:solidFill>
                <a:latin typeface="Arial" pitchFamily="34" charset="0"/>
                <a:cs typeface="Arial" pitchFamily="34" charset="0"/>
              </a:rPr>
              <a:t> : </a:t>
            </a:r>
            <a:r>
              <a:rPr lang="en-GB" sz="1200" dirty="0">
                <a:solidFill>
                  <a:schemeClr val="tx1"/>
                </a:solidFill>
                <a:latin typeface="Arial" pitchFamily="34" charset="0"/>
                <a:cs typeface="Arial" pitchFamily="34" charset="0"/>
              </a:rPr>
              <a:t>Twitter (96%), forums</a:t>
            </a:r>
            <a:r>
              <a:rPr lang="en-GB" sz="1200" baseline="0" dirty="0">
                <a:solidFill>
                  <a:schemeClr val="tx1"/>
                </a:solidFill>
                <a:latin typeface="Arial" pitchFamily="34" charset="0"/>
                <a:cs typeface="Arial" pitchFamily="34" charset="0"/>
              </a:rPr>
              <a:t> (2%), </a:t>
            </a:r>
            <a:r>
              <a:rPr lang="en-GB" sz="1200" dirty="0" err="1">
                <a:solidFill>
                  <a:schemeClr val="tx1"/>
                </a:solidFill>
                <a:latin typeface="Arial" pitchFamily="34" charset="0"/>
                <a:cs typeface="Arial" pitchFamily="34" charset="0"/>
              </a:rPr>
              <a:t>Facebook</a:t>
            </a:r>
            <a:r>
              <a:rPr lang="en-GB" sz="1200" dirty="0">
                <a:solidFill>
                  <a:schemeClr val="tx1"/>
                </a:solidFill>
                <a:latin typeface="Arial" pitchFamily="34" charset="0"/>
                <a:cs typeface="Arial" pitchFamily="34" charset="0"/>
              </a:rPr>
              <a:t> (1%), reviews</a:t>
            </a:r>
            <a:r>
              <a:rPr lang="en-GB" sz="1200" baseline="0" dirty="0">
                <a:solidFill>
                  <a:schemeClr val="tx1"/>
                </a:solidFill>
                <a:latin typeface="Arial" pitchFamily="34" charset="0"/>
                <a:cs typeface="Arial" pitchFamily="34" charset="0"/>
              </a:rPr>
              <a:t> (1%)</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a:p>
            <a:r>
              <a:rPr lang="en-GB" sz="1200" b="1" i="0" kern="1200" dirty="0">
                <a:solidFill>
                  <a:schemeClr val="tx1"/>
                </a:solidFill>
                <a:latin typeface="Arial" pitchFamily="34" charset="0"/>
                <a:cs typeface="Arial" pitchFamily="34" charset="0"/>
              </a:rPr>
              <a:t>Keywords :</a:t>
            </a:r>
            <a:r>
              <a:rPr lang="en-GB" sz="1200" b="1" i="0" kern="1200" baseline="0" dirty="0">
                <a:solidFill>
                  <a:schemeClr val="tx1"/>
                </a:solidFill>
                <a:latin typeface="Arial" pitchFamily="34" charset="0"/>
                <a:cs typeface="Arial" pitchFamily="34" charset="0"/>
              </a:rPr>
              <a:t> </a:t>
            </a:r>
            <a:r>
              <a:rPr lang="en-GB" sz="1200" b="0" i="0" kern="1200" dirty="0">
                <a:solidFill>
                  <a:schemeClr val="tx1"/>
                </a:solidFill>
                <a:latin typeface="+mn-lt"/>
                <a:ea typeface="+mn-ea"/>
                <a:cs typeface="+mn-cs"/>
              </a:rPr>
              <a:t>("health tracking" OR "health app" OR "health apps" OR "quantify health" OR "health monitoring app" OR "health monitoring device" OR "health monitoring gadget" OR "fitness tracking" OR "fitness app" OR "fitness apps" OR "fitness monitoring app" OR "fitness monitoring device" OR "fitness monitoring gadget" OR "activity tracking" OR "activity app" OR "activity apps" OR "activity monitoring app" OR "activity monitoring device" OR "activity monitoring gadget" OR "sleep tracking" OR "sleep app" OR "sleep apps" OR "sleep monitoring app" OR "sleep monitoring device" OR "sleep monitoring gadget" OR "exercise tracking" OR "exercise app" OR "exercise apps" OR "exercise monitoring app" OR "exercise monitoring device" OR "exercise monitoring gadget" OR "running app" OR "running apps" OR "quantify running" OR "cycling app" OR "cycling apps" OR "nutrition tracking" OR "nutrition app" OR "nutrition apps" OR "nutrition monitoring app" OR "nutrition monitoring device" OR "nutrition monitoring gadget" OR "diet tracking" OR "diet app" OR "diet apps" OR "diet monitoring app" OR "diet monitoring device" OR "diet monitoring gadget" OR "healthcare tracking" OR "healthcare app" OR "healthcare apps" OR "healthcare monitoring app" OR "healthcare monitoring device" OR "healthcare monitoring gadget" OR "heart rate tracking" OR "heart rate app" OR "heart rate apps" OR "heart rate monitoring app" OR "heart rate monitoring device" OR "heart rate monitoring gadget" OR "diabetes tracking" OR "diabetes app" OR "diabetes apps" OR "diabetes monitoring app" OR "diabetes monitoring device" OR "diabetes monitoring gadget")</a:t>
            </a:r>
            <a:endParaRPr lang="en-GB" sz="1200" b="0" i="0" kern="1200" dirty="0">
              <a:solidFill>
                <a:schemeClr val="tx1"/>
              </a:solidFill>
              <a:latin typeface="Arial" pitchFamily="34" charset="0"/>
              <a:cs typeface="Arial" pitchFamily="34" charset="0"/>
            </a:endParaRPr>
          </a:p>
          <a:p>
            <a:endParaRPr lang="en-GB" sz="1200" b="0" i="0" kern="1200" dirty="0">
              <a:solidFill>
                <a:schemeClr val="tx1"/>
              </a:solidFill>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latin typeface="+mn-lt"/>
                <a:ea typeface="+mn-ea"/>
                <a:cs typeface="+mn-cs"/>
              </a:rPr>
              <a:t>Country: </a:t>
            </a:r>
            <a:r>
              <a:rPr lang="en-GB" sz="1200" b="0" i="0" kern="1200" dirty="0">
                <a:solidFill>
                  <a:schemeClr val="tx1"/>
                </a:solidFill>
                <a:latin typeface="+mn-lt"/>
                <a:ea typeface="+mn-ea"/>
                <a:cs typeface="+mn-cs"/>
              </a:rPr>
              <a:t>UK</a:t>
            </a:r>
            <a:endParaRPr lang="en-GB" sz="1200" b="1" i="0" kern="1200" dirty="0">
              <a:solidFill>
                <a:schemeClr val="tx1"/>
              </a:solidFill>
              <a:latin typeface="Arial" pitchFamily="34" charset="0"/>
              <a:cs typeface="Arial" pitchFamily="34" charset="0"/>
            </a:endParaRPr>
          </a:p>
          <a:p>
            <a:endParaRPr lang="en-GB" sz="1200" b="1" i="0" kern="12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CE13DE2A-6A6A-4CBA-A8B5-F53CFDD93BFB}" type="slidenum">
              <a:rPr lang="en-GB"/>
              <a:pPr/>
              <a:t>10</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Photo</a:t>
            </a:r>
            <a:r>
              <a:rPr lang="en-US" baseline="0" dirty="0"/>
              <a:t> credits : Cc </a:t>
            </a:r>
            <a:r>
              <a:rPr lang="en-GB" sz="1200" b="0" i="0" u="none" strike="noStrike" kern="1200" dirty="0" err="1">
                <a:solidFill>
                  <a:schemeClr val="tx1"/>
                </a:solidFill>
                <a:latin typeface="+mn-lt"/>
                <a:ea typeface="+mn-ea"/>
                <a:cs typeface="+mn-cs"/>
                <a:hlinkClick r:id="rId3"/>
              </a:rPr>
              <a:t>vancouverfilmschool</a:t>
            </a:r>
            <a:endParaRPr lang="en-US" dirty="0"/>
          </a:p>
        </p:txBody>
      </p:sp>
      <p:sp>
        <p:nvSpPr>
          <p:cNvPr id="4" name="Slide Number Placeholder 3"/>
          <p:cNvSpPr>
            <a:spLocks noGrp="1"/>
          </p:cNvSpPr>
          <p:nvPr>
            <p:ph type="sldNum" sz="quarter" idx="10"/>
          </p:nvPr>
        </p:nvSpPr>
        <p:spPr/>
        <p:txBody>
          <a:bodyPr/>
          <a:lstStyle/>
          <a:p>
            <a:fld id="{3E515974-A27C-894B-AE17-1483197233BA}" type="slidenum">
              <a:rPr lang="en-US"/>
              <a:pPr/>
              <a:t>11</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E30AC5A-30EE-4E8C-A0F3-9B0E50DEC3CB}"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r>
              <a:rPr lang="en-GB" sz="1200" kern="1200" baseline="0" dirty="0">
                <a:solidFill>
                  <a:schemeClr val="tx1"/>
                </a:solidFill>
                <a:latin typeface="Times New Roman" pitchFamily="18" charset="0"/>
                <a:ea typeface="+mn-ea"/>
                <a:cs typeface="+mn-cs"/>
              </a:rPr>
              <a:t>Image: CC </a:t>
            </a:r>
            <a:r>
              <a:rPr lang="en-GB" sz="1200" kern="1200" baseline="0" dirty="0" err="1">
                <a:solidFill>
                  <a:schemeClr val="tx1"/>
                </a:solidFill>
                <a:latin typeface="Times New Roman" pitchFamily="18" charset="0"/>
                <a:ea typeface="+mn-ea"/>
                <a:cs typeface="+mn-cs"/>
              </a:rPr>
              <a:t>iStock</a:t>
            </a:r>
            <a:endParaRPr lang="en-GB" sz="1200"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endParaRPr lang="en-GB" sz="1200" kern="1200" baseline="0" dirty="0">
              <a:solidFill>
                <a:schemeClr val="tx1"/>
              </a:solidFill>
              <a:latin typeface="Times New Roman" pitchFamily="18" charset="0"/>
              <a:ea typeface="+mn-ea"/>
              <a:cs typeface="+mn-cs"/>
            </a:endParaRPr>
          </a:p>
          <a:p>
            <a:r>
              <a:rPr lang="en-GB" sz="1200" b="0" i="0" u="none" strike="noStrike" kern="1200" dirty="0">
                <a:solidFill>
                  <a:schemeClr val="tx1"/>
                </a:solidFill>
                <a:latin typeface="+mn-lt"/>
                <a:ea typeface="+mn-ea"/>
                <a:cs typeface="+mn-cs"/>
              </a:rPr>
              <a:t>Sun/beach</a:t>
            </a:r>
            <a:r>
              <a:rPr lang="en-GB" dirty="0"/>
              <a:t> </a:t>
            </a:r>
            <a:r>
              <a:rPr lang="en-GB" sz="1200" b="0" i="0" u="none" strike="noStrike" kern="1200" dirty="0">
                <a:solidFill>
                  <a:schemeClr val="tx1"/>
                </a:solidFill>
                <a:latin typeface="+mn-lt"/>
                <a:ea typeface="+mn-ea"/>
                <a:cs typeface="+mn-cs"/>
              </a:rPr>
              <a:t>Visiting family/friends/relatives</a:t>
            </a:r>
            <a:r>
              <a:rPr lang="en-GB" dirty="0"/>
              <a:t> </a:t>
            </a:r>
            <a:r>
              <a:rPr lang="en-GB" sz="1200" b="0" i="0" u="none" strike="noStrike" kern="1200" dirty="0">
                <a:solidFill>
                  <a:schemeClr val="tx1"/>
                </a:solidFill>
                <a:latin typeface="+mn-lt"/>
                <a:ea typeface="+mn-ea"/>
                <a:cs typeface="+mn-cs"/>
              </a:rPr>
              <a:t>Nature (mountain, lake, landscape etc…)</a:t>
            </a:r>
            <a:r>
              <a:rPr lang="en-GB" dirty="0"/>
              <a:t> </a:t>
            </a:r>
            <a:r>
              <a:rPr lang="en-GB" sz="1200" b="0" i="0" u="none" strike="noStrike" kern="1200" dirty="0">
                <a:solidFill>
                  <a:schemeClr val="tx1"/>
                </a:solidFill>
                <a:latin typeface="+mn-lt"/>
                <a:ea typeface="+mn-ea"/>
                <a:cs typeface="+mn-cs"/>
              </a:rPr>
              <a:t>City trips</a:t>
            </a:r>
            <a:r>
              <a:rPr lang="en-GB" dirty="0"/>
              <a:t> </a:t>
            </a:r>
            <a:r>
              <a:rPr lang="en-GB" sz="1200" b="0" i="0" u="none" strike="noStrike" kern="1200" dirty="0">
                <a:solidFill>
                  <a:schemeClr val="tx1"/>
                </a:solidFill>
                <a:latin typeface="+mn-lt"/>
                <a:ea typeface="+mn-ea"/>
                <a:cs typeface="+mn-cs"/>
              </a:rPr>
              <a:t>Culture (e.g. religious, gastronomy, arts)</a:t>
            </a:r>
            <a:r>
              <a:rPr lang="en-GB" dirty="0"/>
              <a:t> </a:t>
            </a:r>
            <a:r>
              <a:rPr lang="en-GB" sz="1200" b="0" i="0" u="none" strike="noStrike" kern="1200" dirty="0">
                <a:solidFill>
                  <a:schemeClr val="tx1"/>
                </a:solidFill>
                <a:latin typeface="+mn-lt"/>
                <a:ea typeface="+mn-ea"/>
                <a:cs typeface="+mn-cs"/>
              </a:rPr>
              <a:t>Wellness/Spa/Health treatment</a:t>
            </a:r>
            <a:r>
              <a:rPr lang="en-GB" dirty="0"/>
              <a:t> </a:t>
            </a:r>
            <a:r>
              <a:rPr lang="en-GB" sz="1200" b="0" i="0" u="none" strike="noStrike" kern="1200" dirty="0">
                <a:solidFill>
                  <a:schemeClr val="tx1"/>
                </a:solidFill>
                <a:latin typeface="+mn-lt"/>
                <a:ea typeface="+mn-ea"/>
                <a:cs typeface="+mn-cs"/>
              </a:rPr>
              <a:t>Sport-related activities (e.g. scuba-diving, cycling etc…)</a:t>
            </a:r>
            <a:r>
              <a:rPr lang="en-GB" dirty="0"/>
              <a:t> </a:t>
            </a:r>
            <a:r>
              <a:rPr lang="en-GB" sz="1200" b="0" i="0" u="none" strike="noStrike" kern="1200" dirty="0">
                <a:solidFill>
                  <a:schemeClr val="tx1"/>
                </a:solidFill>
                <a:latin typeface="+mn-lt"/>
                <a:ea typeface="+mn-ea"/>
                <a:cs typeface="+mn-cs"/>
              </a:rPr>
              <a:t>Specific events (Sporting events/festivals/clubbing)</a:t>
            </a:r>
            <a:r>
              <a:rPr lang="en-GB" dirty="0"/>
              <a:t> </a:t>
            </a:r>
            <a:r>
              <a:rPr lang="en-GB" sz="1200" b="0" i="0" u="none" strike="noStrike" kern="1200" dirty="0">
                <a:solidFill>
                  <a:schemeClr val="tx1"/>
                </a:solidFill>
                <a:latin typeface="+mn-lt"/>
                <a:ea typeface="+mn-ea"/>
                <a:cs typeface="+mn-cs"/>
              </a:rPr>
              <a:t>Rest/recreation (including</a:t>
            </a:r>
            <a:br>
              <a:rPr lang="en-GB" sz="1200" b="0" i="0" u="none" strike="noStrike" kern="1200" dirty="0">
                <a:solidFill>
                  <a:schemeClr val="tx1"/>
                </a:solidFill>
                <a:latin typeface="+mn-lt"/>
                <a:ea typeface="+mn-ea"/>
                <a:cs typeface="+mn-cs"/>
              </a:rPr>
            </a:br>
            <a:r>
              <a:rPr lang="en-GB" sz="1200" b="0" i="0" u="none" strike="noStrike" kern="1200" dirty="0">
                <a:solidFill>
                  <a:schemeClr val="tx1"/>
                </a:solidFill>
                <a:latin typeface="+mn-lt"/>
                <a:ea typeface="+mn-ea"/>
                <a:cs typeface="+mn-cs"/>
              </a:rPr>
              <a:t>Wellness/health treatment)</a:t>
            </a:r>
            <a:r>
              <a:rPr lang="en-GB" dirty="0"/>
              <a:t> </a:t>
            </a:r>
            <a:r>
              <a:rPr lang="en-GB" sz="1200" b="0" i="0" u="none" strike="noStrike" kern="1200" dirty="0">
                <a:solidFill>
                  <a:schemeClr val="tx1"/>
                </a:solidFill>
                <a:latin typeface="+mn-lt"/>
                <a:ea typeface="+mn-ea"/>
                <a:cs typeface="+mn-cs"/>
              </a:rPr>
              <a:t>Spending time with your family</a:t>
            </a:r>
            <a:r>
              <a:rPr lang="en-GB" dirty="0"/>
              <a:t> </a:t>
            </a:r>
            <a:endParaRPr lang="en-GB" sz="1200" kern="1200" baseline="0" dirty="0">
              <a:solidFill>
                <a:schemeClr val="tx1"/>
              </a:solidFill>
              <a:latin typeface="Times New Roman" pitchFamily="18" charset="0"/>
              <a:ea typeface="+mn-ea"/>
              <a:cs typeface="+mn-cs"/>
            </a:endParaRP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2</a:t>
            </a:fld>
            <a:endParaRPr lang="en-GB"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3</a:t>
            </a:fld>
            <a:endParaRPr lang="en-GB" dirty="0">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4</a:t>
            </a:fld>
            <a:endParaRPr lang="en-GB"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a:latin typeface="Arial" pitchFamily="34" charset="0"/>
                <a:cs typeface="Arial" pitchFamily="34" charset="0"/>
              </a:rPr>
              <a:t>Image: cc_0</a:t>
            </a:r>
          </a:p>
          <a:p>
            <a:endParaRPr lang="en-GB"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3E515974-A27C-894B-AE17-1483197233BA}" type="slidenum">
              <a:rPr lang="en-US">
                <a:solidFill>
                  <a:prstClr val="black"/>
                </a:solidFill>
              </a:rPr>
              <a:pPr/>
              <a:t>1</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5</a:t>
            </a:fld>
            <a:endParaRPr lang="en-GB" dirty="0">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6</a:t>
            </a:fld>
            <a:endParaRPr lang="en-GB" dirty="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7</a:t>
            </a:fld>
            <a:endParaRPr lang="en-GB" dirty="0">
              <a:solidFill>
                <a:prstClr val="black"/>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8</a:t>
            </a:fld>
            <a:endParaRPr lang="en-GB" dirty="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9</a:t>
            </a:fld>
            <a:endParaRPr lang="en-GB" dirty="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10</a:t>
            </a:fld>
            <a:endParaRPr lang="en-GB" dirty="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11</a:t>
            </a:fld>
            <a:endParaRPr lang="en-GB" dirty="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Times New Roman" pitchFamily="18" charset="0"/>
                <a:ea typeface="+mn-ea"/>
                <a:cs typeface="+mn-cs"/>
              </a:rPr>
              <a:t>Flash </a:t>
            </a:r>
            <a:r>
              <a:rPr lang="en-GB" sz="1200" kern="1200" dirty="0" err="1">
                <a:solidFill>
                  <a:schemeClr val="tx1"/>
                </a:solidFill>
                <a:latin typeface="Times New Roman" pitchFamily="18" charset="0"/>
                <a:ea typeface="+mn-ea"/>
                <a:cs typeface="+mn-cs"/>
              </a:rPr>
              <a:t>Eurobarometer</a:t>
            </a:r>
            <a:r>
              <a:rPr lang="en-GB" sz="1200" kern="1200" dirty="0">
                <a:solidFill>
                  <a:schemeClr val="tx1"/>
                </a:solidFill>
                <a:latin typeface="Times New Roman" pitchFamily="18" charset="0"/>
                <a:ea typeface="+mn-ea"/>
                <a:cs typeface="+mn-cs"/>
              </a:rPr>
              <a:t> 432, Preferences of Europeans Towards Tourism</a:t>
            </a:r>
          </a:p>
          <a:p>
            <a:r>
              <a:rPr lang="en-GB" sz="1200" kern="1200" dirty="0">
                <a:solidFill>
                  <a:schemeClr val="tx1"/>
                </a:solidFill>
                <a:latin typeface="Times New Roman" pitchFamily="18" charset="0"/>
                <a:ea typeface="+mn-ea"/>
                <a:cs typeface="+mn-cs"/>
              </a:rPr>
              <a:t>Fieldwork was completed</a:t>
            </a:r>
            <a:r>
              <a:rPr lang="en-GB" sz="1200" kern="1200" baseline="0" dirty="0">
                <a:solidFill>
                  <a:schemeClr val="tx1"/>
                </a:solidFill>
                <a:latin typeface="Times New Roman" pitchFamily="18" charset="0"/>
                <a:ea typeface="+mn-ea"/>
                <a:cs typeface="+mn-cs"/>
              </a:rPr>
              <a:t> in January 2016. </a:t>
            </a:r>
          </a:p>
          <a:p>
            <a:endParaRPr lang="en-GB" sz="1200"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1A67D03D-3E8D-4FB2-AA7E-29BE378DD365}" type="slidenum">
              <a:rPr lang="en-GB">
                <a:solidFill>
                  <a:prstClr val="black"/>
                </a:solidFill>
              </a:rPr>
              <a:pPr>
                <a:defRPr/>
              </a:pPr>
              <a:t>12</a:t>
            </a:fld>
            <a:endParaRPr lang="en-GB"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p>
            <a:pPr>
              <a:defRPr/>
            </a:pPr>
            <a:fld id="{56D95BA1-A8FF-4F49-9254-EEF0D52DAE4E}" type="slidenum">
              <a:rPr lang="en-GB">
                <a:solidFill>
                  <a:prstClr val="black"/>
                </a:solidFill>
              </a:rPr>
              <a:pPr>
                <a:defRPr/>
              </a:pPr>
              <a:t>2</a:t>
            </a:fld>
            <a:endParaRPr lang="en-GB" dirty="0">
              <a:solidFill>
                <a:prstClr val="black"/>
              </a:solidFill>
            </a:endParaRPr>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 name="Notes Placeholder 4"/>
          <p:cNvSpPr>
            <a:spLocks noGrp="1"/>
          </p:cNvSpPr>
          <p:nvPr>
            <p:ph type="body" sz="quarter" idx="10"/>
          </p:nvPr>
        </p:nvSpPr>
        <p:spPr/>
        <p:txBody>
          <a:bodyPr>
            <a:normAutofit/>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GB" sz="1100" kern="1200" dirty="0">
                <a:solidFill>
                  <a:schemeClr val="tx1"/>
                </a:solidFill>
                <a:latin typeface="Times New Roman" charset="0"/>
                <a:ea typeface="+mn-ea"/>
                <a:cs typeface="+mn-cs"/>
              </a:rPr>
              <a:t>Additional data are included with this chart. Right click and select “</a:t>
            </a:r>
            <a:r>
              <a:rPr lang="en-GB" sz="1100" b="1" kern="1200" dirty="0">
                <a:solidFill>
                  <a:schemeClr val="tx1"/>
                </a:solidFill>
                <a:latin typeface="Times New Roman" charset="0"/>
                <a:ea typeface="+mn-ea"/>
                <a:cs typeface="+mn-cs"/>
              </a:rPr>
              <a:t>Edit Data</a:t>
            </a:r>
            <a:r>
              <a:rPr lang="en-GB" sz="1100" kern="1200" dirty="0">
                <a:solidFill>
                  <a:schemeClr val="tx1"/>
                </a:solidFill>
                <a:latin typeface="Times New Roman" charset="0"/>
                <a:ea typeface="+mn-ea"/>
                <a:cs typeface="+mn-cs"/>
              </a:rPr>
              <a:t>” to find demographic breakdowns.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GB" sz="1100" kern="1200" dirty="0">
                <a:solidFill>
                  <a:schemeClr val="tx1"/>
                </a:solidFill>
                <a:latin typeface="Arial" pitchFamily="34" charset="0"/>
                <a:ea typeface="+mn-ea"/>
                <a:cs typeface="Arial" pitchFamily="34" charset="0"/>
              </a:rPr>
              <a:t>Additional data are included with this chart. </a:t>
            </a:r>
            <a:r>
              <a:rPr lang="en-GB" sz="1100" kern="1200">
                <a:solidFill>
                  <a:schemeClr val="tx1"/>
                </a:solidFill>
                <a:latin typeface="Arial" pitchFamily="34" charset="0"/>
                <a:ea typeface="+mn-ea"/>
                <a:cs typeface="Arial" pitchFamily="34" charset="0"/>
              </a:rPr>
              <a:t>Right click and select “</a:t>
            </a:r>
            <a:r>
              <a:rPr lang="en-GB" sz="1100" b="1" kern="1200">
                <a:solidFill>
                  <a:schemeClr val="tx1"/>
                </a:solidFill>
                <a:latin typeface="Arial" pitchFamily="34" charset="0"/>
                <a:ea typeface="+mn-ea"/>
                <a:cs typeface="Arial" pitchFamily="34" charset="0"/>
              </a:rPr>
              <a:t>Edit Data</a:t>
            </a:r>
            <a:r>
              <a:rPr lang="en-GB" sz="1100" kern="1200">
                <a:solidFill>
                  <a:schemeClr val="tx1"/>
                </a:solidFill>
                <a:latin typeface="Arial" pitchFamily="34" charset="0"/>
                <a:ea typeface="+mn-ea"/>
                <a:cs typeface="Arial" pitchFamily="34" charset="0"/>
              </a:rPr>
              <a:t>” to find demographic breakdowns and definitions.</a:t>
            </a:r>
            <a:endParaRPr lang="en-GB" sz="1100" kern="120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E23096E1-B3E2-4534-A28D-1261E61EFEBD}" type="slidenum">
              <a:rPr lang="en-GB"/>
              <a:pPr/>
              <a:t>3</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
  <Relationship Id="rId2" Type="http://schemas.openxmlformats.org/officeDocument/2006/relationships/image" Target="../media/layout_102/image3.png"/>
  <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
  <Relationship Id="rId2" Type="http://schemas.openxmlformats.org/officeDocument/2006/relationships/image" Target="../media/layout_103/image1.png"/>
  <Relationship Id="rId1" Type="http://schemas.openxmlformats.org/officeDocument/2006/relationships/slideMaster" Target="../slideMasters/slideMaster6.xml"/>
</Relationships>

</file>

<file path=ppt/slideLayouts/_rels/slideLayout104.xml.rels><?xml version="1.0" encoding="UTF-8" standalone="yes"?>
<Relationships xmlns="http://schemas.openxmlformats.org/package/2006/relationships">
  <Relationship Id="rId2" Type="http://schemas.openxmlformats.org/officeDocument/2006/relationships/image" Target="../media/layout_104/image1.png"/>
  <Relationship Id="rId1" Type="http://schemas.openxmlformats.org/officeDocument/2006/relationships/slideMaster" Target="../slideMasters/slideMaster6.xml"/>
</Relationships>

</file>

<file path=ppt/slideLayouts/_rels/slideLayout105.xml.rels><?xml version="1.0" encoding="UTF-8" standalone="yes"?>
<Relationships xmlns="http://schemas.openxmlformats.org/package/2006/relationships">
  <Relationship Id="rId2" Type="http://schemas.openxmlformats.org/officeDocument/2006/relationships/image" Target="../media/layout_105/image2.png"/>
  <Relationship Id="rId1" Type="http://schemas.openxmlformats.org/officeDocument/2006/relationships/slideMaster" Target="../slideMasters/slideMaster6.xml"/>
</Relationships>

</file>

<file path=ppt/slideLayouts/_rels/slideLayout106.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08.xml.rels><?xml version="1.0" encoding="UTF-8" standalone="yes"?>
<Relationships xmlns="http://schemas.openxmlformats.org/package/2006/relationships">
  <Relationship Id="rId2" Type="http://schemas.openxmlformats.org/officeDocument/2006/relationships/image" Target="../media/layout_108/image1.png"/>
  <Relationship Id="rId1" Type="http://schemas.openxmlformats.org/officeDocument/2006/relationships/slideMaster" Target="../slideMasters/slideMaster6.xml"/>
</Relationships>

</file>

<file path=ppt/slideLayouts/_rels/slideLayout10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1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1.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2.xml.rels><?xml version="1.0" encoding="UTF-8" standalone="yes"?>
<Relationships xmlns="http://schemas.openxmlformats.org/package/2006/relationships">
  <Relationship Id="rId2" Type="http://schemas.openxmlformats.org/officeDocument/2006/relationships/image" Target="../media/layout_112/image4.png"/>
  <Relationship Id="rId1" Type="http://schemas.openxmlformats.org/officeDocument/2006/relationships/slideMaster" Target="../slideMasters/slideMaster6.xml"/>
</Relationships>

</file>

<file path=ppt/slideLayouts/_rels/slideLayout113.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
  <Relationship Id="rId2" Type="http://schemas.openxmlformats.org/officeDocument/2006/relationships/image" Target="../media/layout_115/image2.png"/>
  <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
  <Relationship Id="rId2" Type="http://schemas.openxmlformats.org/officeDocument/2006/relationships/image" Target="../media/layout_116/image2.png"/>
  <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
  <Relationship Id="rId2" Type="http://schemas.openxmlformats.org/officeDocument/2006/relationships/image" Target="../media/layout_117/image2.png"/>
  <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
  <Relationship Id="rId2" Type="http://schemas.openxmlformats.org/officeDocument/2006/relationships/image" Target="../media/layout_118/image4.png"/>
  <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20.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
  <Relationship Id="rId2" Type="http://schemas.openxmlformats.org/officeDocument/2006/relationships/image" Target="../media/layout_121/image4.png"/>
  <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
  <Relationship Id="rId2" Type="http://schemas.openxmlformats.org/officeDocument/2006/relationships/image" Target="../media/layout_124/image1.png"/>
  <Relationship Id="rId1" Type="http://schemas.openxmlformats.org/officeDocument/2006/relationships/slideMaster" Target="../slideMasters/slideMaster7.xml"/>
</Relationships>

</file>

<file path=ppt/slideLayouts/_rels/slideLayout12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3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
  <Relationship Id="rId2" Type="http://schemas.openxmlformats.org/officeDocument/2006/relationships/image" Target="../media/layout_131/image1.png"/>
  <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
  <Relationship Id="rId2" Type="http://schemas.openxmlformats.org/officeDocument/2006/relationships/image" Target="../media/layout_134/image1.png"/>
  <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
  <Relationship Id="rId2" Type="http://schemas.openxmlformats.org/officeDocument/2006/relationships/image" Target="../media/layout_135/image1.png"/>
  <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
  <Relationship Id="rId2" Type="http://schemas.openxmlformats.org/officeDocument/2006/relationships/image" Target="../media/layout_136/image1.png"/>
  <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
  <Relationship Id="rId2" Type="http://schemas.openxmlformats.org/officeDocument/2006/relationships/image" Target="../media/layout_137/image1.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40.xml.rels><?xml version="1.0" encoding="UTF-8" standalone="yes"?>
<Relationships xmlns="http://schemas.openxmlformats.org/package/2006/relationships">
  <Relationship Id="rId2" Type="http://schemas.openxmlformats.org/officeDocument/2006/relationships/image" Target="../media/layout_140/image1.png"/>
  <Relationship Id="rId1" Type="http://schemas.openxmlformats.org/officeDocument/2006/relationships/slideMaster" Target="../slideMasters/slideMaster7.xml"/>
</Relationships>

</file>

<file path=ppt/slideLayouts/_rels/slideLayout141.xml.rels><?xml version="1.0" encoding="UTF-8" standalone="yes"?>
<Relationships xmlns="http://schemas.openxmlformats.org/package/2006/relationships">
  <Relationship Id="rId2" Type="http://schemas.openxmlformats.org/officeDocument/2006/relationships/image" Target="../media/layout_141/image2.png"/>
  <Relationship Id="rId1" Type="http://schemas.openxmlformats.org/officeDocument/2006/relationships/slideMaster" Target="../slideMasters/slideMaster7.xml"/>
</Relationships>

</file>

<file path=ppt/slideLayouts/_rels/slideLayout142.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3.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4.xml.rels><?xml version="1.0" encoding="UTF-8" standalone="yes"?>
<Relationships xmlns="http://schemas.openxmlformats.org/package/2006/relationships">
  <Relationship Id="rId2" Type="http://schemas.openxmlformats.org/officeDocument/2006/relationships/image" Target="../media/layout_144/image1.png"/>
  <Relationship Id="rId1" Type="http://schemas.openxmlformats.org/officeDocument/2006/relationships/slideMaster" Target="../slideMasters/slideMaster7.xml"/>
</Relationships>

</file>

<file path=ppt/slideLayouts/_rels/slideLayout145.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6.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47.xml.rels><?xml version="1.0" encoding="UTF-8" standalone="yes"?>
<Relationships xmlns="http://schemas.openxmlformats.org/package/2006/relationships">
  <Relationship Id="rId2" Type="http://schemas.openxmlformats.org/officeDocument/2006/relationships/image" Target="../media/layout_147/image2.png"/>
  <Relationship Id="rId1" Type="http://schemas.openxmlformats.org/officeDocument/2006/relationships/slideMaster" Target="../slideMasters/slideMaster7.xml"/>
</Relationships>

</file>

<file path=ppt/slideLayouts/_rels/slideLayout148.xml.rels><?xml version="1.0" encoding="UTF-8" standalone="yes"?>
<Relationships xmlns="http://schemas.openxmlformats.org/package/2006/relationships">
  <Relationship Id="rId2" Type="http://schemas.openxmlformats.org/officeDocument/2006/relationships/image" Target="../media/layout_148/image2.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50.xml.rels><?xml version="1.0" encoding="UTF-8" standalone="yes"?>
<Relationships xmlns="http://schemas.openxmlformats.org/package/2006/relationships">
  <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
  <Relationship Id="rId2" Type="http://schemas.openxmlformats.org/officeDocument/2006/relationships/image" Target="../media/layout_151/image3.png"/>
  <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17.xml.rels><?xml version="1.0" encoding="UTF-8" standalone="yes"?>
<Relationships xmlns="http://schemas.openxmlformats.org/package/2006/relationships">
  <Relationship Id="rId2" Type="http://schemas.openxmlformats.org/officeDocument/2006/relationships/image" Target="../media/layout_17/image1.png"/>
  <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layout_18/image1.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
  <Relationship Id="rId2" Type="http://schemas.openxmlformats.org/officeDocument/2006/relationships/image" Target="../media/layout_19/image1.png"/>
  <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1.xml.rels><?xml version="1.0" encoding="UTF-8" standalone="yes"?>
<Relationships xmlns="http://schemas.openxmlformats.org/package/2006/relationships">
  <Relationship Id="rId2" Type="http://schemas.openxmlformats.org/officeDocument/2006/relationships/image" Target="../media/layout_21/image1.png"/>
  <Relationship Id="rId1" Type="http://schemas.openxmlformats.org/officeDocument/2006/relationships/slideMaster" Target="../slideMasters/slideMaster3.xml"/>
</Relationships>

</file>

<file path=ppt/slideLayouts/_rels/slideLayout22.xml.rels><?xml version="1.0" encoding="UTF-8" standalone="yes"?>
<Relationships xmlns="http://schemas.openxmlformats.org/package/2006/relationships">
  <Relationship Id="rId2" Type="http://schemas.openxmlformats.org/officeDocument/2006/relationships/image" Target="../media/layout_22/image1.png"/>
  <Relationship Id="rId1" Type="http://schemas.openxmlformats.org/officeDocument/2006/relationships/slideMaster" Target="../slideMasters/slideMaster3.xml"/>
</Relationships>

</file>

<file path=ppt/slideLayouts/_rels/slideLayout23.xml.rels><?xml version="1.0" encoding="UTF-8" standalone="yes"?>
<Relationships xmlns="http://schemas.openxmlformats.org/package/2006/relationships">
  <Relationship Id="rId2" Type="http://schemas.openxmlformats.org/officeDocument/2006/relationships/image" Target="../media/layout_23/image1.png"/>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
  <Relationship Id="rId2" Type="http://schemas.openxmlformats.org/officeDocument/2006/relationships/image" Target="../media/layout_26/image2.png"/>
  <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
  <Relationship Id="rId2" Type="http://schemas.openxmlformats.org/officeDocument/2006/relationships/image" Target="../media/layout_27/image2.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
  <Relationship Id="rId2" Type="http://schemas.openxmlformats.org/officeDocument/2006/relationships/image" Target="../media/layout_29/image1.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
  <Relationship Id="rId2" Type="http://schemas.openxmlformats.org/officeDocument/2006/relationships/image" Target="../media/layout_33/image1.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
  <Relationship Id="rId2" Type="http://schemas.openxmlformats.org/officeDocument/2006/relationships/image" Target="../media/layout_34/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
  <Relationship Id="rId2" Type="http://schemas.openxmlformats.org/officeDocument/2006/relationships/image" Target="../media/layout_37/image2.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
  <Relationship Id="rId2" Type="http://schemas.openxmlformats.org/officeDocument/2006/relationships/image" Target="../media/layout_39/image2.pn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
  <Relationship Id="rId2" Type="http://schemas.openxmlformats.org/officeDocument/2006/relationships/image" Target="../media/layout_40/image2.png"/>
  <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
  <Relationship Id="rId2" Type="http://schemas.openxmlformats.org/officeDocument/2006/relationships/image" Target="../media/layout_41/image1.pn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
  <Relationship Id="rId2" Type="http://schemas.openxmlformats.org/officeDocument/2006/relationships/image" Target="../media/layout_43/image1.png"/>
  <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
  <Relationship Id="rId2" Type="http://schemas.openxmlformats.org/officeDocument/2006/relationships/image" Target="../media/layout_44/image1.png"/>
  <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
  <Relationship Id="rId2" Type="http://schemas.openxmlformats.org/officeDocument/2006/relationships/image" Target="../media/layout_45/image1.png"/>
  <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
  <Relationship Id="rId2" Type="http://schemas.openxmlformats.org/officeDocument/2006/relationships/image" Target="../media/layout_47/image2.png"/>
  <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
  <Relationship Id="rId2" Type="http://schemas.openxmlformats.org/officeDocument/2006/relationships/image" Target="../media/layout_50/image1.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
  <Relationship Id="rId2" Type="http://schemas.openxmlformats.org/officeDocument/2006/relationships/image" Target="../media/layout_51/image1.pn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
  <Relationship Id="rId2" Type="http://schemas.openxmlformats.org/officeDocument/2006/relationships/image" Target="../media/layout_53/image1.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
  <Relationship Id="rId2" Type="http://schemas.openxmlformats.org/officeDocument/2006/relationships/image" Target="../media/layout_59/image3.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
  <Relationship Id="rId2" Type="http://schemas.openxmlformats.org/officeDocument/2006/relationships/image" Target="../media/layout_62/image1.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
  <Relationship Id="rId2" Type="http://schemas.openxmlformats.org/officeDocument/2006/relationships/image" Target="../media/layout_67/image1.png"/>
  <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
  <Relationship Id="rId2" Type="http://schemas.openxmlformats.org/officeDocument/2006/relationships/image" Target="../media/layout_73/image1.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
  <Relationship Id="rId2" Type="http://schemas.openxmlformats.org/officeDocument/2006/relationships/image" Target="../media/layout_74/image1.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
  <Relationship Id="rId2" Type="http://schemas.openxmlformats.org/officeDocument/2006/relationships/image" Target="../media/layout_77/image1.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
  <Relationship Id="rId2" Type="http://schemas.openxmlformats.org/officeDocument/2006/relationships/image" Target="../media/layout_78/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
  <Relationship Id="rId2" Type="http://schemas.openxmlformats.org/officeDocument/2006/relationships/image" Target="../media/layout_80/image1.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
  <Relationship Id="rId2" Type="http://schemas.openxmlformats.org/officeDocument/2006/relationships/image" Target="../media/layout_81/image1.pn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
  <Relationship Id="rId2" Type="http://schemas.openxmlformats.org/officeDocument/2006/relationships/image" Target="../media/layout_83/image2.png"/>
  <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
  <Relationship Id="rId2" Type="http://schemas.openxmlformats.org/officeDocument/2006/relationships/image" Target="../media/layout_85/image1.png"/>
  <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
  <Relationship Id="rId2" Type="http://schemas.openxmlformats.org/officeDocument/2006/relationships/image" Target="../media/layout_88/image1.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
  <Relationship Id="rId2" Type="http://schemas.openxmlformats.org/officeDocument/2006/relationships/image" Target="../media/layout_89/image2.png"/>
  <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
  <Relationship Id="rId2" Type="http://schemas.openxmlformats.org/officeDocument/2006/relationships/image" Target="../media/layout_90/image2.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
  <Relationship Id="rId2" Type="http://schemas.openxmlformats.org/officeDocument/2006/relationships/image" Target="../media/layout_94/image3.pn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
  <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F2F2"/>
        </a:solidFill>
        <a:effectLst/>
      </p:bgPr>
    </p:bg>
    <p:spTree>
      <p:nvGrpSpPr>
        <p:cNvPr id="1" name=""/>
        <p:cNvGrpSpPr/>
        <p:nvPr/>
      </p:nvGrpSpPr>
      <p:grpSpPr>
        <a:xfrm>
          <a:off x="0" y="0"/>
          <a:ext cx="0" cy="0"/>
          <a:chOff x="0" y="0"/>
          <a:chExt cx="0" cy="0"/>
        </a:xfrm>
      </p:grpSpPr>
      <p:sp>
        <p:nvSpPr>
          <p:cNvPr id="28" name="Freeform 6"/>
          <p:cNvSpPr>
            <a:spLocks noChangeAspect="1"/>
          </p:cNvSpPr>
          <p:nvPr userDrawn="1"/>
        </p:nvSpPr>
        <p:spPr bwMode="auto">
          <a:xfrm>
            <a:off x="2667" y="4159223"/>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endParaRPr>
          </a:p>
        </p:txBody>
      </p:sp>
      <p:sp>
        <p:nvSpPr>
          <p:cNvPr id="29" name="Rectangle 28"/>
          <p:cNvSpPr/>
          <p:nvPr userDrawn="1"/>
        </p:nvSpPr>
        <p:spPr>
          <a:xfrm>
            <a:off x="0" y="4480968"/>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Text Placeholder 29"/>
          <p:cNvSpPr>
            <a:spLocks noGrp="1"/>
          </p:cNvSpPr>
          <p:nvPr>
            <p:ph type="body" sz="quarter" idx="10" hasCustomPrompt="1"/>
          </p:nvPr>
        </p:nvSpPr>
        <p:spPr>
          <a:xfrm>
            <a:off x="250825" y="4868862"/>
            <a:ext cx="8642350" cy="612775"/>
          </a:xfrm>
          <a:prstGeom prst="rect">
            <a:avLst/>
          </a:prstGeom>
        </p:spPr>
        <p:txBody>
          <a:bodyPr lIns="0" tIns="0" rIns="0" bIns="0" anchor="b" anchorCtr="0">
            <a:noAutofit/>
          </a:bodyPr>
          <a:lstStyle>
            <a:lvl1pPr algn="ctr">
              <a:buFontTx/>
              <a:buNone/>
              <a:defRPr sz="48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TITLE&gt;</a:t>
            </a:r>
            <a:endParaRPr lang="en-GB" dirty="0"/>
          </a:p>
        </p:txBody>
      </p:sp>
      <p:sp>
        <p:nvSpPr>
          <p:cNvPr id="31" name="Text Placeholder 29"/>
          <p:cNvSpPr>
            <a:spLocks noGrp="1"/>
          </p:cNvSpPr>
          <p:nvPr>
            <p:ph type="body" sz="quarter" idx="11" hasCustomPrompt="1"/>
          </p:nvPr>
        </p:nvSpPr>
        <p:spPr>
          <a:xfrm>
            <a:off x="250825" y="5624512"/>
            <a:ext cx="8642350" cy="1080851"/>
          </a:xfrm>
          <a:prstGeom prst="rect">
            <a:avLst/>
          </a:prstGeom>
        </p:spPr>
        <p:txBody>
          <a:bodyPr lIns="0" tIns="0" rIns="0" bIns="0">
            <a:noAutofit/>
          </a:bodyPr>
          <a:lstStyle>
            <a:lvl1pPr algn="ctr">
              <a:buFontTx/>
              <a:buNone/>
              <a:defRPr sz="16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&lt;TREND SUBTITLE&gt;</a:t>
            </a:r>
            <a:endParaRPr lang="en-GB" dirty="0"/>
          </a:p>
        </p:txBody>
      </p:sp>
      <p:grpSp>
        <p:nvGrpSpPr>
          <p:cNvPr id="34" name="Group 24"/>
          <p:cNvGrpSpPr/>
          <p:nvPr userDrawn="1"/>
        </p:nvGrpSpPr>
        <p:grpSpPr>
          <a:xfrm>
            <a:off x="250826" y="260350"/>
            <a:ext cx="821085" cy="684000"/>
            <a:chOff x="250826" y="260350"/>
            <a:chExt cx="821085" cy="684000"/>
          </a:xfrm>
        </p:grpSpPr>
        <p:sp>
          <p:nvSpPr>
            <p:cNvPr id="35"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6"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sp>
          <p:nvSpPr>
            <p:cNvPr id="37"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Dark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1"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2"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Cyan">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Cyan">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Tx/>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Dark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solidFill>
                  <a:schemeClr val="bg1"/>
                </a:solidFill>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Light Grey">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100"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cxnSp>
        <p:nvCxnSpPr>
          <p:cNvPr id="3" name="Straight Connector 2"/>
          <p:cNvCxnSpPr/>
          <p:nvPr userDrawn="1"/>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2997200"/>
            <a:ext cx="6985001" cy="856370"/>
          </a:xfrm>
        </p:spPr>
        <p:txBody>
          <a:bodyPr wrap="square" lIns="0" tIns="144000" anchor="b">
            <a:spAutoFit/>
          </a:bodyPr>
          <a:lstStyle>
            <a:lvl1pPr algn="ctr">
              <a:lnSpc>
                <a:spcPct val="80000"/>
              </a:lnSpc>
              <a:defRPr sz="54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1027"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29"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0"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1"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2"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3"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4"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5"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6"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7"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8"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39"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0"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1"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2"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3"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4"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5"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6"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047"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Image Light">
    <p:spTree>
      <p:nvGrpSpPr>
        <p:cNvPr id="1" name=""/>
        <p:cNvGrpSpPr/>
        <p:nvPr/>
      </p:nvGrpSpPr>
      <p:grpSpPr>
        <a:xfrm>
          <a:off x="0" y="0"/>
          <a:ext cx="0" cy="0"/>
          <a:chOff x="0" y="0"/>
          <a:chExt cx="0" cy="0"/>
        </a:xfrm>
      </p:grpSpPr>
      <p:sp>
        <p:nvSpPr>
          <p:cNvPr id="5" name="TextBox 4"/>
          <p:cNvSpPr txBox="1"/>
          <p:nvPr userDrawn="1"/>
        </p:nvSpPr>
        <p:spPr>
          <a:xfrm>
            <a:off x="0" y="0"/>
            <a:ext cx="9144000" cy="6858000"/>
          </a:xfrm>
          <a:prstGeom prst="rect">
            <a:avLst/>
          </a:prstGeom>
          <a:solidFill>
            <a:schemeClr val="bg1">
              <a:lumMod val="95000"/>
            </a:schemeClr>
          </a:solidFill>
        </p:spPr>
        <p:txBody>
          <a:bodyPr wrap="square" rtlCol="0">
            <a:noAutofit/>
          </a:bodyPr>
          <a:lstStyle/>
          <a:p>
            <a:pPr algn="ctr" defTabSz="457200"/>
            <a:endParaRPr lang="en-GB" sz="5400" spc="600" dirty="0">
              <a:solidFill>
                <a:srgbClr val="FFFFFF">
                  <a:lumMod val="85000"/>
                </a:srgbClr>
              </a:solidFill>
            </a:endParaRPr>
          </a:p>
          <a:p>
            <a:pPr algn="ctr" defTabSz="457200"/>
            <a:endParaRPr lang="en-GB" sz="5400" spc="600" dirty="0">
              <a:solidFill>
                <a:srgbClr val="FFFFFF">
                  <a:lumMod val="85000"/>
                </a:srgbClr>
              </a:solidFill>
            </a:endParaRPr>
          </a:p>
          <a:p>
            <a:pPr algn="ctr" defTabSz="457200"/>
            <a:r>
              <a:rPr lang="en-GB" sz="5400" spc="600" dirty="0">
                <a:solidFill>
                  <a:srgbClr val="FFFFFF">
                    <a:lumMod val="85000"/>
                  </a:srgbClr>
                </a:solidFill>
              </a:rPr>
              <a:t>INSERT IMAGE</a:t>
            </a:r>
            <a:endParaRPr lang="en-GB" sz="5400" spc="600" dirty="0">
              <a:solidFill>
                <a:srgbClr val="FFFFFF">
                  <a:lumMod val="85000"/>
                </a:srgbClr>
              </a:solidFill>
            </a:endParaRPr>
          </a:p>
        </p:txBody>
      </p:sp>
      <p:sp>
        <p:nvSpPr>
          <p:cNvPr id="6" name="Title 1"/>
          <p:cNvSpPr>
            <a:spLocks noGrp="1"/>
          </p:cNvSpPr>
          <p:nvPr>
            <p:ph type="ctrTitle" hasCustomPrompt="1"/>
          </p:nvPr>
        </p:nvSpPr>
        <p:spPr>
          <a:xfrm>
            <a:off x="250824" y="2997200"/>
            <a:ext cx="8642350" cy="856370"/>
          </a:xfrm>
          <a:solidFill>
            <a:schemeClr val="bg2"/>
          </a:solidFill>
        </p:spPr>
        <p:txBody>
          <a:bodyPr tIns="144000" anchor="b">
            <a:spAutoFit/>
          </a:bodyPr>
          <a:lstStyle>
            <a:lvl1pPr algn="l">
              <a:lnSpc>
                <a:spcPct val="80000"/>
              </a:lnSpc>
              <a:spcBef>
                <a:spcPts val="0"/>
              </a:spcBef>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2051"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3"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4"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5"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6"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7"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8"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59"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0"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1"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2"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3"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4"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5"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6"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7"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8"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69"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0"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71"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with Image Dark">
    <p:spTree>
      <p:nvGrpSpPr>
        <p:cNvPr id="1" name=""/>
        <p:cNvGrpSpPr/>
        <p:nvPr/>
      </p:nvGrpSpPr>
      <p:grpSpPr>
        <a:xfrm>
          <a:off x="0" y="0"/>
          <a:ext cx="0" cy="0"/>
          <a:chOff x="0" y="0"/>
          <a:chExt cx="0" cy="0"/>
        </a:xfrm>
      </p:grpSpPr>
      <p:sp>
        <p:nvSpPr>
          <p:cNvPr id="8" name="TextBox 7"/>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6" name="Title 1"/>
          <p:cNvSpPr>
            <a:spLocks noGrp="1"/>
          </p:cNvSpPr>
          <p:nvPr>
            <p:ph type="ctrTitle" hasCustomPrompt="1"/>
          </p:nvPr>
        </p:nvSpPr>
        <p:spPr>
          <a:xfrm>
            <a:off x="250825" y="2997200"/>
            <a:ext cx="8642350" cy="856370"/>
          </a:xfrm>
          <a:solidFill>
            <a:schemeClr val="bg2"/>
          </a:solidFill>
        </p:spPr>
        <p:txBody>
          <a:bodyPr wrap="square" tIns="144000" anchor="b">
            <a:spAutoFit/>
          </a:bodyPr>
          <a:lstStyle>
            <a:lvl1pPr algn="l">
              <a:lnSpc>
                <a:spcPct val="80000"/>
              </a:lnSpc>
              <a:spcBef>
                <a:spcPts val="0"/>
              </a:spcBef>
              <a:spcAft>
                <a:spcPts val="0"/>
              </a:spcAft>
              <a:defRPr sz="5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4"/>
          <p:cNvGrpSpPr>
            <a:grpSpLocks noChangeAspect="1"/>
          </p:cNvGrpSpPr>
          <p:nvPr userDrawn="1"/>
        </p:nvGrpSpPr>
        <p:grpSpPr bwMode="auto">
          <a:xfrm>
            <a:off x="250825" y="260350"/>
            <a:ext cx="2663825" cy="684213"/>
            <a:chOff x="158" y="164"/>
            <a:chExt cx="1678" cy="431"/>
          </a:xfrm>
        </p:grpSpPr>
        <p:sp>
          <p:nvSpPr>
            <p:cNvPr id="3075" name="AutoShape 3"/>
            <p:cNvSpPr>
              <a:spLocks noChangeAspect="1" noChangeArrowheads="1" noTextEdit="1"/>
            </p:cNvSpPr>
            <p:nvPr userDrawn="1"/>
          </p:nvSpPr>
          <p:spPr bwMode="auto">
            <a:xfrm>
              <a:off x="158" y="164"/>
              <a:ext cx="1678" cy="4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7" name="Rectangle 5"/>
            <p:cNvSpPr>
              <a:spLocks noChangeArrowheads="1"/>
            </p:cNvSpPr>
            <p:nvPr userDrawn="1"/>
          </p:nvSpPr>
          <p:spPr bwMode="auto">
            <a:xfrm>
              <a:off x="333" y="335"/>
              <a:ext cx="171" cy="87"/>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8" name="Freeform 6"/>
            <p:cNvSpPr>
              <a:spLocks/>
            </p:cNvSpPr>
            <p:nvPr userDrawn="1"/>
          </p:nvSpPr>
          <p:spPr bwMode="auto">
            <a:xfrm>
              <a:off x="264" y="164"/>
              <a:ext cx="418" cy="432"/>
            </a:xfrm>
            <a:custGeom>
              <a:avLst/>
              <a:gdLst/>
              <a:ahLst/>
              <a:cxnLst>
                <a:cxn ang="0">
                  <a:pos x="326" y="0"/>
                </a:cxn>
                <a:cxn ang="0">
                  <a:pos x="326" y="347"/>
                </a:cxn>
                <a:cxn ang="0">
                  <a:pos x="0" y="347"/>
                </a:cxn>
                <a:cxn ang="0">
                  <a:pos x="0" y="432"/>
                </a:cxn>
                <a:cxn ang="0">
                  <a:pos x="418" y="432"/>
                </a:cxn>
                <a:cxn ang="0">
                  <a:pos x="418" y="0"/>
                </a:cxn>
                <a:cxn ang="0">
                  <a:pos x="326" y="0"/>
                </a:cxn>
              </a:cxnLst>
              <a:rect l="0" t="0" r="r" b="b"/>
              <a:pathLst>
                <a:path w="418" h="432">
                  <a:moveTo>
                    <a:pt x="326" y="0"/>
                  </a:moveTo>
                  <a:lnTo>
                    <a:pt x="326" y="347"/>
                  </a:lnTo>
                  <a:lnTo>
                    <a:pt x="0" y="347"/>
                  </a:lnTo>
                  <a:lnTo>
                    <a:pt x="0" y="432"/>
                  </a:lnTo>
                  <a:lnTo>
                    <a:pt x="418" y="432"/>
                  </a:lnTo>
                  <a:lnTo>
                    <a:pt x="418" y="0"/>
                  </a:lnTo>
                  <a:lnTo>
                    <a:pt x="326"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79" name="Freeform 7"/>
            <p:cNvSpPr>
              <a:spLocks/>
            </p:cNvSpPr>
            <p:nvPr userDrawn="1"/>
          </p:nvSpPr>
          <p:spPr bwMode="auto">
            <a:xfrm>
              <a:off x="158" y="164"/>
              <a:ext cx="418" cy="432"/>
            </a:xfrm>
            <a:custGeom>
              <a:avLst/>
              <a:gdLst/>
              <a:ahLst/>
              <a:cxnLst>
                <a:cxn ang="0">
                  <a:pos x="93" y="432"/>
                </a:cxn>
                <a:cxn ang="0">
                  <a:pos x="93" y="85"/>
                </a:cxn>
                <a:cxn ang="0">
                  <a:pos x="418" y="85"/>
                </a:cxn>
                <a:cxn ang="0">
                  <a:pos x="418" y="0"/>
                </a:cxn>
                <a:cxn ang="0">
                  <a:pos x="0" y="0"/>
                </a:cxn>
                <a:cxn ang="0">
                  <a:pos x="0" y="432"/>
                </a:cxn>
                <a:cxn ang="0">
                  <a:pos x="93" y="432"/>
                </a:cxn>
              </a:cxnLst>
              <a:rect l="0" t="0" r="r" b="b"/>
              <a:pathLst>
                <a:path w="418" h="432">
                  <a:moveTo>
                    <a:pt x="93" y="432"/>
                  </a:moveTo>
                  <a:lnTo>
                    <a:pt x="93" y="85"/>
                  </a:lnTo>
                  <a:lnTo>
                    <a:pt x="418" y="85"/>
                  </a:lnTo>
                  <a:lnTo>
                    <a:pt x="418" y="0"/>
                  </a:lnTo>
                  <a:lnTo>
                    <a:pt x="0" y="0"/>
                  </a:lnTo>
                  <a:lnTo>
                    <a:pt x="0" y="432"/>
                  </a:lnTo>
                  <a:lnTo>
                    <a:pt x="93" y="432"/>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0" name="Freeform 8"/>
            <p:cNvSpPr>
              <a:spLocks/>
            </p:cNvSpPr>
            <p:nvPr userDrawn="1"/>
          </p:nvSpPr>
          <p:spPr bwMode="auto">
            <a:xfrm>
              <a:off x="767" y="248"/>
              <a:ext cx="96" cy="134"/>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1" name="Freeform 9"/>
            <p:cNvSpPr>
              <a:spLocks/>
            </p:cNvSpPr>
            <p:nvPr userDrawn="1"/>
          </p:nvSpPr>
          <p:spPr bwMode="auto">
            <a:xfrm>
              <a:off x="885" y="246"/>
              <a:ext cx="112"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2" name="Freeform 10"/>
            <p:cNvSpPr>
              <a:spLocks/>
            </p:cNvSpPr>
            <p:nvPr userDrawn="1"/>
          </p:nvSpPr>
          <p:spPr bwMode="auto">
            <a:xfrm>
              <a:off x="1022" y="248"/>
              <a:ext cx="115" cy="134"/>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3" name="Freeform 11"/>
            <p:cNvSpPr>
              <a:spLocks/>
            </p:cNvSpPr>
            <p:nvPr userDrawn="1"/>
          </p:nvSpPr>
          <p:spPr bwMode="auto">
            <a:xfrm>
              <a:off x="1162" y="246"/>
              <a:ext cx="113" cy="136"/>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4" name="Freeform 12"/>
            <p:cNvSpPr>
              <a:spLocks noEditPoints="1"/>
            </p:cNvSpPr>
            <p:nvPr userDrawn="1"/>
          </p:nvSpPr>
          <p:spPr bwMode="auto">
            <a:xfrm>
              <a:off x="1308" y="248"/>
              <a:ext cx="110" cy="134"/>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5" name="Freeform 13"/>
            <p:cNvSpPr>
              <a:spLocks/>
            </p:cNvSpPr>
            <p:nvPr userDrawn="1"/>
          </p:nvSpPr>
          <p:spPr bwMode="auto">
            <a:xfrm>
              <a:off x="1450" y="248"/>
              <a:ext cx="99" cy="132"/>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6" name="Freeform 14"/>
            <p:cNvSpPr>
              <a:spLocks/>
            </p:cNvSpPr>
            <p:nvPr userDrawn="1"/>
          </p:nvSpPr>
          <p:spPr bwMode="auto">
            <a:xfrm>
              <a:off x="767" y="408"/>
              <a:ext cx="73" cy="111"/>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7" name="Freeform 15"/>
            <p:cNvSpPr>
              <a:spLocks noEditPoints="1"/>
            </p:cNvSpPr>
            <p:nvPr userDrawn="1"/>
          </p:nvSpPr>
          <p:spPr bwMode="auto">
            <a:xfrm>
              <a:off x="852" y="406"/>
              <a:ext cx="110" cy="11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8" name="Freeform 16"/>
            <p:cNvSpPr>
              <a:spLocks/>
            </p:cNvSpPr>
            <p:nvPr userDrawn="1"/>
          </p:nvSpPr>
          <p:spPr bwMode="auto">
            <a:xfrm>
              <a:off x="991" y="406"/>
              <a:ext cx="93" cy="114"/>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89" name="Freeform 17"/>
            <p:cNvSpPr>
              <a:spLocks/>
            </p:cNvSpPr>
            <p:nvPr userDrawn="1"/>
          </p:nvSpPr>
          <p:spPr bwMode="auto">
            <a:xfrm>
              <a:off x="1120"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0" name="Freeform 18"/>
            <p:cNvSpPr>
              <a:spLocks noEditPoints="1"/>
            </p:cNvSpPr>
            <p:nvPr userDrawn="1"/>
          </p:nvSpPr>
          <p:spPr bwMode="auto">
            <a:xfrm>
              <a:off x="1244" y="408"/>
              <a:ext cx="91" cy="110"/>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1" name="Freeform 19"/>
            <p:cNvSpPr>
              <a:spLocks noEditPoints="1"/>
            </p:cNvSpPr>
            <p:nvPr userDrawn="1"/>
          </p:nvSpPr>
          <p:spPr bwMode="auto">
            <a:xfrm>
              <a:off x="1349" y="406"/>
              <a:ext cx="102" cy="113"/>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2" name="Freeform 20"/>
            <p:cNvSpPr>
              <a:spLocks/>
            </p:cNvSpPr>
            <p:nvPr userDrawn="1"/>
          </p:nvSpPr>
          <p:spPr bwMode="auto">
            <a:xfrm>
              <a:off x="1455" y="408"/>
              <a:ext cx="90" cy="111"/>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3" name="Freeform 21"/>
            <p:cNvSpPr>
              <a:spLocks/>
            </p:cNvSpPr>
            <p:nvPr userDrawn="1"/>
          </p:nvSpPr>
          <p:spPr bwMode="auto">
            <a:xfrm>
              <a:off x="1570" y="406"/>
              <a:ext cx="10" cy="113"/>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4" name="Freeform 22"/>
            <p:cNvSpPr>
              <a:spLocks noEditPoints="1"/>
            </p:cNvSpPr>
            <p:nvPr userDrawn="1"/>
          </p:nvSpPr>
          <p:spPr bwMode="auto">
            <a:xfrm>
              <a:off x="1611" y="406"/>
              <a:ext cx="110" cy="11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95" name="Freeform 23"/>
            <p:cNvSpPr>
              <a:spLocks/>
            </p:cNvSpPr>
            <p:nvPr userDrawn="1"/>
          </p:nvSpPr>
          <p:spPr bwMode="auto">
            <a:xfrm>
              <a:off x="1749" y="406"/>
              <a:ext cx="88" cy="113"/>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016000"/>
            <a:ext cx="8642348" cy="5113339"/>
          </a:xfrm>
        </p:spPr>
        <p:txBody>
          <a:bodyPr lIns="0" tIns="0" rIns="0" bIns="0">
            <a:noAutofit/>
          </a:bodyPr>
          <a:lstStyle>
            <a:lvl1pPr marL="449263" indent="-449263">
              <a:lnSpc>
                <a:spcPct val="90000"/>
              </a:lnSpc>
              <a:spcBef>
                <a:spcPts val="600"/>
              </a:spcBef>
              <a:buClr>
                <a:schemeClr val="bg2"/>
              </a:buClr>
              <a:buFontTx/>
              <a:buBlip>
                <a:blip r:embed="rId2"/>
              </a:buBlip>
              <a:defRPr sz="28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4"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tern Cyan">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2" name="Text Placeholder 11"/>
          <p:cNvSpPr>
            <a:spLocks noGrp="1"/>
          </p:cNvSpPr>
          <p:nvPr>
            <p:ph type="body" sz="quarter" idx="11" hasCustomPrompt="1"/>
          </p:nvPr>
        </p:nvSpPr>
        <p:spPr>
          <a:xfrm>
            <a:off x="123793" y="643522"/>
            <a:ext cx="8769380" cy="481222"/>
          </a:xfr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664804"/>
            <a:ext cx="8642348" cy="4464534"/>
          </a:xfr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5"/>
            <a:ext cx="8769381" cy="1089529"/>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4" name="Text Placeholder 13"/>
          <p:cNvSpPr>
            <a:spLocks noGrp="1"/>
          </p:cNvSpPr>
          <p:nvPr>
            <p:ph type="body" sz="quarter" idx="11" hasCustomPrompt="1"/>
          </p:nvPr>
        </p:nvSpPr>
        <p:spPr>
          <a:xfrm>
            <a:off x="250824" y="1300408"/>
            <a:ext cx="8642349" cy="267766"/>
          </a:xfrm>
        </p:spPr>
        <p:txBody>
          <a:bodyPr>
            <a:spAutoFit/>
          </a:bodyPr>
          <a:lstStyle>
            <a:lvl1pPr marL="0" indent="0">
              <a:lnSpc>
                <a:spcPct val="90000"/>
              </a:lnSpc>
              <a:spcBef>
                <a:spcPts val="0"/>
              </a:spcBef>
              <a:buNone/>
              <a:defRPr sz="1600"/>
            </a:lvl1pPr>
          </a:lstStyle>
          <a:p>
            <a:pPr lvl="0"/>
            <a:r>
              <a:rPr lang="en-GB" dirty="0"/>
              <a:t>Question wording</a:t>
            </a:r>
            <a:endParaRPr lang="en-GB" dirty="0"/>
          </a:p>
        </p:txBody>
      </p:sp>
    </p:spTree>
  </p:cSld>
  <p:clrMapOvr>
    <a:masterClrMapping/>
  </p:clrMapOvr>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26"/>
          <p:cNvGrpSpPr/>
          <p:nvPr userDrawn="1"/>
        </p:nvGrpSpPr>
        <p:grpSpPr>
          <a:xfrm>
            <a:off x="2625309" y="2286000"/>
            <a:ext cx="3843553" cy="1423150"/>
            <a:chOff x="2625309" y="2286000"/>
            <a:chExt cx="3843553" cy="1423150"/>
          </a:xfrm>
        </p:grpSpPr>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 </a:t>
              </a:r>
              <a:r>
                <a:rPr lang="en-US" sz="1400" b="1" spc="130" dirty="0">
                  <a:solidFill>
                    <a:srgbClr val="00D2BE"/>
                  </a:solidFill>
                  <a:cs typeface="Cabin Regular"/>
                </a:rPr>
                <a:t>|</a:t>
              </a:r>
              <a:r>
                <a:rPr lang="en-US" sz="1400" spc="130" dirty="0">
                  <a:solidFill>
                    <a:srgbClr val="000000"/>
                  </a:solidFill>
                  <a:cs typeface="Cabin Regular"/>
                </a:rPr>
                <a:t> NEW YORK </a:t>
              </a:r>
              <a:r>
                <a:rPr lang="en-US" sz="1400" b="1" spc="130" dirty="0">
                  <a:solidFill>
                    <a:srgbClr val="00D2BE"/>
                  </a:solidFill>
                  <a:cs typeface="Cabin Regular"/>
                </a:rPr>
                <a:t>|</a:t>
              </a:r>
              <a:r>
                <a:rPr lang="en-US" sz="1400" spc="130" dirty="0">
                  <a:solidFill>
                    <a:srgbClr val="000000"/>
                  </a:solidFill>
                  <a:cs typeface="Cabin Regular"/>
                </a:rPr>
                <a:t> STOCKHOLM</a:t>
              </a:r>
              <a:endParaRPr lang="en-US" sz="1400" spc="130" dirty="0">
                <a:solidFill>
                  <a:srgbClr val="000000"/>
                </a:solidFill>
                <a:cs typeface="Cabin Regular"/>
              </a:endParaRPr>
            </a:p>
          </p:txBody>
        </p:sp>
        <p:grpSp>
          <p:nvGrpSpPr>
            <p:cNvPr id="5" name="Group 4"/>
            <p:cNvGrpSpPr>
              <a:grpSpLocks noChangeAspect="1"/>
            </p:cNvGrpSpPr>
            <p:nvPr userDrawn="1"/>
          </p:nvGrpSpPr>
          <p:grpSpPr bwMode="auto">
            <a:xfrm>
              <a:off x="2745034" y="2286000"/>
              <a:ext cx="3577361" cy="918000"/>
              <a:chOff x="1746" y="1440"/>
              <a:chExt cx="2268" cy="582"/>
            </a:xfrm>
          </p:grpSpPr>
          <p:sp>
            <p:nvSpPr>
              <p:cNvPr id="4099" name="AutoShape 3"/>
              <p:cNvSpPr>
                <a:spLocks noChangeAspect="1" noChangeArrowheads="1" noTextEdit="1"/>
              </p:cNvSpPr>
              <p:nvPr userDrawn="1"/>
            </p:nvSpPr>
            <p:spPr bwMode="auto">
              <a:xfrm>
                <a:off x="1746" y="1440"/>
                <a:ext cx="2268" cy="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1" name="Rectangle 5"/>
              <p:cNvSpPr>
                <a:spLocks noChangeArrowheads="1"/>
              </p:cNvSpPr>
              <p:nvPr userDrawn="1"/>
            </p:nvSpPr>
            <p:spPr bwMode="auto">
              <a:xfrm>
                <a:off x="1982" y="1671"/>
                <a:ext cx="232" cy="118"/>
              </a:xfrm>
              <a:prstGeom prst="rect">
                <a:avLst/>
              </a:prstGeom>
              <a:solidFill>
                <a:srgbClr val="00D2BE"/>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2" name="Freeform 6"/>
              <p:cNvSpPr>
                <a:spLocks/>
              </p:cNvSpPr>
              <p:nvPr userDrawn="1"/>
            </p:nvSpPr>
            <p:spPr bwMode="auto">
              <a:xfrm>
                <a:off x="1889" y="1440"/>
                <a:ext cx="566" cy="583"/>
              </a:xfrm>
              <a:custGeom>
                <a:avLst/>
                <a:gdLst/>
                <a:ahLst/>
                <a:cxnLst>
                  <a:cxn ang="0">
                    <a:pos x="440" y="0"/>
                  </a:cxn>
                  <a:cxn ang="0">
                    <a:pos x="440" y="468"/>
                  </a:cxn>
                  <a:cxn ang="0">
                    <a:pos x="0" y="468"/>
                  </a:cxn>
                  <a:cxn ang="0">
                    <a:pos x="0" y="583"/>
                  </a:cxn>
                  <a:cxn ang="0">
                    <a:pos x="566" y="583"/>
                  </a:cxn>
                  <a:cxn ang="0">
                    <a:pos x="566" y="0"/>
                  </a:cxn>
                  <a:cxn ang="0">
                    <a:pos x="440" y="0"/>
                  </a:cxn>
                </a:cxnLst>
                <a:rect l="0" t="0" r="r" b="b"/>
                <a:pathLst>
                  <a:path w="566" h="583">
                    <a:moveTo>
                      <a:pt x="440" y="0"/>
                    </a:moveTo>
                    <a:lnTo>
                      <a:pt x="440" y="468"/>
                    </a:lnTo>
                    <a:lnTo>
                      <a:pt x="0" y="468"/>
                    </a:lnTo>
                    <a:lnTo>
                      <a:pt x="0" y="583"/>
                    </a:lnTo>
                    <a:lnTo>
                      <a:pt x="566" y="583"/>
                    </a:lnTo>
                    <a:lnTo>
                      <a:pt x="566" y="0"/>
                    </a:lnTo>
                    <a:lnTo>
                      <a:pt x="440" y="0"/>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3" name="Freeform 7"/>
              <p:cNvSpPr>
                <a:spLocks/>
              </p:cNvSpPr>
              <p:nvPr userDrawn="1"/>
            </p:nvSpPr>
            <p:spPr bwMode="auto">
              <a:xfrm>
                <a:off x="1746" y="1440"/>
                <a:ext cx="565" cy="583"/>
              </a:xfrm>
              <a:custGeom>
                <a:avLst/>
                <a:gdLst/>
                <a:ahLst/>
                <a:cxnLst>
                  <a:cxn ang="0">
                    <a:pos x="125" y="583"/>
                  </a:cxn>
                  <a:cxn ang="0">
                    <a:pos x="125" y="114"/>
                  </a:cxn>
                  <a:cxn ang="0">
                    <a:pos x="565" y="114"/>
                  </a:cxn>
                  <a:cxn ang="0">
                    <a:pos x="565" y="0"/>
                  </a:cxn>
                  <a:cxn ang="0">
                    <a:pos x="0" y="0"/>
                  </a:cxn>
                  <a:cxn ang="0">
                    <a:pos x="0" y="583"/>
                  </a:cxn>
                  <a:cxn ang="0">
                    <a:pos x="125" y="583"/>
                  </a:cxn>
                </a:cxnLst>
                <a:rect l="0" t="0" r="r" b="b"/>
                <a:pathLst>
                  <a:path w="565" h="583">
                    <a:moveTo>
                      <a:pt x="125" y="583"/>
                    </a:moveTo>
                    <a:lnTo>
                      <a:pt x="125" y="114"/>
                    </a:lnTo>
                    <a:lnTo>
                      <a:pt x="565" y="114"/>
                    </a:lnTo>
                    <a:lnTo>
                      <a:pt x="565" y="0"/>
                    </a:lnTo>
                    <a:lnTo>
                      <a:pt x="0" y="0"/>
                    </a:lnTo>
                    <a:lnTo>
                      <a:pt x="0" y="583"/>
                    </a:lnTo>
                    <a:lnTo>
                      <a:pt x="125" y="583"/>
                    </a:lnTo>
                    <a:close/>
                  </a:path>
                </a:pathLst>
              </a:custGeom>
              <a:solidFill>
                <a:srgbClr val="00D2BE"/>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4" name="Freeform 8"/>
              <p:cNvSpPr>
                <a:spLocks/>
              </p:cNvSpPr>
              <p:nvPr userDrawn="1"/>
            </p:nvSpPr>
            <p:spPr bwMode="auto">
              <a:xfrm>
                <a:off x="2569" y="1554"/>
                <a:ext cx="130" cy="180"/>
              </a:xfrm>
              <a:custGeom>
                <a:avLst/>
                <a:gdLst/>
                <a:ahLst/>
                <a:cxnLst>
                  <a:cxn ang="0">
                    <a:pos x="128" y="34"/>
                  </a:cxn>
                  <a:cxn ang="0">
                    <a:pos x="37" y="34"/>
                  </a:cxn>
                  <a:cxn ang="0">
                    <a:pos x="37" y="81"/>
                  </a:cxn>
                  <a:cxn ang="0">
                    <a:pos x="88" y="81"/>
                  </a:cxn>
                  <a:cxn ang="0">
                    <a:pos x="104" y="98"/>
                  </a:cxn>
                  <a:cxn ang="0">
                    <a:pos x="88" y="115"/>
                  </a:cxn>
                  <a:cxn ang="0">
                    <a:pos x="37" y="115"/>
                  </a:cxn>
                  <a:cxn ang="0">
                    <a:pos x="37" y="184"/>
                  </a:cxn>
                  <a:cxn ang="0">
                    <a:pos x="18" y="202"/>
                  </a:cxn>
                  <a:cxn ang="0">
                    <a:pos x="0" y="184"/>
                  </a:cxn>
                  <a:cxn ang="0">
                    <a:pos x="0" y="18"/>
                  </a:cxn>
                  <a:cxn ang="0">
                    <a:pos x="18" y="0"/>
                  </a:cxn>
                  <a:cxn ang="0">
                    <a:pos x="128" y="0"/>
                  </a:cxn>
                  <a:cxn ang="0">
                    <a:pos x="145" y="17"/>
                  </a:cxn>
                  <a:cxn ang="0">
                    <a:pos x="128" y="34"/>
                  </a:cxn>
                </a:cxnLst>
                <a:rect l="0" t="0" r="r" b="b"/>
                <a:pathLst>
                  <a:path w="145" h="202">
                    <a:moveTo>
                      <a:pt x="128" y="34"/>
                    </a:moveTo>
                    <a:cubicBezTo>
                      <a:pt x="37" y="34"/>
                      <a:pt x="37" y="34"/>
                      <a:pt x="37" y="34"/>
                    </a:cubicBezTo>
                    <a:cubicBezTo>
                      <a:pt x="37" y="81"/>
                      <a:pt x="37" y="81"/>
                      <a:pt x="37" y="81"/>
                    </a:cubicBezTo>
                    <a:cubicBezTo>
                      <a:pt x="88" y="81"/>
                      <a:pt x="88" y="81"/>
                      <a:pt x="88" y="81"/>
                    </a:cubicBezTo>
                    <a:cubicBezTo>
                      <a:pt x="97" y="81"/>
                      <a:pt x="104" y="89"/>
                      <a:pt x="104" y="98"/>
                    </a:cubicBezTo>
                    <a:cubicBezTo>
                      <a:pt x="104" y="108"/>
                      <a:pt x="97" y="115"/>
                      <a:pt x="88" y="115"/>
                    </a:cubicBezTo>
                    <a:cubicBezTo>
                      <a:pt x="37" y="115"/>
                      <a:pt x="37" y="115"/>
                      <a:pt x="37" y="115"/>
                    </a:cubicBezTo>
                    <a:cubicBezTo>
                      <a:pt x="37" y="184"/>
                      <a:pt x="37" y="184"/>
                      <a:pt x="37" y="184"/>
                    </a:cubicBezTo>
                    <a:cubicBezTo>
                      <a:pt x="37" y="194"/>
                      <a:pt x="29" y="202"/>
                      <a:pt x="18" y="202"/>
                    </a:cubicBezTo>
                    <a:cubicBezTo>
                      <a:pt x="8" y="202"/>
                      <a:pt x="0" y="194"/>
                      <a:pt x="0" y="184"/>
                    </a:cubicBezTo>
                    <a:cubicBezTo>
                      <a:pt x="0" y="18"/>
                      <a:pt x="0" y="18"/>
                      <a:pt x="0" y="18"/>
                    </a:cubicBezTo>
                    <a:cubicBezTo>
                      <a:pt x="0" y="8"/>
                      <a:pt x="8" y="0"/>
                      <a:pt x="18" y="0"/>
                    </a:cubicBezTo>
                    <a:cubicBezTo>
                      <a:pt x="128" y="0"/>
                      <a:pt x="128" y="0"/>
                      <a:pt x="128" y="0"/>
                    </a:cubicBezTo>
                    <a:cubicBezTo>
                      <a:pt x="138" y="0"/>
                      <a:pt x="145" y="7"/>
                      <a:pt x="145" y="17"/>
                    </a:cubicBezTo>
                    <a:cubicBezTo>
                      <a:pt x="145" y="26"/>
                      <a:pt x="137" y="34"/>
                      <a:pt x="128"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5" name="Freeform 9"/>
              <p:cNvSpPr>
                <a:spLocks/>
              </p:cNvSpPr>
              <p:nvPr userDrawn="1"/>
            </p:nvSpPr>
            <p:spPr bwMode="auto">
              <a:xfrm>
                <a:off x="2728"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6" name="Freeform 10"/>
              <p:cNvSpPr>
                <a:spLocks/>
              </p:cNvSpPr>
              <p:nvPr userDrawn="1"/>
            </p:nvSpPr>
            <p:spPr bwMode="auto">
              <a:xfrm>
                <a:off x="2914" y="1554"/>
                <a:ext cx="155" cy="180"/>
              </a:xfrm>
              <a:custGeom>
                <a:avLst/>
                <a:gdLst/>
                <a:ahLst/>
                <a:cxnLst>
                  <a:cxn ang="0">
                    <a:pos x="157" y="34"/>
                  </a:cxn>
                  <a:cxn ang="0">
                    <a:pos x="106" y="34"/>
                  </a:cxn>
                  <a:cxn ang="0">
                    <a:pos x="106" y="183"/>
                  </a:cxn>
                  <a:cxn ang="0">
                    <a:pos x="87" y="202"/>
                  </a:cxn>
                  <a:cxn ang="0">
                    <a:pos x="69" y="183"/>
                  </a:cxn>
                  <a:cxn ang="0">
                    <a:pos x="69" y="34"/>
                  </a:cxn>
                  <a:cxn ang="0">
                    <a:pos x="17" y="34"/>
                  </a:cxn>
                  <a:cxn ang="0">
                    <a:pos x="0" y="17"/>
                  </a:cxn>
                  <a:cxn ang="0">
                    <a:pos x="17" y="0"/>
                  </a:cxn>
                  <a:cxn ang="0">
                    <a:pos x="157" y="0"/>
                  </a:cxn>
                  <a:cxn ang="0">
                    <a:pos x="174" y="17"/>
                  </a:cxn>
                  <a:cxn ang="0">
                    <a:pos x="157" y="34"/>
                  </a:cxn>
                </a:cxnLst>
                <a:rect l="0" t="0" r="r" b="b"/>
                <a:pathLst>
                  <a:path w="174" h="202">
                    <a:moveTo>
                      <a:pt x="157" y="34"/>
                    </a:moveTo>
                    <a:cubicBezTo>
                      <a:pt x="106" y="34"/>
                      <a:pt x="106" y="34"/>
                      <a:pt x="106" y="34"/>
                    </a:cubicBezTo>
                    <a:cubicBezTo>
                      <a:pt x="106" y="183"/>
                      <a:pt x="106" y="183"/>
                      <a:pt x="106" y="183"/>
                    </a:cubicBezTo>
                    <a:cubicBezTo>
                      <a:pt x="106" y="193"/>
                      <a:pt x="97" y="202"/>
                      <a:pt x="87" y="202"/>
                    </a:cubicBezTo>
                    <a:cubicBezTo>
                      <a:pt x="77" y="202"/>
                      <a:pt x="69" y="193"/>
                      <a:pt x="69" y="183"/>
                    </a:cubicBezTo>
                    <a:cubicBezTo>
                      <a:pt x="69" y="34"/>
                      <a:pt x="69" y="34"/>
                      <a:pt x="69" y="34"/>
                    </a:cubicBezTo>
                    <a:cubicBezTo>
                      <a:pt x="17" y="34"/>
                      <a:pt x="17" y="34"/>
                      <a:pt x="17" y="34"/>
                    </a:cubicBezTo>
                    <a:cubicBezTo>
                      <a:pt x="8" y="34"/>
                      <a:pt x="0" y="26"/>
                      <a:pt x="0" y="17"/>
                    </a:cubicBezTo>
                    <a:cubicBezTo>
                      <a:pt x="0" y="8"/>
                      <a:pt x="8" y="0"/>
                      <a:pt x="17" y="0"/>
                    </a:cubicBezTo>
                    <a:cubicBezTo>
                      <a:pt x="157" y="0"/>
                      <a:pt x="157" y="0"/>
                      <a:pt x="157" y="0"/>
                    </a:cubicBezTo>
                    <a:cubicBezTo>
                      <a:pt x="166" y="0"/>
                      <a:pt x="174" y="8"/>
                      <a:pt x="174" y="17"/>
                    </a:cubicBezTo>
                    <a:cubicBezTo>
                      <a:pt x="174" y="26"/>
                      <a:pt x="167" y="34"/>
                      <a:pt x="157" y="3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7" name="Freeform 11"/>
              <p:cNvSpPr>
                <a:spLocks/>
              </p:cNvSpPr>
              <p:nvPr userDrawn="1"/>
            </p:nvSpPr>
            <p:spPr bwMode="auto">
              <a:xfrm>
                <a:off x="3103" y="1551"/>
                <a:ext cx="152" cy="184"/>
              </a:xfrm>
              <a:custGeom>
                <a:avLst/>
                <a:gdLst/>
                <a:ahLst/>
                <a:cxnLst>
                  <a:cxn ang="0">
                    <a:pos x="134" y="19"/>
                  </a:cxn>
                  <a:cxn ang="0">
                    <a:pos x="152" y="0"/>
                  </a:cxn>
                  <a:cxn ang="0">
                    <a:pos x="170" y="19"/>
                  </a:cxn>
                  <a:cxn ang="0">
                    <a:pos x="170" y="122"/>
                  </a:cxn>
                  <a:cxn ang="0">
                    <a:pos x="85" y="206"/>
                  </a:cxn>
                  <a:cxn ang="0">
                    <a:pos x="0" y="122"/>
                  </a:cxn>
                  <a:cxn ang="0">
                    <a:pos x="0" y="19"/>
                  </a:cxn>
                  <a:cxn ang="0">
                    <a:pos x="18" y="0"/>
                  </a:cxn>
                  <a:cxn ang="0">
                    <a:pos x="36" y="19"/>
                  </a:cxn>
                  <a:cxn ang="0">
                    <a:pos x="36" y="126"/>
                  </a:cxn>
                  <a:cxn ang="0">
                    <a:pos x="85" y="173"/>
                  </a:cxn>
                  <a:cxn ang="0">
                    <a:pos x="134" y="126"/>
                  </a:cxn>
                  <a:cxn ang="0">
                    <a:pos x="134" y="19"/>
                  </a:cxn>
                </a:cxnLst>
                <a:rect l="0" t="0" r="r" b="b"/>
                <a:pathLst>
                  <a:path w="170" h="206">
                    <a:moveTo>
                      <a:pt x="134" y="19"/>
                    </a:moveTo>
                    <a:cubicBezTo>
                      <a:pt x="134" y="9"/>
                      <a:pt x="142" y="0"/>
                      <a:pt x="152" y="0"/>
                    </a:cubicBezTo>
                    <a:cubicBezTo>
                      <a:pt x="162" y="0"/>
                      <a:pt x="170" y="9"/>
                      <a:pt x="170" y="19"/>
                    </a:cubicBezTo>
                    <a:cubicBezTo>
                      <a:pt x="170" y="122"/>
                      <a:pt x="170" y="122"/>
                      <a:pt x="170" y="122"/>
                    </a:cubicBezTo>
                    <a:cubicBezTo>
                      <a:pt x="170" y="173"/>
                      <a:pt x="138" y="206"/>
                      <a:pt x="85" y="206"/>
                    </a:cubicBezTo>
                    <a:cubicBezTo>
                      <a:pt x="32" y="206"/>
                      <a:pt x="0" y="173"/>
                      <a:pt x="0" y="122"/>
                    </a:cubicBezTo>
                    <a:cubicBezTo>
                      <a:pt x="0" y="19"/>
                      <a:pt x="0" y="19"/>
                      <a:pt x="0" y="19"/>
                    </a:cubicBezTo>
                    <a:cubicBezTo>
                      <a:pt x="0" y="9"/>
                      <a:pt x="8" y="0"/>
                      <a:pt x="18" y="0"/>
                    </a:cubicBezTo>
                    <a:cubicBezTo>
                      <a:pt x="28" y="0"/>
                      <a:pt x="36" y="9"/>
                      <a:pt x="36" y="19"/>
                    </a:cubicBezTo>
                    <a:cubicBezTo>
                      <a:pt x="36" y="126"/>
                      <a:pt x="36" y="126"/>
                      <a:pt x="36" y="126"/>
                    </a:cubicBezTo>
                    <a:cubicBezTo>
                      <a:pt x="36" y="154"/>
                      <a:pt x="53" y="173"/>
                      <a:pt x="85" y="173"/>
                    </a:cubicBezTo>
                    <a:cubicBezTo>
                      <a:pt x="117" y="173"/>
                      <a:pt x="134" y="154"/>
                      <a:pt x="134" y="126"/>
                    </a:cubicBezTo>
                    <a:lnTo>
                      <a:pt x="134"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8" name="Freeform 12"/>
              <p:cNvSpPr>
                <a:spLocks noEditPoints="1"/>
              </p:cNvSpPr>
              <p:nvPr userDrawn="1"/>
            </p:nvSpPr>
            <p:spPr bwMode="auto">
              <a:xfrm>
                <a:off x="3300" y="1554"/>
                <a:ext cx="149" cy="180"/>
              </a:xfrm>
              <a:custGeom>
                <a:avLst/>
                <a:gdLst/>
                <a:ahLst/>
                <a:cxnLst>
                  <a:cxn ang="0">
                    <a:pos x="166" y="184"/>
                  </a:cxn>
                  <a:cxn ang="0">
                    <a:pos x="148" y="202"/>
                  </a:cxn>
                  <a:cxn ang="0">
                    <a:pos x="132" y="192"/>
                  </a:cxn>
                  <a:cxn ang="0">
                    <a:pos x="96" y="120"/>
                  </a:cxn>
                  <a:cxn ang="0">
                    <a:pos x="36" y="120"/>
                  </a:cxn>
                  <a:cxn ang="0">
                    <a:pos x="36" y="184"/>
                  </a:cxn>
                  <a:cxn ang="0">
                    <a:pos x="18" y="202"/>
                  </a:cxn>
                  <a:cxn ang="0">
                    <a:pos x="0" y="184"/>
                  </a:cxn>
                  <a:cxn ang="0">
                    <a:pos x="0" y="18"/>
                  </a:cxn>
                  <a:cxn ang="0">
                    <a:pos x="18" y="0"/>
                  </a:cxn>
                  <a:cxn ang="0">
                    <a:pos x="95" y="0"/>
                  </a:cxn>
                  <a:cxn ang="0">
                    <a:pos x="166" y="60"/>
                  </a:cxn>
                  <a:cxn ang="0">
                    <a:pos x="133" y="113"/>
                  </a:cxn>
                  <a:cxn ang="0">
                    <a:pos x="164" y="176"/>
                  </a:cxn>
                  <a:cxn ang="0">
                    <a:pos x="166" y="184"/>
                  </a:cxn>
                  <a:cxn ang="0">
                    <a:pos x="100" y="33"/>
                  </a:cxn>
                  <a:cxn ang="0">
                    <a:pos x="36" y="33"/>
                  </a:cxn>
                  <a:cxn ang="0">
                    <a:pos x="36" y="88"/>
                  </a:cxn>
                  <a:cxn ang="0">
                    <a:pos x="100" y="88"/>
                  </a:cxn>
                  <a:cxn ang="0">
                    <a:pos x="129" y="60"/>
                  </a:cxn>
                  <a:cxn ang="0">
                    <a:pos x="100" y="33"/>
                  </a:cxn>
                </a:cxnLst>
                <a:rect l="0" t="0" r="r" b="b"/>
                <a:pathLst>
                  <a:path w="166" h="202">
                    <a:moveTo>
                      <a:pt x="166" y="184"/>
                    </a:moveTo>
                    <a:cubicBezTo>
                      <a:pt x="166" y="193"/>
                      <a:pt x="159" y="202"/>
                      <a:pt x="148" y="202"/>
                    </a:cubicBezTo>
                    <a:cubicBezTo>
                      <a:pt x="140" y="202"/>
                      <a:pt x="135" y="198"/>
                      <a:pt x="132" y="192"/>
                    </a:cubicBezTo>
                    <a:cubicBezTo>
                      <a:pt x="96" y="120"/>
                      <a:pt x="96" y="120"/>
                      <a:pt x="96" y="120"/>
                    </a:cubicBezTo>
                    <a:cubicBezTo>
                      <a:pt x="36" y="120"/>
                      <a:pt x="36" y="120"/>
                      <a:pt x="36" y="120"/>
                    </a:cubicBezTo>
                    <a:cubicBezTo>
                      <a:pt x="36" y="184"/>
                      <a:pt x="36" y="184"/>
                      <a:pt x="36" y="184"/>
                    </a:cubicBezTo>
                    <a:cubicBezTo>
                      <a:pt x="36" y="194"/>
                      <a:pt x="28" y="202"/>
                      <a:pt x="18" y="202"/>
                    </a:cubicBezTo>
                    <a:cubicBezTo>
                      <a:pt x="8" y="202"/>
                      <a:pt x="0" y="194"/>
                      <a:pt x="0" y="184"/>
                    </a:cubicBezTo>
                    <a:cubicBezTo>
                      <a:pt x="0" y="18"/>
                      <a:pt x="0" y="18"/>
                      <a:pt x="0" y="18"/>
                    </a:cubicBezTo>
                    <a:cubicBezTo>
                      <a:pt x="0" y="8"/>
                      <a:pt x="8" y="0"/>
                      <a:pt x="18" y="0"/>
                    </a:cubicBezTo>
                    <a:cubicBezTo>
                      <a:pt x="95" y="0"/>
                      <a:pt x="95" y="0"/>
                      <a:pt x="95" y="0"/>
                    </a:cubicBezTo>
                    <a:cubicBezTo>
                      <a:pt x="145" y="0"/>
                      <a:pt x="166" y="24"/>
                      <a:pt x="166" y="60"/>
                    </a:cubicBezTo>
                    <a:cubicBezTo>
                      <a:pt x="166" y="83"/>
                      <a:pt x="156" y="103"/>
                      <a:pt x="133" y="113"/>
                    </a:cubicBezTo>
                    <a:cubicBezTo>
                      <a:pt x="164" y="176"/>
                      <a:pt x="164" y="176"/>
                      <a:pt x="164" y="176"/>
                    </a:cubicBezTo>
                    <a:cubicBezTo>
                      <a:pt x="165" y="178"/>
                      <a:pt x="166" y="181"/>
                      <a:pt x="166" y="184"/>
                    </a:cubicBezTo>
                    <a:close/>
                    <a:moveTo>
                      <a:pt x="100" y="33"/>
                    </a:moveTo>
                    <a:cubicBezTo>
                      <a:pt x="36" y="33"/>
                      <a:pt x="36" y="33"/>
                      <a:pt x="36" y="33"/>
                    </a:cubicBezTo>
                    <a:cubicBezTo>
                      <a:pt x="36" y="88"/>
                      <a:pt x="36" y="88"/>
                      <a:pt x="36" y="88"/>
                    </a:cubicBezTo>
                    <a:cubicBezTo>
                      <a:pt x="100" y="88"/>
                      <a:pt x="100" y="88"/>
                      <a:pt x="100" y="88"/>
                    </a:cubicBezTo>
                    <a:cubicBezTo>
                      <a:pt x="120" y="88"/>
                      <a:pt x="129" y="73"/>
                      <a:pt x="129" y="60"/>
                    </a:cubicBezTo>
                    <a:cubicBezTo>
                      <a:pt x="129" y="47"/>
                      <a:pt x="120" y="33"/>
                      <a:pt x="100" y="3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09" name="Freeform 13"/>
              <p:cNvSpPr>
                <a:spLocks/>
              </p:cNvSpPr>
              <p:nvPr userDrawn="1"/>
            </p:nvSpPr>
            <p:spPr bwMode="auto">
              <a:xfrm>
                <a:off x="3492" y="1554"/>
                <a:ext cx="134" cy="177"/>
              </a:xfrm>
              <a:custGeom>
                <a:avLst/>
                <a:gdLst/>
                <a:ahLst/>
                <a:cxnLst>
                  <a:cxn ang="0">
                    <a:pos x="131" y="199"/>
                  </a:cxn>
                  <a:cxn ang="0">
                    <a:pos x="19" y="199"/>
                  </a:cxn>
                  <a:cxn ang="0">
                    <a:pos x="0" y="181"/>
                  </a:cxn>
                  <a:cxn ang="0">
                    <a:pos x="0" y="18"/>
                  </a:cxn>
                  <a:cxn ang="0">
                    <a:pos x="19" y="0"/>
                  </a:cxn>
                  <a:cxn ang="0">
                    <a:pos x="127" y="0"/>
                  </a:cxn>
                  <a:cxn ang="0">
                    <a:pos x="144" y="17"/>
                  </a:cxn>
                  <a:cxn ang="0">
                    <a:pos x="127" y="34"/>
                  </a:cxn>
                  <a:cxn ang="0">
                    <a:pos x="37" y="34"/>
                  </a:cxn>
                  <a:cxn ang="0">
                    <a:pos x="37" y="81"/>
                  </a:cxn>
                  <a:cxn ang="0">
                    <a:pos x="86" y="81"/>
                  </a:cxn>
                  <a:cxn ang="0">
                    <a:pos x="103" y="98"/>
                  </a:cxn>
                  <a:cxn ang="0">
                    <a:pos x="86" y="115"/>
                  </a:cxn>
                  <a:cxn ang="0">
                    <a:pos x="37" y="115"/>
                  </a:cxn>
                  <a:cxn ang="0">
                    <a:pos x="37" y="166"/>
                  </a:cxn>
                  <a:cxn ang="0">
                    <a:pos x="131" y="166"/>
                  </a:cxn>
                  <a:cxn ang="0">
                    <a:pos x="149" y="183"/>
                  </a:cxn>
                  <a:cxn ang="0">
                    <a:pos x="131" y="199"/>
                  </a:cxn>
                </a:cxnLst>
                <a:rect l="0" t="0" r="r" b="b"/>
                <a:pathLst>
                  <a:path w="149" h="199">
                    <a:moveTo>
                      <a:pt x="131" y="199"/>
                    </a:moveTo>
                    <a:cubicBezTo>
                      <a:pt x="19" y="199"/>
                      <a:pt x="19" y="199"/>
                      <a:pt x="19" y="199"/>
                    </a:cubicBezTo>
                    <a:cubicBezTo>
                      <a:pt x="9" y="199"/>
                      <a:pt x="0" y="191"/>
                      <a:pt x="0" y="181"/>
                    </a:cubicBezTo>
                    <a:cubicBezTo>
                      <a:pt x="0" y="18"/>
                      <a:pt x="0" y="18"/>
                      <a:pt x="0" y="18"/>
                    </a:cubicBezTo>
                    <a:cubicBezTo>
                      <a:pt x="0" y="8"/>
                      <a:pt x="9" y="0"/>
                      <a:pt x="19" y="0"/>
                    </a:cubicBezTo>
                    <a:cubicBezTo>
                      <a:pt x="127" y="0"/>
                      <a:pt x="127" y="0"/>
                      <a:pt x="127" y="0"/>
                    </a:cubicBezTo>
                    <a:cubicBezTo>
                      <a:pt x="136" y="0"/>
                      <a:pt x="144" y="7"/>
                      <a:pt x="144" y="17"/>
                    </a:cubicBezTo>
                    <a:cubicBezTo>
                      <a:pt x="144" y="26"/>
                      <a:pt x="136" y="34"/>
                      <a:pt x="127" y="34"/>
                    </a:cubicBezTo>
                    <a:cubicBezTo>
                      <a:pt x="37" y="34"/>
                      <a:pt x="37" y="34"/>
                      <a:pt x="37" y="34"/>
                    </a:cubicBezTo>
                    <a:cubicBezTo>
                      <a:pt x="37" y="81"/>
                      <a:pt x="37" y="81"/>
                      <a:pt x="37" y="81"/>
                    </a:cubicBezTo>
                    <a:cubicBezTo>
                      <a:pt x="86" y="81"/>
                      <a:pt x="86" y="81"/>
                      <a:pt x="86" y="81"/>
                    </a:cubicBezTo>
                    <a:cubicBezTo>
                      <a:pt x="96" y="81"/>
                      <a:pt x="103" y="89"/>
                      <a:pt x="103" y="98"/>
                    </a:cubicBezTo>
                    <a:cubicBezTo>
                      <a:pt x="103" y="108"/>
                      <a:pt x="96" y="115"/>
                      <a:pt x="86" y="115"/>
                    </a:cubicBezTo>
                    <a:cubicBezTo>
                      <a:pt x="37" y="115"/>
                      <a:pt x="37" y="115"/>
                      <a:pt x="37" y="115"/>
                    </a:cubicBezTo>
                    <a:cubicBezTo>
                      <a:pt x="37" y="166"/>
                      <a:pt x="37" y="166"/>
                      <a:pt x="37" y="166"/>
                    </a:cubicBezTo>
                    <a:cubicBezTo>
                      <a:pt x="131" y="166"/>
                      <a:pt x="131" y="166"/>
                      <a:pt x="131" y="166"/>
                    </a:cubicBezTo>
                    <a:cubicBezTo>
                      <a:pt x="141" y="166"/>
                      <a:pt x="149" y="173"/>
                      <a:pt x="149" y="183"/>
                    </a:cubicBezTo>
                    <a:cubicBezTo>
                      <a:pt x="149" y="192"/>
                      <a:pt x="141" y="199"/>
                      <a:pt x="131" y="199"/>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0" name="Freeform 14"/>
              <p:cNvSpPr>
                <a:spLocks/>
              </p:cNvSpPr>
              <p:nvPr userDrawn="1"/>
            </p:nvSpPr>
            <p:spPr bwMode="auto">
              <a:xfrm>
                <a:off x="2569" y="1769"/>
                <a:ext cx="99" cy="150"/>
              </a:xfrm>
              <a:custGeom>
                <a:avLst/>
                <a:gdLst/>
                <a:ahLst/>
                <a:cxnLst>
                  <a:cxn ang="0">
                    <a:pos x="7" y="168"/>
                  </a:cxn>
                  <a:cxn ang="0">
                    <a:pos x="0" y="160"/>
                  </a:cxn>
                  <a:cxn ang="0">
                    <a:pos x="0" y="7"/>
                  </a:cxn>
                  <a:cxn ang="0">
                    <a:pos x="7" y="0"/>
                  </a:cxn>
                  <a:cxn ang="0">
                    <a:pos x="103" y="0"/>
                  </a:cxn>
                  <a:cxn ang="0">
                    <a:pos x="110" y="7"/>
                  </a:cxn>
                  <a:cxn ang="0">
                    <a:pos x="103" y="13"/>
                  </a:cxn>
                  <a:cxn ang="0">
                    <a:pos x="15" y="13"/>
                  </a:cxn>
                  <a:cxn ang="0">
                    <a:pos x="15" y="73"/>
                  </a:cxn>
                  <a:cxn ang="0">
                    <a:pos x="66" y="73"/>
                  </a:cxn>
                  <a:cxn ang="0">
                    <a:pos x="73" y="80"/>
                  </a:cxn>
                  <a:cxn ang="0">
                    <a:pos x="66" y="87"/>
                  </a:cxn>
                  <a:cxn ang="0">
                    <a:pos x="15" y="87"/>
                  </a:cxn>
                  <a:cxn ang="0">
                    <a:pos x="15" y="160"/>
                  </a:cxn>
                  <a:cxn ang="0">
                    <a:pos x="7" y="168"/>
                  </a:cxn>
                </a:cxnLst>
                <a:rect l="0" t="0" r="r" b="b"/>
                <a:pathLst>
                  <a:path w="110" h="168">
                    <a:moveTo>
                      <a:pt x="7" y="168"/>
                    </a:moveTo>
                    <a:cubicBezTo>
                      <a:pt x="3" y="168"/>
                      <a:pt x="0" y="165"/>
                      <a:pt x="0" y="160"/>
                    </a:cubicBezTo>
                    <a:cubicBezTo>
                      <a:pt x="0" y="7"/>
                      <a:pt x="0" y="7"/>
                      <a:pt x="0" y="7"/>
                    </a:cubicBezTo>
                    <a:cubicBezTo>
                      <a:pt x="0" y="3"/>
                      <a:pt x="3" y="0"/>
                      <a:pt x="7" y="0"/>
                    </a:cubicBezTo>
                    <a:cubicBezTo>
                      <a:pt x="103" y="0"/>
                      <a:pt x="103" y="0"/>
                      <a:pt x="103" y="0"/>
                    </a:cubicBezTo>
                    <a:cubicBezTo>
                      <a:pt x="107" y="0"/>
                      <a:pt x="110" y="3"/>
                      <a:pt x="110" y="7"/>
                    </a:cubicBezTo>
                    <a:cubicBezTo>
                      <a:pt x="110" y="10"/>
                      <a:pt x="107" y="13"/>
                      <a:pt x="103" y="13"/>
                    </a:cubicBezTo>
                    <a:cubicBezTo>
                      <a:pt x="15" y="13"/>
                      <a:pt x="15" y="13"/>
                      <a:pt x="15" y="13"/>
                    </a:cubicBezTo>
                    <a:cubicBezTo>
                      <a:pt x="15" y="73"/>
                      <a:pt x="15" y="73"/>
                      <a:pt x="15" y="73"/>
                    </a:cubicBezTo>
                    <a:cubicBezTo>
                      <a:pt x="66" y="73"/>
                      <a:pt x="66" y="73"/>
                      <a:pt x="66" y="73"/>
                    </a:cubicBezTo>
                    <a:cubicBezTo>
                      <a:pt x="70" y="73"/>
                      <a:pt x="73" y="76"/>
                      <a:pt x="73" y="80"/>
                    </a:cubicBezTo>
                    <a:cubicBezTo>
                      <a:pt x="73" y="84"/>
                      <a:pt x="70" y="87"/>
                      <a:pt x="66" y="87"/>
                    </a:cubicBezTo>
                    <a:cubicBezTo>
                      <a:pt x="15" y="87"/>
                      <a:pt x="15" y="87"/>
                      <a:pt x="15" y="87"/>
                    </a:cubicBezTo>
                    <a:cubicBezTo>
                      <a:pt x="15" y="160"/>
                      <a:pt x="15" y="160"/>
                      <a:pt x="15" y="160"/>
                    </a:cubicBezTo>
                    <a:cubicBezTo>
                      <a:pt x="15" y="165"/>
                      <a:pt x="12" y="168"/>
                      <a:pt x="7"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1" name="Freeform 15"/>
              <p:cNvSpPr>
                <a:spLocks noEditPoints="1"/>
              </p:cNvSpPr>
              <p:nvPr userDrawn="1"/>
            </p:nvSpPr>
            <p:spPr bwMode="auto">
              <a:xfrm>
                <a:off x="2684" y="1766"/>
                <a:ext cx="149" cy="154"/>
              </a:xfrm>
              <a:custGeom>
                <a:avLst/>
                <a:gdLst/>
                <a:ahLst/>
                <a:cxnLst>
                  <a:cxn ang="0">
                    <a:pos x="84" y="172"/>
                  </a:cxn>
                  <a:cxn ang="0">
                    <a:pos x="0" y="86"/>
                  </a:cxn>
                  <a:cxn ang="0">
                    <a:pos x="84" y="0"/>
                  </a:cxn>
                  <a:cxn ang="0">
                    <a:pos x="167" y="86"/>
                  </a:cxn>
                  <a:cxn ang="0">
                    <a:pos x="84" y="172"/>
                  </a:cxn>
                  <a:cxn ang="0">
                    <a:pos x="84" y="13"/>
                  </a:cxn>
                  <a:cxn ang="0">
                    <a:pos x="15" y="86"/>
                  </a:cxn>
                  <a:cxn ang="0">
                    <a:pos x="84" y="159"/>
                  </a:cxn>
                  <a:cxn ang="0">
                    <a:pos x="152" y="86"/>
                  </a:cxn>
                  <a:cxn ang="0">
                    <a:pos x="84" y="13"/>
                  </a:cxn>
                </a:cxnLst>
                <a:rect l="0" t="0" r="r" b="b"/>
                <a:pathLst>
                  <a:path w="167" h="172">
                    <a:moveTo>
                      <a:pt x="84" y="172"/>
                    </a:moveTo>
                    <a:cubicBezTo>
                      <a:pt x="34" y="172"/>
                      <a:pt x="0" y="132"/>
                      <a:pt x="0" y="86"/>
                    </a:cubicBezTo>
                    <a:cubicBezTo>
                      <a:pt x="0" y="39"/>
                      <a:pt x="34" y="0"/>
                      <a:pt x="84" y="0"/>
                    </a:cubicBezTo>
                    <a:cubicBezTo>
                      <a:pt x="134" y="0"/>
                      <a:pt x="167" y="39"/>
                      <a:pt x="167" y="86"/>
                    </a:cubicBezTo>
                    <a:cubicBezTo>
                      <a:pt x="167" y="132"/>
                      <a:pt x="134" y="172"/>
                      <a:pt x="84" y="172"/>
                    </a:cubicBezTo>
                    <a:close/>
                    <a:moveTo>
                      <a:pt x="84" y="13"/>
                    </a:moveTo>
                    <a:cubicBezTo>
                      <a:pt x="41" y="13"/>
                      <a:pt x="15" y="48"/>
                      <a:pt x="15" y="86"/>
                    </a:cubicBezTo>
                    <a:cubicBezTo>
                      <a:pt x="15" y="124"/>
                      <a:pt x="41" y="159"/>
                      <a:pt x="84" y="159"/>
                    </a:cubicBezTo>
                    <a:cubicBezTo>
                      <a:pt x="127" y="159"/>
                      <a:pt x="152" y="124"/>
                      <a:pt x="152" y="86"/>
                    </a:cubicBezTo>
                    <a:cubicBezTo>
                      <a:pt x="152" y="48"/>
                      <a:pt x="127" y="13"/>
                      <a:pt x="8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2" name="Freeform 16"/>
              <p:cNvSpPr>
                <a:spLocks/>
              </p:cNvSpPr>
              <p:nvPr userDrawn="1"/>
            </p:nvSpPr>
            <p:spPr bwMode="auto">
              <a:xfrm>
                <a:off x="2872" y="1767"/>
                <a:ext cx="126" cy="153"/>
              </a:xfrm>
              <a:custGeom>
                <a:avLst/>
                <a:gdLst/>
                <a:ahLst/>
                <a:cxnLst>
                  <a:cxn ang="0">
                    <a:pos x="0" y="103"/>
                  </a:cxn>
                  <a:cxn ang="0">
                    <a:pos x="0" y="7"/>
                  </a:cxn>
                  <a:cxn ang="0">
                    <a:pos x="7" y="0"/>
                  </a:cxn>
                  <a:cxn ang="0">
                    <a:pos x="15" y="7"/>
                  </a:cxn>
                  <a:cxn ang="0">
                    <a:pos x="15" y="104"/>
                  </a:cxn>
                  <a:cxn ang="0">
                    <a:pos x="70" y="158"/>
                  </a:cxn>
                  <a:cxn ang="0">
                    <a:pos x="125" y="104"/>
                  </a:cxn>
                  <a:cxn ang="0">
                    <a:pos x="125" y="7"/>
                  </a:cxn>
                  <a:cxn ang="0">
                    <a:pos x="133" y="0"/>
                  </a:cxn>
                  <a:cxn ang="0">
                    <a:pos x="140" y="7"/>
                  </a:cxn>
                  <a:cxn ang="0">
                    <a:pos x="140" y="103"/>
                  </a:cxn>
                  <a:cxn ang="0">
                    <a:pos x="70" y="171"/>
                  </a:cxn>
                  <a:cxn ang="0">
                    <a:pos x="0" y="103"/>
                  </a:cxn>
                </a:cxnLst>
                <a:rect l="0" t="0" r="r" b="b"/>
                <a:pathLst>
                  <a:path w="140" h="171">
                    <a:moveTo>
                      <a:pt x="0" y="103"/>
                    </a:moveTo>
                    <a:cubicBezTo>
                      <a:pt x="0" y="7"/>
                      <a:pt x="0" y="7"/>
                      <a:pt x="0" y="7"/>
                    </a:cubicBezTo>
                    <a:cubicBezTo>
                      <a:pt x="0" y="3"/>
                      <a:pt x="3" y="0"/>
                      <a:pt x="7" y="0"/>
                    </a:cubicBezTo>
                    <a:cubicBezTo>
                      <a:pt x="12" y="0"/>
                      <a:pt x="15" y="3"/>
                      <a:pt x="15" y="7"/>
                    </a:cubicBezTo>
                    <a:cubicBezTo>
                      <a:pt x="15" y="104"/>
                      <a:pt x="15" y="104"/>
                      <a:pt x="15" y="104"/>
                    </a:cubicBezTo>
                    <a:cubicBezTo>
                      <a:pt x="15" y="136"/>
                      <a:pt x="32" y="158"/>
                      <a:pt x="70" y="158"/>
                    </a:cubicBezTo>
                    <a:cubicBezTo>
                      <a:pt x="109" y="158"/>
                      <a:pt x="125" y="136"/>
                      <a:pt x="125" y="104"/>
                    </a:cubicBezTo>
                    <a:cubicBezTo>
                      <a:pt x="125" y="7"/>
                      <a:pt x="125" y="7"/>
                      <a:pt x="125" y="7"/>
                    </a:cubicBezTo>
                    <a:cubicBezTo>
                      <a:pt x="125" y="3"/>
                      <a:pt x="128" y="0"/>
                      <a:pt x="133" y="0"/>
                    </a:cubicBezTo>
                    <a:cubicBezTo>
                      <a:pt x="137" y="0"/>
                      <a:pt x="140" y="3"/>
                      <a:pt x="140" y="7"/>
                    </a:cubicBezTo>
                    <a:cubicBezTo>
                      <a:pt x="140" y="103"/>
                      <a:pt x="140" y="103"/>
                      <a:pt x="140" y="103"/>
                    </a:cubicBezTo>
                    <a:cubicBezTo>
                      <a:pt x="140" y="144"/>
                      <a:pt x="114" y="171"/>
                      <a:pt x="70" y="171"/>
                    </a:cubicBezTo>
                    <a:cubicBezTo>
                      <a:pt x="27" y="171"/>
                      <a:pt x="0" y="144"/>
                      <a:pt x="0" y="10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3" name="Freeform 17"/>
              <p:cNvSpPr>
                <a:spLocks/>
              </p:cNvSpPr>
              <p:nvPr userDrawn="1"/>
            </p:nvSpPr>
            <p:spPr bwMode="auto">
              <a:xfrm>
                <a:off x="304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9" y="0"/>
                      <a:pt x="11"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4" name="Freeform 18"/>
              <p:cNvSpPr>
                <a:spLocks noEditPoints="1"/>
              </p:cNvSpPr>
              <p:nvPr userDrawn="1"/>
            </p:nvSpPr>
            <p:spPr bwMode="auto">
              <a:xfrm>
                <a:off x="3213" y="1769"/>
                <a:ext cx="124" cy="148"/>
              </a:xfrm>
              <a:custGeom>
                <a:avLst/>
                <a:gdLst/>
                <a:ahLst/>
                <a:cxnLst>
                  <a:cxn ang="0">
                    <a:pos x="55" y="166"/>
                  </a:cxn>
                  <a:cxn ang="0">
                    <a:pos x="8" y="166"/>
                  </a:cxn>
                  <a:cxn ang="0">
                    <a:pos x="0" y="158"/>
                  </a:cxn>
                  <a:cxn ang="0">
                    <a:pos x="0" y="7"/>
                  </a:cxn>
                  <a:cxn ang="0">
                    <a:pos x="8" y="0"/>
                  </a:cxn>
                  <a:cxn ang="0">
                    <a:pos x="55" y="0"/>
                  </a:cxn>
                  <a:cxn ang="0">
                    <a:pos x="138" y="83"/>
                  </a:cxn>
                  <a:cxn ang="0">
                    <a:pos x="55" y="166"/>
                  </a:cxn>
                  <a:cxn ang="0">
                    <a:pos x="54" y="13"/>
                  </a:cxn>
                  <a:cxn ang="0">
                    <a:pos x="15" y="13"/>
                  </a:cxn>
                  <a:cxn ang="0">
                    <a:pos x="15" y="152"/>
                  </a:cxn>
                  <a:cxn ang="0">
                    <a:pos x="54" y="152"/>
                  </a:cxn>
                  <a:cxn ang="0">
                    <a:pos x="123" y="83"/>
                  </a:cxn>
                  <a:cxn ang="0">
                    <a:pos x="54" y="13"/>
                  </a:cxn>
                </a:cxnLst>
                <a:rect l="0" t="0" r="r" b="b"/>
                <a:pathLst>
                  <a:path w="138" h="166">
                    <a:moveTo>
                      <a:pt x="55" y="166"/>
                    </a:moveTo>
                    <a:cubicBezTo>
                      <a:pt x="8" y="166"/>
                      <a:pt x="8" y="166"/>
                      <a:pt x="8" y="166"/>
                    </a:cubicBezTo>
                    <a:cubicBezTo>
                      <a:pt x="3" y="166"/>
                      <a:pt x="0" y="162"/>
                      <a:pt x="0" y="158"/>
                    </a:cubicBezTo>
                    <a:cubicBezTo>
                      <a:pt x="0" y="7"/>
                      <a:pt x="0" y="7"/>
                      <a:pt x="0" y="7"/>
                    </a:cubicBezTo>
                    <a:cubicBezTo>
                      <a:pt x="0" y="3"/>
                      <a:pt x="4" y="0"/>
                      <a:pt x="8" y="0"/>
                    </a:cubicBezTo>
                    <a:cubicBezTo>
                      <a:pt x="55" y="0"/>
                      <a:pt x="55" y="0"/>
                      <a:pt x="55" y="0"/>
                    </a:cubicBezTo>
                    <a:cubicBezTo>
                      <a:pt x="106" y="0"/>
                      <a:pt x="138" y="36"/>
                      <a:pt x="138" y="83"/>
                    </a:cubicBezTo>
                    <a:cubicBezTo>
                      <a:pt x="138" y="129"/>
                      <a:pt x="106" y="166"/>
                      <a:pt x="55" y="166"/>
                    </a:cubicBezTo>
                    <a:close/>
                    <a:moveTo>
                      <a:pt x="54" y="13"/>
                    </a:moveTo>
                    <a:cubicBezTo>
                      <a:pt x="15" y="13"/>
                      <a:pt x="15" y="13"/>
                      <a:pt x="15" y="13"/>
                    </a:cubicBezTo>
                    <a:cubicBezTo>
                      <a:pt x="15" y="152"/>
                      <a:pt x="15" y="152"/>
                      <a:pt x="15" y="152"/>
                    </a:cubicBezTo>
                    <a:cubicBezTo>
                      <a:pt x="54" y="152"/>
                      <a:pt x="54" y="152"/>
                      <a:pt x="54" y="152"/>
                    </a:cubicBezTo>
                    <a:cubicBezTo>
                      <a:pt x="98" y="152"/>
                      <a:pt x="123" y="122"/>
                      <a:pt x="123" y="83"/>
                    </a:cubicBezTo>
                    <a:cubicBezTo>
                      <a:pt x="123" y="44"/>
                      <a:pt x="98" y="13"/>
                      <a:pt x="54"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5" name="Freeform 19"/>
              <p:cNvSpPr>
                <a:spLocks noEditPoints="1"/>
              </p:cNvSpPr>
              <p:nvPr userDrawn="1"/>
            </p:nvSpPr>
            <p:spPr bwMode="auto">
              <a:xfrm>
                <a:off x="3356" y="1767"/>
                <a:ext cx="137" cy="152"/>
              </a:xfrm>
              <a:custGeom>
                <a:avLst/>
                <a:gdLst/>
                <a:ahLst/>
                <a:cxnLst>
                  <a:cxn ang="0">
                    <a:pos x="153" y="160"/>
                  </a:cxn>
                  <a:cxn ang="0">
                    <a:pos x="154" y="163"/>
                  </a:cxn>
                  <a:cxn ang="0">
                    <a:pos x="147" y="170"/>
                  </a:cxn>
                  <a:cxn ang="0">
                    <a:pos x="140" y="165"/>
                  </a:cxn>
                  <a:cxn ang="0">
                    <a:pos x="120" y="120"/>
                  </a:cxn>
                  <a:cxn ang="0">
                    <a:pos x="34" y="120"/>
                  </a:cxn>
                  <a:cxn ang="0">
                    <a:pos x="14" y="165"/>
                  </a:cxn>
                  <a:cxn ang="0">
                    <a:pos x="7" y="170"/>
                  </a:cxn>
                  <a:cxn ang="0">
                    <a:pos x="0" y="163"/>
                  </a:cxn>
                  <a:cxn ang="0">
                    <a:pos x="1" y="160"/>
                  </a:cxn>
                  <a:cxn ang="0">
                    <a:pos x="70" y="5"/>
                  </a:cxn>
                  <a:cxn ang="0">
                    <a:pos x="77" y="0"/>
                  </a:cxn>
                  <a:cxn ang="0">
                    <a:pos x="84" y="5"/>
                  </a:cxn>
                  <a:cxn ang="0">
                    <a:pos x="153" y="160"/>
                  </a:cxn>
                  <a:cxn ang="0">
                    <a:pos x="114" y="106"/>
                  </a:cxn>
                  <a:cxn ang="0">
                    <a:pos x="77" y="21"/>
                  </a:cxn>
                  <a:cxn ang="0">
                    <a:pos x="40" y="106"/>
                  </a:cxn>
                  <a:cxn ang="0">
                    <a:pos x="114" y="106"/>
                  </a:cxn>
                </a:cxnLst>
                <a:rect l="0" t="0" r="r" b="b"/>
                <a:pathLst>
                  <a:path w="154" h="170">
                    <a:moveTo>
                      <a:pt x="153" y="160"/>
                    </a:moveTo>
                    <a:cubicBezTo>
                      <a:pt x="154" y="161"/>
                      <a:pt x="154" y="162"/>
                      <a:pt x="154" y="163"/>
                    </a:cubicBezTo>
                    <a:cubicBezTo>
                      <a:pt x="154" y="167"/>
                      <a:pt x="152" y="170"/>
                      <a:pt x="147" y="170"/>
                    </a:cubicBezTo>
                    <a:cubicBezTo>
                      <a:pt x="143" y="170"/>
                      <a:pt x="141" y="168"/>
                      <a:pt x="140" y="165"/>
                    </a:cubicBezTo>
                    <a:cubicBezTo>
                      <a:pt x="120" y="120"/>
                      <a:pt x="120" y="120"/>
                      <a:pt x="120" y="120"/>
                    </a:cubicBezTo>
                    <a:cubicBezTo>
                      <a:pt x="34" y="120"/>
                      <a:pt x="34" y="120"/>
                      <a:pt x="34" y="120"/>
                    </a:cubicBezTo>
                    <a:cubicBezTo>
                      <a:pt x="14" y="165"/>
                      <a:pt x="14" y="165"/>
                      <a:pt x="14" y="165"/>
                    </a:cubicBezTo>
                    <a:cubicBezTo>
                      <a:pt x="13" y="168"/>
                      <a:pt x="11" y="170"/>
                      <a:pt x="7" y="170"/>
                    </a:cubicBezTo>
                    <a:cubicBezTo>
                      <a:pt x="3" y="170"/>
                      <a:pt x="0" y="167"/>
                      <a:pt x="0" y="163"/>
                    </a:cubicBezTo>
                    <a:cubicBezTo>
                      <a:pt x="0" y="162"/>
                      <a:pt x="0" y="161"/>
                      <a:pt x="1" y="160"/>
                    </a:cubicBezTo>
                    <a:cubicBezTo>
                      <a:pt x="70" y="5"/>
                      <a:pt x="70" y="5"/>
                      <a:pt x="70" y="5"/>
                    </a:cubicBezTo>
                    <a:cubicBezTo>
                      <a:pt x="72" y="2"/>
                      <a:pt x="74" y="0"/>
                      <a:pt x="77" y="0"/>
                    </a:cubicBezTo>
                    <a:cubicBezTo>
                      <a:pt x="81" y="0"/>
                      <a:pt x="83" y="2"/>
                      <a:pt x="84" y="5"/>
                    </a:cubicBezTo>
                    <a:lnTo>
                      <a:pt x="153" y="160"/>
                    </a:lnTo>
                    <a:close/>
                    <a:moveTo>
                      <a:pt x="114" y="106"/>
                    </a:moveTo>
                    <a:cubicBezTo>
                      <a:pt x="77" y="21"/>
                      <a:pt x="77" y="21"/>
                      <a:pt x="77" y="21"/>
                    </a:cubicBezTo>
                    <a:cubicBezTo>
                      <a:pt x="40" y="106"/>
                      <a:pt x="40" y="106"/>
                      <a:pt x="40" y="106"/>
                    </a:cubicBezTo>
                    <a:lnTo>
                      <a:pt x="11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6" name="Freeform 20"/>
              <p:cNvSpPr>
                <a:spLocks/>
              </p:cNvSpPr>
              <p:nvPr userDrawn="1"/>
            </p:nvSpPr>
            <p:spPr bwMode="auto">
              <a:xfrm>
                <a:off x="3499" y="1769"/>
                <a:ext cx="121" cy="150"/>
              </a:xfrm>
              <a:custGeom>
                <a:avLst/>
                <a:gdLst/>
                <a:ahLst/>
                <a:cxnLst>
                  <a:cxn ang="0">
                    <a:pos x="68" y="168"/>
                  </a:cxn>
                  <a:cxn ang="0">
                    <a:pos x="60" y="160"/>
                  </a:cxn>
                  <a:cxn ang="0">
                    <a:pos x="60" y="13"/>
                  </a:cxn>
                  <a:cxn ang="0">
                    <a:pos x="6" y="13"/>
                  </a:cxn>
                  <a:cxn ang="0">
                    <a:pos x="0" y="7"/>
                  </a:cxn>
                  <a:cxn ang="0">
                    <a:pos x="6" y="0"/>
                  </a:cxn>
                  <a:cxn ang="0">
                    <a:pos x="129" y="0"/>
                  </a:cxn>
                  <a:cxn ang="0">
                    <a:pos x="136" y="7"/>
                  </a:cxn>
                  <a:cxn ang="0">
                    <a:pos x="129" y="13"/>
                  </a:cxn>
                  <a:cxn ang="0">
                    <a:pos x="75" y="13"/>
                  </a:cxn>
                  <a:cxn ang="0">
                    <a:pos x="75" y="160"/>
                  </a:cxn>
                  <a:cxn ang="0">
                    <a:pos x="68" y="168"/>
                  </a:cxn>
                </a:cxnLst>
                <a:rect l="0" t="0" r="r" b="b"/>
                <a:pathLst>
                  <a:path w="136" h="168">
                    <a:moveTo>
                      <a:pt x="68" y="168"/>
                    </a:moveTo>
                    <a:cubicBezTo>
                      <a:pt x="63" y="168"/>
                      <a:pt x="60" y="165"/>
                      <a:pt x="60" y="160"/>
                    </a:cubicBezTo>
                    <a:cubicBezTo>
                      <a:pt x="60" y="13"/>
                      <a:pt x="60" y="13"/>
                      <a:pt x="60" y="13"/>
                    </a:cubicBezTo>
                    <a:cubicBezTo>
                      <a:pt x="6" y="13"/>
                      <a:pt x="6" y="13"/>
                      <a:pt x="6" y="13"/>
                    </a:cubicBezTo>
                    <a:cubicBezTo>
                      <a:pt x="3" y="13"/>
                      <a:pt x="0" y="10"/>
                      <a:pt x="0" y="7"/>
                    </a:cubicBezTo>
                    <a:cubicBezTo>
                      <a:pt x="0" y="3"/>
                      <a:pt x="3" y="0"/>
                      <a:pt x="6" y="0"/>
                    </a:cubicBezTo>
                    <a:cubicBezTo>
                      <a:pt x="129" y="0"/>
                      <a:pt x="129" y="0"/>
                      <a:pt x="129" y="0"/>
                    </a:cubicBezTo>
                    <a:cubicBezTo>
                      <a:pt x="133" y="0"/>
                      <a:pt x="136" y="3"/>
                      <a:pt x="136" y="7"/>
                    </a:cubicBezTo>
                    <a:cubicBezTo>
                      <a:pt x="136" y="10"/>
                      <a:pt x="133" y="13"/>
                      <a:pt x="129" y="13"/>
                    </a:cubicBezTo>
                    <a:cubicBezTo>
                      <a:pt x="75" y="13"/>
                      <a:pt x="75" y="13"/>
                      <a:pt x="75" y="13"/>
                    </a:cubicBezTo>
                    <a:cubicBezTo>
                      <a:pt x="75" y="160"/>
                      <a:pt x="75" y="160"/>
                      <a:pt x="75" y="160"/>
                    </a:cubicBezTo>
                    <a:cubicBezTo>
                      <a:pt x="75" y="165"/>
                      <a:pt x="72" y="168"/>
                      <a:pt x="68" y="16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7" name="Freeform 21"/>
              <p:cNvSpPr>
                <a:spLocks/>
              </p:cNvSpPr>
              <p:nvPr userDrawn="1"/>
            </p:nvSpPr>
            <p:spPr bwMode="auto">
              <a:xfrm>
                <a:off x="3654" y="1767"/>
                <a:ext cx="14" cy="152"/>
              </a:xfrm>
              <a:custGeom>
                <a:avLst/>
                <a:gdLst/>
                <a:ahLst/>
                <a:cxnLst>
                  <a:cxn ang="0">
                    <a:pos x="7" y="170"/>
                  </a:cxn>
                  <a:cxn ang="0">
                    <a:pos x="0" y="162"/>
                  </a:cxn>
                  <a:cxn ang="0">
                    <a:pos x="0" y="7"/>
                  </a:cxn>
                  <a:cxn ang="0">
                    <a:pos x="7" y="0"/>
                  </a:cxn>
                  <a:cxn ang="0">
                    <a:pos x="15" y="7"/>
                  </a:cxn>
                  <a:cxn ang="0">
                    <a:pos x="15" y="162"/>
                  </a:cxn>
                  <a:cxn ang="0">
                    <a:pos x="7" y="170"/>
                  </a:cxn>
                </a:cxnLst>
                <a:rect l="0" t="0" r="r" b="b"/>
                <a:pathLst>
                  <a:path w="15" h="170">
                    <a:moveTo>
                      <a:pt x="7" y="170"/>
                    </a:moveTo>
                    <a:cubicBezTo>
                      <a:pt x="3" y="170"/>
                      <a:pt x="0" y="167"/>
                      <a:pt x="0" y="162"/>
                    </a:cubicBezTo>
                    <a:cubicBezTo>
                      <a:pt x="0" y="7"/>
                      <a:pt x="0" y="7"/>
                      <a:pt x="0" y="7"/>
                    </a:cubicBezTo>
                    <a:cubicBezTo>
                      <a:pt x="0" y="3"/>
                      <a:pt x="3" y="0"/>
                      <a:pt x="7" y="0"/>
                    </a:cubicBezTo>
                    <a:cubicBezTo>
                      <a:pt x="12" y="0"/>
                      <a:pt x="15" y="3"/>
                      <a:pt x="15" y="7"/>
                    </a:cubicBezTo>
                    <a:cubicBezTo>
                      <a:pt x="15" y="162"/>
                      <a:pt x="15" y="162"/>
                      <a:pt x="15" y="162"/>
                    </a:cubicBezTo>
                    <a:cubicBezTo>
                      <a:pt x="15" y="167"/>
                      <a:pt x="12" y="170"/>
                      <a:pt x="7"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8" name="Freeform 22"/>
              <p:cNvSpPr>
                <a:spLocks noEditPoints="1"/>
              </p:cNvSpPr>
              <p:nvPr userDrawn="1"/>
            </p:nvSpPr>
            <p:spPr bwMode="auto">
              <a:xfrm>
                <a:off x="3710" y="1766"/>
                <a:ext cx="149" cy="154"/>
              </a:xfrm>
              <a:custGeom>
                <a:avLst/>
                <a:gdLst/>
                <a:ahLst/>
                <a:cxnLst>
                  <a:cxn ang="0">
                    <a:pos x="83" y="172"/>
                  </a:cxn>
                  <a:cxn ang="0">
                    <a:pos x="0" y="86"/>
                  </a:cxn>
                  <a:cxn ang="0">
                    <a:pos x="83" y="0"/>
                  </a:cxn>
                  <a:cxn ang="0">
                    <a:pos x="167" y="86"/>
                  </a:cxn>
                  <a:cxn ang="0">
                    <a:pos x="83" y="172"/>
                  </a:cxn>
                  <a:cxn ang="0">
                    <a:pos x="83" y="13"/>
                  </a:cxn>
                  <a:cxn ang="0">
                    <a:pos x="14" y="86"/>
                  </a:cxn>
                  <a:cxn ang="0">
                    <a:pos x="83" y="159"/>
                  </a:cxn>
                  <a:cxn ang="0">
                    <a:pos x="152" y="86"/>
                  </a:cxn>
                  <a:cxn ang="0">
                    <a:pos x="83" y="13"/>
                  </a:cxn>
                </a:cxnLst>
                <a:rect l="0" t="0" r="r" b="b"/>
                <a:pathLst>
                  <a:path w="167" h="172">
                    <a:moveTo>
                      <a:pt x="83" y="172"/>
                    </a:moveTo>
                    <a:cubicBezTo>
                      <a:pt x="33" y="172"/>
                      <a:pt x="0" y="132"/>
                      <a:pt x="0" y="86"/>
                    </a:cubicBezTo>
                    <a:cubicBezTo>
                      <a:pt x="0" y="39"/>
                      <a:pt x="33" y="0"/>
                      <a:pt x="83" y="0"/>
                    </a:cubicBezTo>
                    <a:cubicBezTo>
                      <a:pt x="133" y="0"/>
                      <a:pt x="167" y="39"/>
                      <a:pt x="167" y="86"/>
                    </a:cubicBezTo>
                    <a:cubicBezTo>
                      <a:pt x="167" y="132"/>
                      <a:pt x="133" y="172"/>
                      <a:pt x="83" y="172"/>
                    </a:cubicBezTo>
                    <a:close/>
                    <a:moveTo>
                      <a:pt x="83" y="13"/>
                    </a:moveTo>
                    <a:cubicBezTo>
                      <a:pt x="40" y="13"/>
                      <a:pt x="14" y="48"/>
                      <a:pt x="14" y="86"/>
                    </a:cubicBezTo>
                    <a:cubicBezTo>
                      <a:pt x="14" y="124"/>
                      <a:pt x="40" y="159"/>
                      <a:pt x="83" y="159"/>
                    </a:cubicBezTo>
                    <a:cubicBezTo>
                      <a:pt x="126" y="159"/>
                      <a:pt x="152" y="124"/>
                      <a:pt x="152" y="86"/>
                    </a:cubicBezTo>
                    <a:cubicBezTo>
                      <a:pt x="152" y="48"/>
                      <a:pt x="126" y="13"/>
                      <a:pt x="83" y="1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19" name="Freeform 23"/>
              <p:cNvSpPr>
                <a:spLocks/>
              </p:cNvSpPr>
              <p:nvPr userDrawn="1"/>
            </p:nvSpPr>
            <p:spPr bwMode="auto">
              <a:xfrm>
                <a:off x="3897" y="1767"/>
                <a:ext cx="118" cy="152"/>
              </a:xfrm>
              <a:custGeom>
                <a:avLst/>
                <a:gdLst/>
                <a:ahLst/>
                <a:cxnLst>
                  <a:cxn ang="0">
                    <a:pos x="125" y="170"/>
                  </a:cxn>
                  <a:cxn ang="0">
                    <a:pos x="119" y="167"/>
                  </a:cxn>
                  <a:cxn ang="0">
                    <a:pos x="14" y="27"/>
                  </a:cxn>
                  <a:cxn ang="0">
                    <a:pos x="14" y="163"/>
                  </a:cxn>
                  <a:cxn ang="0">
                    <a:pos x="7" y="170"/>
                  </a:cxn>
                  <a:cxn ang="0">
                    <a:pos x="0" y="163"/>
                  </a:cxn>
                  <a:cxn ang="0">
                    <a:pos x="0" y="7"/>
                  </a:cxn>
                  <a:cxn ang="0">
                    <a:pos x="7" y="0"/>
                  </a:cxn>
                  <a:cxn ang="0">
                    <a:pos x="13" y="3"/>
                  </a:cxn>
                  <a:cxn ang="0">
                    <a:pos x="118" y="143"/>
                  </a:cxn>
                  <a:cxn ang="0">
                    <a:pos x="118" y="7"/>
                  </a:cxn>
                  <a:cxn ang="0">
                    <a:pos x="125" y="0"/>
                  </a:cxn>
                  <a:cxn ang="0">
                    <a:pos x="132" y="7"/>
                  </a:cxn>
                  <a:cxn ang="0">
                    <a:pos x="132" y="163"/>
                  </a:cxn>
                  <a:cxn ang="0">
                    <a:pos x="125" y="170"/>
                  </a:cxn>
                </a:cxnLst>
                <a:rect l="0" t="0" r="r" b="b"/>
                <a:pathLst>
                  <a:path w="132" h="170">
                    <a:moveTo>
                      <a:pt x="125" y="170"/>
                    </a:moveTo>
                    <a:cubicBezTo>
                      <a:pt x="122" y="170"/>
                      <a:pt x="121" y="169"/>
                      <a:pt x="119" y="167"/>
                    </a:cubicBezTo>
                    <a:cubicBezTo>
                      <a:pt x="14" y="27"/>
                      <a:pt x="14" y="27"/>
                      <a:pt x="14" y="27"/>
                    </a:cubicBezTo>
                    <a:cubicBezTo>
                      <a:pt x="14" y="163"/>
                      <a:pt x="14" y="163"/>
                      <a:pt x="14" y="163"/>
                    </a:cubicBezTo>
                    <a:cubicBezTo>
                      <a:pt x="14" y="167"/>
                      <a:pt x="11" y="170"/>
                      <a:pt x="7" y="170"/>
                    </a:cubicBezTo>
                    <a:cubicBezTo>
                      <a:pt x="3" y="170"/>
                      <a:pt x="0" y="167"/>
                      <a:pt x="0" y="163"/>
                    </a:cubicBezTo>
                    <a:cubicBezTo>
                      <a:pt x="0" y="7"/>
                      <a:pt x="0" y="7"/>
                      <a:pt x="0" y="7"/>
                    </a:cubicBezTo>
                    <a:cubicBezTo>
                      <a:pt x="0" y="3"/>
                      <a:pt x="3" y="0"/>
                      <a:pt x="7" y="0"/>
                    </a:cubicBezTo>
                    <a:cubicBezTo>
                      <a:pt x="10" y="0"/>
                      <a:pt x="12" y="1"/>
                      <a:pt x="13" y="3"/>
                    </a:cubicBezTo>
                    <a:cubicBezTo>
                      <a:pt x="118" y="143"/>
                      <a:pt x="118" y="143"/>
                      <a:pt x="118" y="143"/>
                    </a:cubicBezTo>
                    <a:cubicBezTo>
                      <a:pt x="118" y="7"/>
                      <a:pt x="118" y="7"/>
                      <a:pt x="118" y="7"/>
                    </a:cubicBezTo>
                    <a:cubicBezTo>
                      <a:pt x="118" y="3"/>
                      <a:pt x="121" y="0"/>
                      <a:pt x="125" y="0"/>
                    </a:cubicBezTo>
                    <a:cubicBezTo>
                      <a:pt x="130" y="0"/>
                      <a:pt x="132" y="3"/>
                      <a:pt x="132" y="7"/>
                    </a:cubicBezTo>
                    <a:cubicBezTo>
                      <a:pt x="132" y="163"/>
                      <a:pt x="132" y="163"/>
                      <a:pt x="132" y="163"/>
                    </a:cubicBezTo>
                    <a:cubicBezTo>
                      <a:pt x="132" y="167"/>
                      <a:pt x="130" y="170"/>
                      <a:pt x="125" y="1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grpSp>
    </p:spTree>
  </p:cSld>
  <p:clrMapOvr>
    <a:masterClrMapping/>
  </p:clrMapOvr>
  <p:transition/>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ttern Black">
    <p:spTree>
      <p:nvGrpSpPr>
        <p:cNvPr id="1" name=""/>
        <p:cNvGrpSpPr/>
        <p:nvPr/>
      </p:nvGrpSpPr>
      <p:grpSpPr>
        <a:xfrm>
          <a:off x="0" y="0"/>
          <a:ext cx="0" cy="0"/>
          <a:chOff x="0" y="0"/>
          <a:chExt cx="0" cy="0"/>
        </a:xfrm>
      </p:grpSpPr>
      <p:pic>
        <p:nvPicPr>
          <p:cNvPr id="12" name="Picture 4" descr="C:\Dropbox\Template\Background_G.png"/>
          <p:cNvPicPr>
            <a:picLocks noChangeAspect="1" noChangeArrowheads="1"/>
          </p:cNvPicPr>
          <p:nvPr userDrawn="1"/>
        </p:nvPicPr>
        <p:blipFill>
          <a:blip r:embed="rId2" cstate="print">
            <a:lum bright="-70000"/>
          </a:blip>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ttern Light Grey">
    <p:spTree>
      <p:nvGrpSpPr>
        <p:cNvPr id="1" name=""/>
        <p:cNvGrpSpPr/>
        <p:nvPr/>
      </p:nvGrpSpPr>
      <p:grpSpPr>
        <a:xfrm>
          <a:off x="0" y="0"/>
          <a:ext cx="0" cy="0"/>
          <a:chOff x="0" y="0"/>
          <a:chExt cx="0" cy="0"/>
        </a:xfrm>
      </p:grpSpPr>
      <p:pic>
        <p:nvPicPr>
          <p:cNvPr id="11" name="Picture 4" descr="C:\Dropbox\Template\Background_G.png"/>
          <p:cNvPicPr>
            <a:picLocks noChangeAspect="1" noChangeArrowheads="1"/>
          </p:cNvPicPr>
          <p:nvPr userDrawn="1"/>
        </p:nvPicPr>
        <p:blipFill>
          <a:blip r:embed="rId2" cstate="print"/>
          <a:srcRect b="70"/>
          <a:stretch>
            <a:fillRect/>
          </a:stretch>
        </p:blipFill>
        <p:spPr bwMode="auto">
          <a:xfrm>
            <a:off x="0" y="0"/>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2"/>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Numbered">
    <p:spTree>
      <p:nvGrpSpPr>
        <p:cNvPr id="1" name=""/>
        <p:cNvGrpSpPr/>
        <p:nvPr/>
      </p:nvGrpSpPr>
      <p:grpSpPr>
        <a:xfrm>
          <a:off x="0" y="0"/>
          <a:ext cx="0" cy="0"/>
          <a:chOff x="0" y="0"/>
          <a:chExt cx="0" cy="0"/>
        </a:xfrm>
      </p:grpSpPr>
      <p:pic>
        <p:nvPicPr>
          <p:cNvPr id="11" name="Picture 2" descr="C:\Dropbox\Template\Background_C.png"/>
          <p:cNvPicPr>
            <a:picLocks noChangeAspect="1" noChangeArrowheads="1"/>
          </p:cNvPicPr>
          <p:nvPr userDrawn="1"/>
        </p:nvPicPr>
        <p:blipFill>
          <a:blip r:embed="rId2" cstate="print"/>
          <a:srcRect t="70"/>
          <a:stretch>
            <a:fillRect/>
          </a:stretch>
        </p:blipFill>
        <p:spPr bwMode="auto">
          <a:xfrm>
            <a:off x="0" y="3"/>
            <a:ext cx="9144000" cy="6858000"/>
          </a:xfrm>
          <a:prstGeom prst="rect">
            <a:avLst/>
          </a:prstGeom>
          <a:noFill/>
        </p:spPr>
      </p:pic>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3"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6"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cxnSp>
        <p:nvCxnSpPr>
          <p:cNvPr id="19" name="Straight Connector 18"/>
          <p:cNvCxnSpPr/>
          <p:nvPr userDrawn="1"/>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Cyan">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2"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Slide Light">
    <p:spTree>
      <p:nvGrpSpPr>
        <p:cNvPr id="1" name=""/>
        <p:cNvGrpSpPr/>
        <p:nvPr/>
      </p:nvGrpSpPr>
      <p:grpSpPr>
        <a:xfrm>
          <a:off x="0" y="0"/>
          <a:ext cx="0" cy="0"/>
          <a:chOff x="0" y="0"/>
          <a:chExt cx="0" cy="0"/>
        </a:xfrm>
      </p:grpSpPr>
      <p:sp>
        <p:nvSpPr>
          <p:cNvPr id="16" name="TextBox 15"/>
          <p:cNvSpPr txBox="1"/>
          <p:nvPr userDrawn="1"/>
        </p:nvSpPr>
        <p:spPr>
          <a:xfrm>
            <a:off x="0" y="0"/>
            <a:ext cx="9144000" cy="6858000"/>
          </a:xfrm>
          <a:prstGeom prst="rect">
            <a:avLst/>
          </a:prstGeom>
          <a:solidFill>
            <a:schemeClr val="bg1">
              <a:lumMod val="85000"/>
            </a:schemeClr>
          </a:solidFill>
        </p:spPr>
        <p:txBody>
          <a:bodyPr wrap="square" rtlCol="0">
            <a:noAutofit/>
          </a:bodyPr>
          <a:lstStyle/>
          <a:p>
            <a:pPr algn="ctr" defTabSz="457200"/>
            <a:endParaRPr lang="en-GB" sz="5400" spc="600" dirty="0">
              <a:solidFill>
                <a:srgbClr val="FFFFFF">
                  <a:lumMod val="75000"/>
                </a:srgbClr>
              </a:solidFill>
            </a:endParaRPr>
          </a:p>
          <a:p>
            <a:pPr algn="ctr" defTabSz="457200"/>
            <a:endParaRPr lang="en-GB" sz="5400" spc="600" dirty="0">
              <a:solidFill>
                <a:srgbClr val="FFFFFF">
                  <a:lumMod val="75000"/>
                </a:srgbClr>
              </a:solidFill>
            </a:endParaRPr>
          </a:p>
          <a:p>
            <a:pPr algn="ctr" defTabSz="457200"/>
            <a:r>
              <a:rPr lang="en-GB" sz="5400" spc="600" dirty="0">
                <a:solidFill>
                  <a:srgbClr val="FFFFFF">
                    <a:lumMod val="75000"/>
                  </a:srgbClr>
                </a:solidFill>
              </a:rPr>
              <a:t>INSERT IMAGE</a:t>
            </a:r>
            <a:endParaRPr lang="en-GB" sz="5400" spc="600" dirty="0">
              <a:solidFill>
                <a:srgbClr val="FFFFFF">
                  <a:lumMod val="7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t"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C:\Dropbox\Template\Background_C.png"/>
          <p:cNvPicPr>
            <a:picLocks noChangeAspect="1" noChangeArrowheads="1"/>
          </p:cNvPicPr>
          <p:nvPr userDrawn="1"/>
        </p:nvPicPr>
        <p:blipFill>
          <a:blip r:embed="rId2" cstate="print"/>
          <a:srcRect/>
          <a:stretch>
            <a:fillRect/>
          </a:stretch>
        </p:blipFill>
        <p:spPr bwMode="auto">
          <a:xfrm>
            <a:off x="0" y="-4833"/>
            <a:ext cx="9144000" cy="6862833"/>
          </a:xfrm>
          <a:prstGeom prst="rect">
            <a:avLst/>
          </a:prstGeom>
          <a:noFill/>
        </p:spPr>
      </p:pic>
      <p:sp>
        <p:nvSpPr>
          <p:cNvPr id="2" name="Title 1"/>
          <p:cNvSpPr>
            <a:spLocks noGrp="1"/>
          </p:cNvSpPr>
          <p:nvPr>
            <p:ph type="title" hasCustomPrompt="1"/>
          </p:nvPr>
        </p:nvSpPr>
        <p:spPr>
          <a:xfrm>
            <a:off x="684212" y="2458591"/>
            <a:ext cx="7775575" cy="1077218"/>
          </a:xfr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a:solidFill>
                <a:srgbClr val="FFFFFF"/>
              </a:solidFill>
              <a:cs typeface="Arial" pitchFamily="34" charset="0"/>
            </a:endParaRPr>
          </a:p>
        </p:txBody>
      </p:sp>
      <p:cxnSp>
        <p:nvCxnSpPr>
          <p:cNvPr id="6" name="Straight Connector 5"/>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44471" y="6235702"/>
            <a:ext cx="439742" cy="361948"/>
            <a:chOff x="1944" y="1391"/>
            <a:chExt cx="1871" cy="1540"/>
          </a:xfrm>
          <a:solidFill>
            <a:schemeClr val="bg1"/>
          </a:solidFill>
        </p:grpSpPr>
        <p:sp>
          <p:nvSpPr>
            <p:cNvPr id="17" name="Rectangle 7"/>
            <p:cNvSpPr>
              <a:spLocks noChangeArrowheads="1"/>
            </p:cNvSpPr>
            <p:nvPr/>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Slide Dark">
    <p:spTree>
      <p:nvGrpSpPr>
        <p:cNvPr id="1" name=""/>
        <p:cNvGrpSpPr/>
        <p:nvPr/>
      </p:nvGrpSpPr>
      <p:grpSpPr>
        <a:xfrm>
          <a:off x="0" y="0"/>
          <a:ext cx="0" cy="0"/>
          <a:chOff x="0" y="0"/>
          <a:chExt cx="0" cy="0"/>
        </a:xfrm>
      </p:grpSpPr>
      <p:sp>
        <p:nvSpPr>
          <p:cNvPr id="17" name="TextBox 16"/>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defTabSz="457200"/>
            <a:endParaRPr lang="en-GB" sz="5400" spc="600" dirty="0">
              <a:solidFill>
                <a:srgbClr val="000000">
                  <a:lumMod val="65000"/>
                  <a:lumOff val="35000"/>
                </a:srgbClr>
              </a:solidFill>
            </a:endParaRPr>
          </a:p>
          <a:p>
            <a:pPr algn="ctr" defTabSz="457200"/>
            <a:endParaRPr lang="en-GB" sz="5400" spc="600" dirty="0">
              <a:solidFill>
                <a:srgbClr val="000000">
                  <a:lumMod val="65000"/>
                  <a:lumOff val="35000"/>
                </a:srgbClr>
              </a:solidFill>
            </a:endParaRPr>
          </a:p>
          <a:p>
            <a:pPr algn="ctr" defTabSz="457200"/>
            <a:r>
              <a:rPr lang="en-GB" sz="5400" spc="600" dirty="0">
                <a:solidFill>
                  <a:srgbClr val="000000">
                    <a:lumMod val="65000"/>
                    <a:lumOff val="35000"/>
                  </a:srgbClr>
                </a:solidFill>
              </a:rPr>
              <a:t>INSERT IMAGE</a:t>
            </a:r>
            <a:endParaRPr lang="en-GB" sz="5400" spc="600" dirty="0">
              <a:solidFill>
                <a:srgbClr val="000000">
                  <a:lumMod val="65000"/>
                  <a:lumOff val="35000"/>
                </a:srgbClr>
              </a:solidFill>
            </a:endParaRPr>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FFFFFF"/>
                </a:solidFill>
                <a:cs typeface="Arial" pitchFamily="34" charset="0"/>
              </a:rPr>
              <a:pPr algn="r" defTabSz="457200">
                <a:lnSpc>
                  <a:spcPts val="800"/>
                </a:lnSpc>
              </a:pPr>
              <a:t>‹#›</a:t>
            </a:fld>
            <a:endParaRPr lang="en-GB" sz="800" dirty="0">
              <a:solidFill>
                <a:srgbClr val="FFFFFF"/>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6"/>
          <p:cNvGrpSpPr>
            <a:grpSpLocks noChangeAspect="1"/>
          </p:cNvGrpSpPr>
          <p:nvPr userDrawn="1"/>
        </p:nvGrpSpPr>
        <p:grpSpPr bwMode="auto">
          <a:xfrm>
            <a:off x="250826" y="6241726"/>
            <a:ext cx="433388" cy="356718"/>
            <a:chOff x="1944" y="1391"/>
            <a:chExt cx="1871" cy="1540"/>
          </a:xfrm>
          <a:solidFill>
            <a:schemeClr val="bg1"/>
          </a:solidFill>
        </p:grpSpPr>
        <p:sp>
          <p:nvSpPr>
            <p:cNvPr id="12"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3"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4"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18" name="Text Placeholder 17"/>
          <p:cNvSpPr>
            <a:spLocks noGrp="1"/>
          </p:cNvSpPr>
          <p:nvPr>
            <p:ph type="body" sz="quarter" idx="11" hasCustomPrompt="1"/>
          </p:nvPr>
        </p:nvSpPr>
        <p:spPr>
          <a:xfrm>
            <a:off x="250823" y="258466"/>
            <a:ext cx="8642351" cy="647421"/>
          </a:xfrm>
          <a:solidFill>
            <a:schemeClr val="bg2"/>
          </a:solidFill>
        </p:spPr>
        <p:txBody>
          <a:bodyPr wrap="square" lIns="90000" tIns="46800" anchor="ctr" anchorCtr="0">
            <a:spAutoFit/>
          </a:bodyPr>
          <a:lstStyle>
            <a:lvl1pPr>
              <a:buNone/>
              <a:defRPr kumimoji="0" lang="en-GB" sz="36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44563"/>
            <a:ext cx="8642351" cy="315023"/>
          </a:xfr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Tree>
  </p:cSld>
  <p:clrMapOvr>
    <a:masterClrMapping/>
  </p:clrMapOvr>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FF Icon (Dark)">
    <p:spTree>
      <p:nvGrpSpPr>
        <p:cNvPr id="1" name=""/>
        <p:cNvGrpSpPr/>
        <p:nvPr/>
      </p:nvGrpSpPr>
      <p:grpSpPr>
        <a:xfrm>
          <a:off x="0" y="0"/>
          <a:ext cx="0" cy="0"/>
          <a:chOff x="0" y="0"/>
          <a:chExt cx="0" cy="0"/>
        </a:xfrm>
      </p:grpSpPr>
      <p:sp>
        <p:nvSpPr>
          <p:cNvPr id="22" name="TextBox 21"/>
          <p:cNvSpPr txBox="1"/>
          <p:nvPr userDrawn="1"/>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p:txBody>
      </p:sp>
      <p:grpSp>
        <p:nvGrpSpPr>
          <p:cNvPr id="2" name="Group 17"/>
          <p:cNvGrpSpPr/>
          <p:nvPr userDrawn="1"/>
        </p:nvGrpSpPr>
        <p:grpSpPr>
          <a:xfrm>
            <a:off x="-3175" y="4095836"/>
            <a:ext cx="9144000" cy="2762164"/>
            <a:chOff x="-3175" y="3107255"/>
            <a:chExt cx="9144000" cy="2762164"/>
          </a:xfrm>
        </p:grpSpPr>
        <p:sp>
          <p:nvSpPr>
            <p:cNvPr id="15"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itle 1"/>
          <p:cNvSpPr>
            <a:spLocks noGrp="1"/>
          </p:cNvSpPr>
          <p:nvPr>
            <p:ph type="ctrTitle" hasCustomPrompt="1"/>
          </p:nvPr>
        </p:nvSpPr>
        <p:spPr>
          <a:xfrm>
            <a:off x="250824" y="4774388"/>
            <a:ext cx="8642350" cy="541687"/>
          </a:xfrm>
          <a:prstGeom prst="rect">
            <a:avLst/>
          </a:prstGeom>
          <a:noFill/>
        </p:spPr>
        <p:txBody>
          <a:bodyPr lIns="0" tIns="0" rIns="0" bIns="0" anchor="b">
            <a:spAutoFit/>
          </a:bodyPr>
          <a:lstStyle>
            <a:lvl1pPr algn="ctr">
              <a:lnSpc>
                <a:spcPct val="80000"/>
              </a:lnSpc>
              <a:spcBef>
                <a:spcPts val="0"/>
              </a:spcBef>
              <a:defRPr sz="44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5372868"/>
            <a:ext cx="8642349" cy="332399"/>
          </a:xfrm>
          <a:prstGeom prst="rect">
            <a:avLst/>
          </a:prstGeom>
          <a:noFill/>
        </p:spPr>
        <p:txBody>
          <a:bodyPr lIns="0" tIns="0" rIns="0" bIns="0">
            <a:spAutoFit/>
          </a:bodyPr>
          <a:lstStyle>
            <a:lvl1pPr marL="0" indent="0" algn="ctr">
              <a:lnSpc>
                <a:spcPct val="90000"/>
              </a:lnSpc>
              <a:spcBef>
                <a:spcPts val="600"/>
              </a:spcBef>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author/subtitle here</a:t>
            </a:r>
            <a:endParaRPr lang="en-US" dirty="0"/>
          </a:p>
        </p:txBody>
      </p:sp>
      <p:sp>
        <p:nvSpPr>
          <p:cNvPr id="21" name="Text Placeholder 20"/>
          <p:cNvSpPr>
            <a:spLocks noGrp="1"/>
          </p:cNvSpPr>
          <p:nvPr>
            <p:ph type="body" sz="quarter" idx="10" hasCustomPrompt="1"/>
          </p:nvPr>
        </p:nvSpPr>
        <p:spPr>
          <a:xfrm>
            <a:off x="250825" y="5843997"/>
            <a:ext cx="8642350" cy="249299"/>
          </a:xfrm>
          <a:prstGeom prst="rect">
            <a:avLst/>
          </a:prstGeom>
        </p:spPr>
        <p:txBody>
          <a:bodyPr lIns="0" tIns="0" rIns="0" bIns="0">
            <a:spAutoFit/>
          </a:bodyPr>
          <a:lstStyle>
            <a:lvl1pPr marL="0" marR="0" indent="0" algn="ctr" defTabSz="457200" rtl="0" eaLnBrk="1" fontAlgn="auto" latinLnBrk="0" hangingPunct="1">
              <a:lnSpc>
                <a:spcPct val="90000"/>
              </a:lnSpc>
              <a:spcBef>
                <a:spcPts val="600"/>
              </a:spcBef>
              <a:spcAft>
                <a:spcPts val="0"/>
              </a:spcAft>
              <a:buClrTx/>
              <a:buSzTx/>
              <a:buFontTx/>
              <a:buNone/>
              <a:tabLst/>
              <a:defRPr sz="1800">
                <a:solidFill>
                  <a:schemeClr val="bg1"/>
                </a:solidFill>
              </a:defRPr>
            </a:lvl1pPr>
          </a:lstStyle>
          <a:p>
            <a:pPr marL="0" marR="0" lvl="0" indent="0" algn="ctr" defTabSz="457200" rtl="0" eaLnBrk="1" fontAlgn="auto" latinLnBrk="0" hangingPunct="1">
              <a:lnSpc>
                <a:spcPct val="90000"/>
              </a:lnSpc>
              <a:spcBef>
                <a:spcPts val="6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Insert further descriptive text here</a:t>
            </a:r>
            <a:endParaRPr lang="en-GB" dirty="0"/>
          </a:p>
        </p:txBody>
      </p:sp>
      <p:grpSp>
        <p:nvGrpSpPr>
          <p:cNvPr id="3" name="Group 12"/>
          <p:cNvGrpSpPr/>
          <p:nvPr userDrawn="1"/>
        </p:nvGrpSpPr>
        <p:grpSpPr>
          <a:xfrm>
            <a:off x="250825" y="260350"/>
            <a:ext cx="647896" cy="540000"/>
            <a:chOff x="250825" y="260350"/>
            <a:chExt cx="647896" cy="540000"/>
          </a:xfrm>
        </p:grpSpPr>
        <p:sp>
          <p:nvSpPr>
            <p:cNvPr id="17" name="Freeform 23"/>
            <p:cNvSpPr>
              <a:spLocks/>
            </p:cNvSpPr>
            <p:nvPr/>
          </p:nvSpPr>
          <p:spPr bwMode="auto">
            <a:xfrm>
              <a:off x="375463" y="260350"/>
              <a:ext cx="523258" cy="540000"/>
            </a:xfrm>
            <a:custGeom>
              <a:avLst/>
              <a:gdLst/>
              <a:ahLst/>
              <a:cxnLst>
                <a:cxn ang="0">
                  <a:pos x="5582" y="0"/>
                </a:cxn>
                <a:cxn ang="0">
                  <a:pos x="5582" y="5807"/>
                </a:cxn>
                <a:cxn ang="0">
                  <a:pos x="0" y="5807"/>
                </a:cxn>
                <a:cxn ang="0">
                  <a:pos x="0" y="7257"/>
                </a:cxn>
                <a:cxn ang="0">
                  <a:pos x="7032" y="7257"/>
                </a:cxn>
                <a:cxn ang="0">
                  <a:pos x="7032" y="0"/>
                </a:cxn>
                <a:cxn ang="0">
                  <a:pos x="5582" y="0"/>
                </a:cxn>
              </a:cxnLst>
              <a:rect l="0" t="0" r="r" b="b"/>
              <a:pathLst>
                <a:path w="7032" h="7257">
                  <a:moveTo>
                    <a:pt x="5582" y="0"/>
                  </a:moveTo>
                  <a:lnTo>
                    <a:pt x="5582" y="5807"/>
                  </a:lnTo>
                  <a:lnTo>
                    <a:pt x="0" y="5807"/>
                  </a:lnTo>
                  <a:lnTo>
                    <a:pt x="0" y="7257"/>
                  </a:lnTo>
                  <a:lnTo>
                    <a:pt x="7032" y="7257"/>
                  </a:lnTo>
                  <a:lnTo>
                    <a:pt x="7032" y="0"/>
                  </a:lnTo>
                  <a:lnTo>
                    <a:pt x="5582"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24"/>
            <p:cNvSpPr>
              <a:spLocks/>
            </p:cNvSpPr>
            <p:nvPr/>
          </p:nvSpPr>
          <p:spPr bwMode="auto">
            <a:xfrm>
              <a:off x="250825" y="260350"/>
              <a:ext cx="523481" cy="540000"/>
            </a:xfrm>
            <a:custGeom>
              <a:avLst/>
              <a:gdLst/>
              <a:ahLst/>
              <a:cxnLst>
                <a:cxn ang="0">
                  <a:pos x="7035" y="1450"/>
                </a:cxn>
                <a:cxn ang="0">
                  <a:pos x="7035" y="0"/>
                </a:cxn>
                <a:cxn ang="0">
                  <a:pos x="0" y="0"/>
                </a:cxn>
                <a:cxn ang="0">
                  <a:pos x="0" y="7257"/>
                </a:cxn>
                <a:cxn ang="0">
                  <a:pos x="1450" y="7257"/>
                </a:cxn>
                <a:cxn ang="0">
                  <a:pos x="1450" y="1450"/>
                </a:cxn>
                <a:cxn ang="0">
                  <a:pos x="7035" y="1450"/>
                </a:cxn>
              </a:cxnLst>
              <a:rect l="0" t="0" r="r" b="b"/>
              <a:pathLst>
                <a:path w="7035" h="7257">
                  <a:moveTo>
                    <a:pt x="7035" y="1450"/>
                  </a:moveTo>
                  <a:lnTo>
                    <a:pt x="7035" y="0"/>
                  </a:lnTo>
                  <a:lnTo>
                    <a:pt x="0" y="0"/>
                  </a:lnTo>
                  <a:lnTo>
                    <a:pt x="0" y="7257"/>
                  </a:lnTo>
                  <a:lnTo>
                    <a:pt x="1450" y="7257"/>
                  </a:lnTo>
                  <a:lnTo>
                    <a:pt x="1450" y="1450"/>
                  </a:lnTo>
                  <a:lnTo>
                    <a:pt x="7035" y="145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25"/>
            <p:cNvSpPr>
              <a:spLocks noChangeArrowheads="1"/>
            </p:cNvSpPr>
            <p:nvPr/>
          </p:nvSpPr>
          <p:spPr bwMode="auto">
            <a:xfrm>
              <a:off x="466840" y="476365"/>
              <a:ext cx="216015" cy="10797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5" y="260350"/>
            <a:ext cx="1944000" cy="500632"/>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5" name="Group 5"/>
          <p:cNvGrpSpPr>
            <a:grpSpLocks noChangeAspect="1"/>
          </p:cNvGrpSpPr>
          <p:nvPr userDrawn="1"/>
        </p:nvGrpSpPr>
        <p:grpSpPr bwMode="auto">
          <a:xfrm>
            <a:off x="250826" y="260351"/>
            <a:ext cx="1944000" cy="500633"/>
            <a:chOff x="158" y="938"/>
            <a:chExt cx="1860" cy="479"/>
          </a:xfrm>
          <a:solidFill>
            <a:schemeClr val="bg1"/>
          </a:solidFill>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6" name="Group 5"/>
          <p:cNvGrpSpPr>
            <a:grpSpLocks noChangeAspect="1"/>
          </p:cNvGrpSpPr>
          <p:nvPr userDrawn="1"/>
        </p:nvGrpSpPr>
        <p:grpSpPr bwMode="auto">
          <a:xfrm>
            <a:off x="250825" y="260350"/>
            <a:ext cx="1944000" cy="500632"/>
            <a:chOff x="158" y="938"/>
            <a:chExt cx="1860" cy="479"/>
          </a:xfrm>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1"/>
            <a:ext cx="1944000" cy="500633"/>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5" name="Group 5"/>
          <p:cNvGrpSpPr>
            <a:grpSpLocks noChangeAspect="1"/>
          </p:cNvGrpSpPr>
          <p:nvPr userDrawn="1"/>
        </p:nvGrpSpPr>
        <p:grpSpPr bwMode="auto">
          <a:xfrm>
            <a:off x="250825" y="260350"/>
            <a:ext cx="1944000" cy="500632"/>
            <a:chOff x="158" y="938"/>
            <a:chExt cx="1860" cy="479"/>
          </a:xfrm>
        </p:grpSpPr>
        <p:sp>
          <p:nvSpPr>
            <p:cNvPr id="26"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Briefing">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The Briefing</a:t>
            </a:r>
          </a:p>
        </p:txBody>
      </p:sp>
      <p:grpSp>
        <p:nvGrpSpPr>
          <p:cNvPr id="2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Briefing text&gt;</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rPr>
              <a:t>Global differences</a:t>
            </a:r>
          </a:p>
        </p:txBody>
      </p:sp>
      <p:grpSp>
        <p:nvGrpSpPr>
          <p:cNvPr id="11"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6"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uropean differences">
    <p:spTree>
      <p:nvGrpSpPr>
        <p:cNvPr id="1" name=""/>
        <p:cNvGrpSpPr/>
        <p:nvPr/>
      </p:nvGrpSpPr>
      <p:grpSpPr>
        <a:xfrm>
          <a:off x="0" y="0"/>
          <a:ext cx="0" cy="0"/>
          <a:chOff x="0" y="0"/>
          <a:chExt cx="0" cy="0"/>
        </a:xfrm>
      </p:grpSpPr>
      <p:sp>
        <p:nvSpPr>
          <p:cNvPr id="7" name="TextBox 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8" name="Straight Connector 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European differences</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1" name="Text Placeholder 25"/>
          <p:cNvSpPr>
            <a:spLocks noGrp="1"/>
          </p:cNvSpPr>
          <p:nvPr>
            <p:ph type="body" sz="quarter" idx="11" hasCustomPrompt="1"/>
          </p:nvPr>
        </p:nvSpPr>
        <p:spPr>
          <a:xfrm>
            <a:off x="250825" y="873125"/>
            <a:ext cx="8642350" cy="5076825"/>
          </a:xfrm>
          <a:prstGeom prst="rect">
            <a:avLst/>
          </a:prstGeom>
        </p:spPr>
        <p:txBody>
          <a:bodyPr>
            <a:noAutofit/>
          </a:bodyPr>
          <a:lstStyle>
            <a:lvl1pPr marL="0" indent="0" algn="ctr">
              <a:buNone/>
              <a:defRPr lang="en-GB" sz="1400" kern="1200" baseline="0" dirty="0">
                <a:solidFill>
                  <a:schemeClr val="tx1">
                    <a:lumMod val="65000"/>
                    <a:lumOff val="35000"/>
                  </a:schemeClr>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&lt;Insert Difference text&gt;</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at to do">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rgbClr val="35BDB2"/>
          </a:solidFill>
          <a:ln w="9525" cap="flat" cmpd="sng" algn="ctr">
            <a:noFill/>
            <a:prstDash val="solid"/>
          </a:ln>
          <a:effectLst/>
        </p:spPr>
        <p:txBody>
          <a:bodyPr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FFFFFF"/>
                </a:solidFill>
                <a:cs typeface="Arial" pitchFamily="34" charset="0"/>
              </a:rPr>
              <a:pPr algn="r">
                <a:lnSpc>
                  <a:spcPts val="800"/>
                </a:lnSpc>
              </a:pPr>
              <a:t>‹#›</a:t>
            </a:fld>
            <a:endParaRPr lang="en-GB" sz="800" dirty="0">
              <a:solidFill>
                <a:srgbClr val="FFFFFF"/>
              </a:solidFill>
              <a:cs typeface="Arial" pitchFamily="34" charset="0"/>
            </a:endParaRPr>
          </a:p>
        </p:txBody>
      </p:sp>
      <p:cxnSp>
        <p:nvCxnSpPr>
          <p:cNvPr id="21" name="Straight Connector 20"/>
          <p:cNvCxnSpPr/>
          <p:nvPr userDrawn="1"/>
        </p:nvCxnSpPr>
        <p:spPr>
          <a:xfrm rot="5400000">
            <a:off x="8330221" y="6547429"/>
            <a:ext cx="619558" cy="1589"/>
          </a:xfrm>
          <a:prstGeom prst="line">
            <a:avLst/>
          </a:prstGeom>
          <a:noFill/>
          <a:ln w="19050" cap="flat" cmpd="sng" algn="ctr">
            <a:solidFill>
              <a:srgbClr val="FFFFFF"/>
            </a:solidFill>
            <a:prstDash val="solid"/>
          </a:ln>
          <a:effectLst/>
        </p:spPr>
      </p:cxnSp>
      <p:sp>
        <p:nvSpPr>
          <p:cNvPr id="22"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FFFFFF"/>
                </a:solidFill>
                <a:effectLst/>
                <a:uLnTx/>
                <a:uFillTx/>
              </a:rPr>
              <a:t>Insert source/photo credit here</a:t>
            </a:r>
          </a:p>
        </p:txBody>
      </p:sp>
      <p:sp>
        <p:nvSpPr>
          <p:cNvPr id="23"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FFFFFF"/>
                </a:solidFill>
                <a:effectLst/>
                <a:uLnTx/>
                <a:uFillTx/>
                <a:latin typeface="Arial" pitchFamily="34" charset="0"/>
                <a:cs typeface="Arial" pitchFamily="34" charset="0"/>
              </a:rPr>
              <a:t>What to do…</a:t>
            </a:r>
            <a:endParaRPr kumimoji="0" lang="en-US" sz="3200" b="0" i="0" u="none" strike="noStrike" kern="0" cap="none" spc="0" normalizeH="0" baseline="0" noProof="0" dirty="0">
              <a:ln>
                <a:noFill/>
              </a:ln>
              <a:solidFill>
                <a:srgbClr val="FFFFFF"/>
              </a:solidFill>
              <a:effectLst/>
              <a:uLnTx/>
              <a:uFillTx/>
              <a:latin typeface="Arial" pitchFamily="34" charset="0"/>
              <a:cs typeface="Arial" pitchFamily="34" charset="0"/>
            </a:endParaRPr>
          </a:p>
        </p:txBody>
      </p:sp>
      <p:grpSp>
        <p:nvGrpSpPr>
          <p:cNvPr id="24" name="Group 5"/>
          <p:cNvGrpSpPr>
            <a:grpSpLocks noChangeAspect="1"/>
          </p:cNvGrpSpPr>
          <p:nvPr userDrawn="1"/>
        </p:nvGrpSpPr>
        <p:grpSpPr bwMode="auto">
          <a:xfrm>
            <a:off x="250826" y="6236525"/>
            <a:ext cx="433388" cy="361125"/>
            <a:chOff x="-796" y="1752"/>
            <a:chExt cx="2267" cy="1889"/>
          </a:xfrm>
          <a:solidFill>
            <a:srgbClr val="FFFFFF"/>
          </a:solidFill>
        </p:grpSpPr>
        <p:sp>
          <p:nvSpPr>
            <p:cNvPr id="25"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6"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9" name="Text Placeholder 29"/>
          <p:cNvSpPr>
            <a:spLocks noGrp="1"/>
          </p:cNvSpPr>
          <p:nvPr>
            <p:ph type="body" sz="quarter" idx="11" hasCustomPrompt="1"/>
          </p:nvPr>
        </p:nvSpPr>
        <p:spPr>
          <a:xfrm>
            <a:off x="251520" y="108874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3" name="Text Placeholder 29"/>
          <p:cNvSpPr>
            <a:spLocks noGrp="1"/>
          </p:cNvSpPr>
          <p:nvPr>
            <p:ph type="body" sz="quarter" idx="13" hasCustomPrompt="1"/>
          </p:nvPr>
        </p:nvSpPr>
        <p:spPr>
          <a:xfrm>
            <a:off x="250825" y="2707344"/>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17" name="Text Placeholder 29"/>
          <p:cNvSpPr>
            <a:spLocks noGrp="1"/>
          </p:cNvSpPr>
          <p:nvPr>
            <p:ph type="body" sz="quarter" idx="15" hasCustomPrompt="1"/>
          </p:nvPr>
        </p:nvSpPr>
        <p:spPr>
          <a:xfrm>
            <a:off x="250825" y="4329100"/>
            <a:ext cx="8642350" cy="396453"/>
          </a:xfrm>
          <a:prstGeom prst="rect">
            <a:avLst/>
          </a:prstGeom>
        </p:spPr>
        <p:txBody>
          <a:bodyPr lIns="0" tIns="0" rIns="0" bIns="0" anchor="b" anchorCtr="0">
            <a:noAutofit/>
          </a:bodyPr>
          <a:lstStyle>
            <a:lvl1pPr algn="ctr">
              <a:buFontTx/>
              <a:buNone/>
              <a:defRPr sz="2400">
                <a:solidFill>
                  <a:schemeClr val="bg1"/>
                </a:solidFill>
                <a:latin typeface="Arial" pitchFamily="34" charset="0"/>
                <a:cs typeface="Arial" pitchFamily="34" charset="0"/>
              </a:defRPr>
            </a:lvl1pPr>
            <a:lvl2pPr>
              <a:defRPr sz="3600">
                <a:solidFill>
                  <a:schemeClr val="bg1"/>
                </a:solidFill>
                <a:latin typeface="Arial" pitchFamily="34" charset="0"/>
                <a:cs typeface="Arial" pitchFamily="34" charset="0"/>
              </a:defRPr>
            </a:lvl2pPr>
            <a:lvl3pPr>
              <a:defRPr sz="3600">
                <a:solidFill>
                  <a:schemeClr val="bg1"/>
                </a:solidFill>
                <a:latin typeface="Arial" pitchFamily="34" charset="0"/>
                <a:cs typeface="Arial" pitchFamily="34" charset="0"/>
              </a:defRPr>
            </a:lvl3pPr>
            <a:lvl4pPr>
              <a:defRPr sz="3600">
                <a:solidFill>
                  <a:schemeClr val="bg1"/>
                </a:solidFill>
                <a:latin typeface="Arial" pitchFamily="34" charset="0"/>
                <a:cs typeface="Arial" pitchFamily="34" charset="0"/>
              </a:defRPr>
            </a:lvl4pPr>
            <a:lvl5pPr>
              <a:defRPr sz="3600">
                <a:solidFill>
                  <a:schemeClr val="bg1"/>
                </a:solidFill>
                <a:latin typeface="Arial" pitchFamily="34" charset="0"/>
                <a:cs typeface="Arial" pitchFamily="34" charset="0"/>
              </a:defRPr>
            </a:lvl5pPr>
          </a:lstStyle>
          <a:p>
            <a:pPr lvl="0"/>
            <a:r>
              <a:rPr lang="en-US" dirty="0"/>
              <a:t>&lt;TITLE&gt;</a:t>
            </a:r>
            <a:endParaRPr lang="en-GB" dirty="0"/>
          </a:p>
        </p:txBody>
      </p:sp>
      <p:sp>
        <p:nvSpPr>
          <p:cNvPr id="28" name="Text Placeholder 25"/>
          <p:cNvSpPr>
            <a:spLocks noGrp="1"/>
          </p:cNvSpPr>
          <p:nvPr>
            <p:ph type="body" sz="quarter" idx="17" hasCustomPrompt="1"/>
          </p:nvPr>
        </p:nvSpPr>
        <p:spPr>
          <a:xfrm>
            <a:off x="250824" y="1543563"/>
            <a:ext cx="8642350" cy="1099905"/>
          </a:xfrm>
          <a:prstGeom prst="rect">
            <a:avLst/>
          </a:prstGeom>
        </p:spPr>
        <p:txBody>
          <a:bodyPr>
            <a:noAutofit/>
          </a:bodyPr>
          <a:lstStyle>
            <a:lvl1pPr marL="0" indent="0" algn="ctr">
              <a:spcAft>
                <a:spcPts val="600"/>
              </a:spcAft>
              <a:buNone/>
              <a:defRPr lang="en-GB" sz="1400" kern="1200" baseline="0" dirty="0">
                <a:solidFill>
                  <a:schemeClr val="bg1"/>
                </a:solidFill>
                <a:latin typeface="Arial" pitchFamily="34" charset="0"/>
                <a:ea typeface="+mn-ea"/>
                <a:cs typeface="Arial" pitchFamily="34" charset="0"/>
              </a:defRPr>
            </a:lvl1pPr>
            <a:lvl2pPr>
              <a:defRPr sz="1800">
                <a:solidFill>
                  <a:schemeClr val="tx1"/>
                </a:solidFill>
                <a:latin typeface="Arial" pitchFamily="34" charset="0"/>
                <a:cs typeface="Arial" pitchFamily="34" charset="0"/>
              </a:defRPr>
            </a:lvl2pPr>
            <a:lvl3pPr>
              <a:defRPr sz="18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dirty="0"/>
              <a:t>&lt;Text&gt;</a:t>
            </a:r>
            <a:endParaRPr lang="en-GB" dirty="0"/>
          </a:p>
        </p:txBody>
      </p:sp>
      <p:sp>
        <p:nvSpPr>
          <p:cNvPr id="5" name="Text Placeholder 4"/>
          <p:cNvSpPr>
            <a:spLocks noGrp="1"/>
          </p:cNvSpPr>
          <p:nvPr>
            <p:ph type="body" sz="quarter" idx="18" hasCustomPrompt="1"/>
          </p:nvPr>
        </p:nvSpPr>
        <p:spPr>
          <a:xfrm>
            <a:off x="250825" y="3174988"/>
            <a:ext cx="8642350" cy="1090236"/>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vl5pPr>
              <a:defRPr/>
            </a:lvl5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p:txBody>
      </p:sp>
      <p:sp>
        <p:nvSpPr>
          <p:cNvPr id="7" name="Text Placeholder 6"/>
          <p:cNvSpPr>
            <a:spLocks noGrp="1"/>
          </p:cNvSpPr>
          <p:nvPr>
            <p:ph type="body" sz="quarter" idx="19" hasCustomPrompt="1"/>
          </p:nvPr>
        </p:nvSpPr>
        <p:spPr>
          <a:xfrm>
            <a:off x="250825" y="4761148"/>
            <a:ext cx="8642350" cy="1411501"/>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&lt;Text&gt;</a:t>
            </a:r>
            <a:endParaRPr lang="en-GB" dirty="0"/>
          </a:p>
          <a:p>
            <a:pPr lvl="0"/>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or impac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Sector Impact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1" name="Text Placeholder 20"/>
          <p:cNvSpPr>
            <a:spLocks noGrp="1"/>
          </p:cNvSpPr>
          <p:nvPr>
            <p:ph type="body" sz="quarter" idx="11" hasCustomPrompt="1"/>
          </p:nvPr>
        </p:nvSpPr>
        <p:spPr>
          <a:xfrm>
            <a:off x="250825" y="873125"/>
            <a:ext cx="4465191" cy="5111750"/>
          </a:xfrm>
          <a:prstGeom prst="rect">
            <a:avLst/>
          </a:prstGeom>
        </p:spPr>
        <p:txBody>
          <a:bodyPr/>
          <a:lstStyle>
            <a:lvl1pPr marL="0" indent="0">
              <a:buNone/>
              <a:defRPr lang="en-GB" sz="1400" kern="1200" spc="-30" baseline="0" dirty="0">
                <a:solidFill>
                  <a:schemeClr val="tx1">
                    <a:lumMod val="65000"/>
                    <a:lumOff val="35000"/>
                  </a:schemeClr>
                </a:solidFill>
                <a:latin typeface="Arial" pitchFamily="34" charset="0"/>
                <a:ea typeface="+mn-ea"/>
                <a:cs typeface="Arial" pitchFamily="34" charset="0"/>
              </a:defRPr>
            </a:lvl1pPr>
          </a:lstStyle>
          <a:p>
            <a:pPr lvl="0"/>
            <a:r>
              <a:rPr lang="en-GB" dirty="0"/>
              <a:t>&lt;Sector name&gt;</a:t>
            </a:r>
          </a:p>
          <a:p>
            <a:pPr lvl="0"/>
            <a:r>
              <a:rPr lang="en-GB" dirty="0"/>
              <a:t>&lt;Text&gt;</a:t>
            </a:r>
          </a:p>
          <a:p>
            <a:pPr lvl="0"/>
            <a:r>
              <a:rPr lang="en-GB" dirty="0"/>
              <a:t>&lt;Sector name&gt;</a:t>
            </a:r>
          </a:p>
          <a:p>
            <a:pPr lvl="0"/>
            <a:r>
              <a:rPr lang="en-GB" dirty="0"/>
              <a:t>&lt;Text&gt;</a:t>
            </a:r>
          </a:p>
        </p:txBody>
      </p:sp>
      <p:sp>
        <p:nvSpPr>
          <p:cNvPr id="4" name="Picture Placeholder 3"/>
          <p:cNvSpPr>
            <a:spLocks noGrp="1"/>
          </p:cNvSpPr>
          <p:nvPr>
            <p:ph type="pic" sz="quarter" idx="12"/>
          </p:nvPr>
        </p:nvSpPr>
        <p:spPr>
          <a:xfrm>
            <a:off x="4899162" y="873125"/>
            <a:ext cx="3993318" cy="2447925"/>
          </a:xfrm>
          <a:prstGeom prst="rect">
            <a:avLst/>
          </a:prstGeom>
        </p:spPr>
        <p:txBody>
          <a:bodyPr/>
          <a:lstStyle>
            <a:lvl1pPr>
              <a:defRPr sz="1400">
                <a:latin typeface="Arial" panose="020B0604020202020204" pitchFamily="34" charset="0"/>
                <a:cs typeface="Arial" panose="020B0604020202020204" pitchFamily="34" charset="0"/>
              </a:defRPr>
            </a:lvl1p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ttern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age Slide Dark">
    <p:spTree>
      <p:nvGrpSpPr>
        <p:cNvPr id="1" name=""/>
        <p:cNvGrpSpPr/>
        <p:nvPr/>
      </p:nvGrpSpPr>
      <p:grpSpPr>
        <a:xfrm>
          <a:off x="0" y="0"/>
          <a:ext cx="0" cy="0"/>
          <a:chOff x="0" y="0"/>
          <a:chExt cx="0" cy="0"/>
        </a:xfrm>
      </p:grpSpPr>
      <p:sp>
        <p:nvSpPr>
          <p:cNvPr id="17" name="TextBox 16"/>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dirty="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6" y="260350"/>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6"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24"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 Slide Light">
    <p:spTree>
      <p:nvGrpSpPr>
        <p:cNvPr id="1" name=""/>
        <p:cNvGrpSpPr/>
        <p:nvPr/>
      </p:nvGrpSpPr>
      <p:grpSpPr>
        <a:xfrm>
          <a:off x="0" y="0"/>
          <a:ext cx="0" cy="0"/>
          <a:chOff x="0" y="0"/>
          <a:chExt cx="0" cy="0"/>
        </a:xfrm>
      </p:grpSpPr>
      <p:sp>
        <p:nvSpPr>
          <p:cNvPr id="16" name="TextBox 15"/>
          <p:cNvSpPr txBox="1"/>
          <p:nvPr/>
        </p:nvSpPr>
        <p:spPr>
          <a:xfrm>
            <a:off x="0" y="0"/>
            <a:ext cx="9144000" cy="6858000"/>
          </a:xfrm>
          <a:prstGeom prst="rect">
            <a:avLst/>
          </a:prstGeom>
          <a:solidFill>
            <a:schemeClr val="bg1">
              <a:lumMod val="85000"/>
            </a:schemeClr>
          </a:solidFill>
        </p:spPr>
        <p:txBody>
          <a:bodyPr wrap="square" rtlCol="0">
            <a:noAutofit/>
          </a:bodyPr>
          <a:lstStyle/>
          <a:p>
            <a:pPr algn="ctr"/>
            <a:endParaRPr lang="en-GB" sz="5400" spc="600" dirty="0">
              <a:solidFill>
                <a:schemeClr val="bg1">
                  <a:lumMod val="75000"/>
                </a:schemeClr>
              </a:solidFill>
            </a:endParaRPr>
          </a:p>
          <a:p>
            <a:pPr algn="ctr"/>
            <a:endParaRPr lang="en-GB" sz="5400" spc="600" dirty="0">
              <a:solidFill>
                <a:schemeClr val="bg1">
                  <a:lumMod val="75000"/>
                </a:schemeClr>
              </a:solidFill>
            </a:endParaRPr>
          </a:p>
          <a:p>
            <a:pPr algn="ctr"/>
            <a:r>
              <a:rPr lang="en-GB" sz="5400" spc="600" dirty="0">
                <a:solidFill>
                  <a:schemeClr val="bg1">
                    <a:lumMod val="75000"/>
                  </a:schemeClr>
                </a:solidFill>
              </a:rPr>
              <a:t>INSERT</a:t>
            </a:r>
            <a:r>
              <a:rPr lang="en-GB" sz="5400" spc="600" baseline="0" dirty="0">
                <a:solidFill>
                  <a:schemeClr val="bg1">
                    <a:lumMod val="75000"/>
                  </a:schemeClr>
                </a:solidFill>
              </a:rPr>
              <a:t> IMAGE</a:t>
            </a:r>
            <a:endParaRPr lang="en-GB" sz="5400" spc="600" dirty="0">
              <a:solidFill>
                <a:schemeClr val="bg1">
                  <a:lumMod val="75000"/>
                </a:schemeClr>
              </a:solidFill>
            </a:endParaRP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sp>
        <p:nvSpPr>
          <p:cNvPr id="18" name="Text Placeholder 17"/>
          <p:cNvSpPr>
            <a:spLocks noGrp="1"/>
          </p:cNvSpPr>
          <p:nvPr>
            <p:ph type="body" sz="quarter" idx="11" hasCustomPrompt="1"/>
          </p:nvPr>
        </p:nvSpPr>
        <p:spPr>
          <a:xfrm>
            <a:off x="250823" y="258466"/>
            <a:ext cx="8642351" cy="585866"/>
          </a:xfrm>
          <a:prstGeom prst="rect">
            <a:avLst/>
          </a:prstGeom>
          <a:solidFill>
            <a:schemeClr val="bg2"/>
          </a:solidFill>
        </p:spPr>
        <p:txBody>
          <a:bodyPr wrap="square" lIns="90000" tIns="46800" anchor="ctr" anchorCtr="0">
            <a:spAutoFit/>
          </a:bodyPr>
          <a:lstStyle>
            <a:lvl1pPr>
              <a:buNone/>
              <a:defRPr kumimoji="0" lang="en-GB" sz="3200" b="0" i="0" u="none" strike="noStrike" kern="1200" cap="none" spc="0" normalizeH="0" baseline="0" noProof="0" dirty="0">
                <a:ln>
                  <a:noFill/>
                </a:ln>
                <a:solidFill>
                  <a:schemeClr val="bg1"/>
                </a:solidFill>
                <a:effectLst/>
                <a:uLnTx/>
                <a:uFillTx/>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GB" dirty="0"/>
              <a:t>Insert slide title</a:t>
            </a:r>
            <a:endParaRPr lang="en-GB" dirty="0"/>
          </a:p>
        </p:txBody>
      </p:sp>
      <p:sp>
        <p:nvSpPr>
          <p:cNvPr id="19" name="Text Placeholder 17"/>
          <p:cNvSpPr>
            <a:spLocks noGrp="1"/>
          </p:cNvSpPr>
          <p:nvPr>
            <p:ph type="body" sz="quarter" idx="12" hasCustomPrompt="1"/>
          </p:nvPr>
        </p:nvSpPr>
        <p:spPr>
          <a:xfrm>
            <a:off x="250823" y="917733"/>
            <a:ext cx="8642351" cy="315023"/>
          </a:xfrm>
          <a:prstGeom prst="rect">
            <a:avLst/>
          </a:prstGeom>
          <a:solidFill>
            <a:schemeClr val="tx2"/>
          </a:solidFill>
        </p:spPr>
        <p:txBody>
          <a:bodyPr wrap="square" lIns="90000" tIns="46800" anchor="t" anchorCtr="0">
            <a:spAutoFit/>
          </a:bodyPr>
          <a:lstStyle>
            <a:lvl1pPr marL="0" marR="0" indent="0" algn="l" defTabSz="457200" rtl="0" eaLnBrk="1" fontAlgn="auto" latinLnBrk="0" hangingPunct="1">
              <a:lnSpc>
                <a:spcPct val="90000"/>
              </a:lnSpc>
              <a:spcBef>
                <a:spcPts val="600"/>
              </a:spcBef>
              <a:spcAft>
                <a:spcPts val="0"/>
              </a:spcAft>
              <a:buClrTx/>
              <a:buSzTx/>
              <a:buFont typeface="Arial"/>
              <a:buNone/>
              <a:tabLst/>
              <a:defRPr kumimoji="0" lang="en-GB" sz="1600" b="0" i="0" u="none" strike="noStrike" kern="1200" cap="none" spc="0" normalizeH="0" baseline="0" noProof="0" dirty="0">
                <a:ln>
                  <a:noFill/>
                </a:ln>
                <a:solidFill>
                  <a:schemeClr val="bg1"/>
                </a:solidFill>
                <a:effectLst/>
                <a:uLnTx/>
                <a:uFillTx/>
                <a:latin typeface="Arial" pitchFamily="34" charset="0"/>
                <a:ea typeface="+mn-ea"/>
                <a:cs typeface="Arial" pitchFamily="34" charset="0"/>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Further descriptive text</a:t>
            </a:r>
            <a:endParaRPr kumimoji="0" lang="en-GB" sz="1600" b="0"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will happen next?">
    <p:spTree>
      <p:nvGrpSpPr>
        <p:cNvPr id="1" name=""/>
        <p:cNvGrpSpPr/>
        <p:nvPr/>
      </p:nvGrpSpPr>
      <p:grpSpPr>
        <a:xfrm>
          <a:off x="0" y="0"/>
          <a:ext cx="0" cy="0"/>
          <a:chOff x="0" y="0"/>
          <a:chExt cx="0" cy="0"/>
        </a:xfrm>
      </p:grpSpPr>
      <p:sp>
        <p:nvSpPr>
          <p:cNvPr id="17" name="TextBox 16"/>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8" name="Straight Connector 17"/>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20"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marL="0" marR="0" indent="0" algn="l" defTabSz="914400" eaLnBrk="1" fontAlgn="auto" latinLnBrk="0" hangingPunct="1">
              <a:lnSpc>
                <a:spcPct val="90000"/>
              </a:lnSpc>
              <a:spcBef>
                <a:spcPts val="0"/>
              </a:spcBef>
              <a:spcAft>
                <a:spcPts val="0"/>
              </a:spcAft>
              <a:buClrTx/>
              <a:buSzTx/>
              <a:buFontTx/>
              <a:buNone/>
              <a:tabLst/>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GB" dirty="0"/>
              <a:t>What will happen next?</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aphicFrame>
        <p:nvGraphicFramePr>
          <p:cNvPr id="12" name="Content Placeholder 18"/>
          <p:cNvGraphicFramePr>
            <a:graphicFrameLocks/>
          </p:cNvGraphicFramePr>
          <p:nvPr userDrawn="1">
            <p:extLst>
              <p:ext uri="{D42A27DB-BD31-4B8C-83A1-F6EECF244321}">
                <p14:modId xmlns:p14="http://schemas.microsoft.com/office/powerpoint/2010/main" val="1047715201"/>
              </p:ext>
            </p:extLst>
          </p:nvPr>
        </p:nvGraphicFramePr>
        <p:xfrm>
          <a:off x="250826" y="873125"/>
          <a:ext cx="8642348" cy="5256175"/>
        </p:xfrm>
        <a:graphic>
          <a:graphicData uri="http://schemas.openxmlformats.org/drawingml/2006/table">
            <a:tbl>
              <a:tblPr/>
              <a:tblGrid>
                <a:gridCol w="2741518">
                  <a:extLst>
                    <a:ext uri="{9D8B030D-6E8A-4147-A177-3AD203B41FA5}">
                      <a16:colId xmlns="" xmlns:a16="http://schemas.microsoft.com/office/drawing/2014/main" val="20000"/>
                    </a:ext>
                  </a:extLst>
                </a:gridCol>
                <a:gridCol w="208897">
                  <a:extLst>
                    <a:ext uri="{9D8B030D-6E8A-4147-A177-3AD203B41FA5}">
                      <a16:colId xmlns="" xmlns:a16="http://schemas.microsoft.com/office/drawing/2014/main" val="20001"/>
                    </a:ext>
                  </a:extLst>
                </a:gridCol>
                <a:gridCol w="2741518">
                  <a:extLst>
                    <a:ext uri="{9D8B030D-6E8A-4147-A177-3AD203B41FA5}">
                      <a16:colId xmlns="" xmlns:a16="http://schemas.microsoft.com/office/drawing/2014/main" val="20002"/>
                    </a:ext>
                  </a:extLst>
                </a:gridCol>
                <a:gridCol w="208897">
                  <a:extLst>
                    <a:ext uri="{9D8B030D-6E8A-4147-A177-3AD203B41FA5}">
                      <a16:colId xmlns="" xmlns:a16="http://schemas.microsoft.com/office/drawing/2014/main" val="20003"/>
                    </a:ext>
                  </a:extLst>
                </a:gridCol>
                <a:gridCol w="2741518">
                  <a:extLst>
                    <a:ext uri="{9D8B030D-6E8A-4147-A177-3AD203B41FA5}">
                      <a16:colId xmlns="" xmlns:a16="http://schemas.microsoft.com/office/drawing/2014/main" val="20004"/>
                    </a:ext>
                  </a:extLst>
                </a:gridCol>
              </a:tblGrid>
              <a:tr h="323627">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bg1"/>
                        </a:solidFill>
                        <a:latin typeface="Arial"/>
                      </a:endParaRPr>
                    </a:p>
                  </a:txBody>
                  <a:tcPr marL="144000" marR="144000" marT="108000" marB="108000">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bg1"/>
                        </a:solidFill>
                        <a:latin typeface="Arial"/>
                      </a:endParaRPr>
                    </a:p>
                  </a:txBody>
                  <a:tcPr marL="72000" marR="72000" marT="108000" marB="108000" anchor="ctr">
                    <a:lnL w="12700" cmpd="sng">
                      <a:noFill/>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b="1" spc="0" dirty="0">
                        <a:solidFill>
                          <a:schemeClr val="tx1">
                            <a:lumMod val="85000"/>
                            <a:lumOff val="15000"/>
                          </a:schemeClr>
                        </a:solidFill>
                        <a:latin typeface="Arial"/>
                      </a:endParaRPr>
                    </a:p>
                  </a:txBody>
                  <a:tcPr marL="72000" marR="72000" marT="10800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2400" b="1" spc="0" dirty="0">
                        <a:solidFill>
                          <a:schemeClr val="tx1">
                            <a:lumMod val="85000"/>
                            <a:lumOff val="15000"/>
                          </a:schemeClr>
                        </a:solidFill>
                        <a:latin typeface="Arial"/>
                      </a:endParaRPr>
                    </a:p>
                  </a:txBody>
                  <a:tcPr marL="144000" marR="144000" marT="108000" marB="108000" anchor="ctr">
                    <a:lnL w="19050" cap="flat" cmpd="sng" algn="ctr">
                      <a:noFill/>
                      <a:prstDash val="solid"/>
                      <a:round/>
                      <a:headEnd type="none" w="med" len="med"/>
                      <a:tailEnd type="none" w="med" len="med"/>
                    </a:lnL>
                    <a:lnR w="12700" cmpd="sng">
                      <a:noFill/>
                    </a:lnR>
                    <a:lnT w="12700" cmpd="sng">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0"/>
                  </a:ext>
                </a:extLst>
              </a:tr>
              <a:tr h="1578643">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b="1"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1"/>
                  </a:ext>
                </a:extLst>
              </a:tr>
              <a:tr h="1584176">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bg1"/>
                        </a:solidFill>
                        <a:latin typeface="Arial"/>
                      </a:endParaRPr>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800" spc="-20" dirty="0">
                        <a:solidFill>
                          <a:schemeClr val="tx1">
                            <a:lumMod val="85000"/>
                            <a:lumOff val="15000"/>
                          </a:schemeClr>
                        </a:solidFill>
                        <a:latin typeface="Arial"/>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1548172">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90000"/>
                        </a:lnSpc>
                        <a:spcAft>
                          <a:spcPts val="600"/>
                        </a:spcAft>
                      </a:pPr>
                      <a:endParaRPr lang="en-GB" sz="1600" spc="-20" dirty="0">
                        <a:solidFill>
                          <a:schemeClr val="bg1"/>
                        </a:solidFill>
                        <a:latin typeface="Arial"/>
                      </a:endParaRPr>
                    </a:p>
                  </a:txBody>
                  <a:tcPr marL="144000" marR="14400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solidFill>
                  </a:tcPr>
                </a:tc>
                <a:tc>
                  <a:txBody>
                    <a:bodyPr/>
                    <a:lstStyle/>
                    <a:p>
                      <a:endParaRPr lang="en-GB" dirty="0"/>
                    </a:p>
                  </a:txBody>
                  <a:tcPr marL="72000" marR="72000" marT="0" marB="0" anchor="ctr">
                    <a:lnL w="12700" cmpd="sng">
                      <a:noFill/>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dirty="0"/>
                    </a:p>
                  </a:txBody>
                  <a:tcPr marL="144000" marR="144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35BDB2">
                        <a:lumMod val="40000"/>
                        <a:lumOff val="60000"/>
                      </a:srgbClr>
                    </a:solid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800" kern="1200" spc="-20" dirty="0">
                        <a:solidFill>
                          <a:schemeClr val="tx1">
                            <a:lumMod val="85000"/>
                            <a:lumOff val="15000"/>
                          </a:schemeClr>
                        </a:solidFill>
                        <a:latin typeface="Arial"/>
                        <a:ea typeface="+mn-ea"/>
                        <a:cs typeface="+mn-cs"/>
                      </a:endParaRPr>
                    </a:p>
                  </a:txBody>
                  <a:tcPr marL="72000" marR="7200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90000"/>
                        </a:lnSpc>
                        <a:spcBef>
                          <a:spcPts val="0"/>
                        </a:spcBef>
                        <a:spcAft>
                          <a:spcPts val="600"/>
                        </a:spcAft>
                        <a:buClrTx/>
                        <a:buSzTx/>
                        <a:buFontTx/>
                        <a:buNone/>
                        <a:tabLst/>
                        <a:defRPr/>
                      </a:pPr>
                      <a:endParaRPr lang="en-GB" sz="1600" kern="1200" spc="-20" dirty="0">
                        <a:solidFill>
                          <a:schemeClr val="tx1">
                            <a:lumMod val="85000"/>
                            <a:lumOff val="15000"/>
                          </a:schemeClr>
                        </a:solidFill>
                        <a:latin typeface="Arial"/>
                        <a:ea typeface="+mn-ea"/>
                        <a:cs typeface="+mn-cs"/>
                      </a:endParaRPr>
                    </a:p>
                  </a:txBody>
                  <a:tcPr marL="144000" marR="144000" anchor="ctr">
                    <a:lnL w="19050" cap="flat" cmpd="sng" algn="ctr">
                      <a:noFill/>
                      <a:prstDash val="solid"/>
                      <a:round/>
                      <a:headEnd type="none" w="med" len="med"/>
                      <a:tailEnd type="none" w="med" len="med"/>
                    </a:lnL>
                    <a:lnR w="12700" cmpd="sng">
                      <a:noFill/>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bl>
          </a:graphicData>
        </a:graphic>
      </p:graphicFrame>
      <p:sp>
        <p:nvSpPr>
          <p:cNvPr id="9" name="Text Placeholder 8"/>
          <p:cNvSpPr>
            <a:spLocks noGrp="1"/>
          </p:cNvSpPr>
          <p:nvPr>
            <p:ph type="body" sz="quarter" idx="21" hasCustomPrompt="1"/>
          </p:nvPr>
        </p:nvSpPr>
        <p:spPr>
          <a:xfrm>
            <a:off x="335558" y="945480"/>
            <a:ext cx="2508250" cy="395288"/>
          </a:xfrm>
          <a:prstGeom prst="rect">
            <a:avLst/>
          </a:prstGeom>
        </p:spPr>
        <p:txBody>
          <a:bodyPr anchor="ctr" anchorCtr="0"/>
          <a:lstStyle>
            <a:lvl1pPr marL="0" indent="0">
              <a:buNone/>
              <a:defRPr sz="2400" b="1">
                <a:solidFill>
                  <a:schemeClr val="bg1"/>
                </a:solidFill>
                <a:latin typeface="Arial" panose="020B0604020202020204" pitchFamily="34" charset="0"/>
                <a:cs typeface="Arial" panose="020B0604020202020204" pitchFamily="34" charset="0"/>
              </a:defRPr>
            </a:lvl1pPr>
          </a:lstStyle>
          <a:p>
            <a:pPr lvl="0"/>
            <a:r>
              <a:rPr lang="en-GB" dirty="0"/>
              <a:t>5 years ago</a:t>
            </a:r>
          </a:p>
        </p:txBody>
      </p:sp>
      <p:sp>
        <p:nvSpPr>
          <p:cNvPr id="11" name="Text Placeholder 10"/>
          <p:cNvSpPr>
            <a:spLocks noGrp="1"/>
          </p:cNvSpPr>
          <p:nvPr>
            <p:ph type="body" sz="quarter" idx="22" hasCustomPrompt="1"/>
          </p:nvPr>
        </p:nvSpPr>
        <p:spPr>
          <a:xfrm>
            <a:off x="3263900" y="945480"/>
            <a:ext cx="2616200" cy="395288"/>
          </a:xfrm>
          <a:prstGeom prst="rect">
            <a:avLst/>
          </a:prstGeom>
        </p:spPr>
        <p:txBody>
          <a:bodyPr anchor="ctr" anchorCtr="0"/>
          <a:lstStyle>
            <a:lvl1pPr marL="0" indent="0">
              <a:buNone/>
              <a:defRPr sz="2400" b="1">
                <a:latin typeface="Arial" panose="020B0604020202020204" pitchFamily="34" charset="0"/>
                <a:cs typeface="Arial" panose="020B0604020202020204" pitchFamily="34" charset="0"/>
              </a:defRPr>
            </a:lvl1pPr>
          </a:lstStyle>
          <a:p>
            <a:pPr lvl="0"/>
            <a:r>
              <a:rPr lang="en-GB" dirty="0"/>
              <a:t>Now</a:t>
            </a:r>
          </a:p>
        </p:txBody>
      </p:sp>
      <p:sp>
        <p:nvSpPr>
          <p:cNvPr id="25" name="Text Placeholder 24"/>
          <p:cNvSpPr>
            <a:spLocks noGrp="1"/>
          </p:cNvSpPr>
          <p:nvPr>
            <p:ph type="body" sz="quarter" idx="23" hasCustomPrompt="1"/>
          </p:nvPr>
        </p:nvSpPr>
        <p:spPr>
          <a:xfrm>
            <a:off x="6228184" y="946150"/>
            <a:ext cx="2551112" cy="395288"/>
          </a:xfrm>
          <a:prstGeom prst="rect">
            <a:avLst/>
          </a:prstGeom>
        </p:spPr>
        <p:txBody>
          <a:bodyPr anchor="ctr" anchorCtr="0"/>
          <a:lstStyle>
            <a:lvl1pPr marL="0" indent="0">
              <a:buNone/>
              <a:defRPr sz="2400" b="1" baseline="0">
                <a:latin typeface="Arial" panose="020B0604020202020204" pitchFamily="34" charset="0"/>
                <a:cs typeface="Arial" panose="020B0604020202020204" pitchFamily="34" charset="0"/>
              </a:defRPr>
            </a:lvl1pPr>
          </a:lstStyle>
          <a:p>
            <a:pPr lvl="0"/>
            <a:r>
              <a:rPr lang="en-GB" dirty="0"/>
              <a:t>In 5 years</a:t>
            </a:r>
          </a:p>
        </p:txBody>
      </p:sp>
      <p:sp>
        <p:nvSpPr>
          <p:cNvPr id="6" name="Text Placeholder 5"/>
          <p:cNvSpPr>
            <a:spLocks noGrp="1"/>
          </p:cNvSpPr>
          <p:nvPr>
            <p:ph type="body" sz="quarter" idx="24" hasCustomPrompt="1"/>
          </p:nvPr>
        </p:nvSpPr>
        <p:spPr>
          <a:xfrm>
            <a:off x="334963" y="1484784"/>
            <a:ext cx="2544762" cy="1440160"/>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8" name="Text Placeholder 7"/>
          <p:cNvSpPr>
            <a:spLocks noGrp="1"/>
          </p:cNvSpPr>
          <p:nvPr>
            <p:ph type="body" sz="quarter" idx="25" hasCustomPrompt="1"/>
          </p:nvPr>
        </p:nvSpPr>
        <p:spPr>
          <a:xfrm>
            <a:off x="334177" y="3068960"/>
            <a:ext cx="2544762" cy="1440160"/>
          </a:xfrm>
          <a:prstGeom prst="rect">
            <a:avLst/>
          </a:prstGeom>
        </p:spPr>
        <p:txBody>
          <a:bodyPr/>
          <a:lstStyle>
            <a:lvl1pPr marL="0" indent="0">
              <a:buNone/>
              <a:defRPr sz="1400" baseline="0">
                <a:solidFill>
                  <a:schemeClr val="bg1"/>
                </a:solidFill>
                <a:latin typeface="Arial" panose="020B0604020202020204" pitchFamily="34" charset="0"/>
                <a:cs typeface="Arial" panose="020B0604020202020204" pitchFamily="34" charset="0"/>
              </a:defRPr>
            </a:lvl1pPr>
          </a:lstStyle>
          <a:p>
            <a:pPr lvl="0"/>
            <a:r>
              <a:rPr lang="en-GB" dirty="0"/>
              <a:t>&lt;Text&gt;</a:t>
            </a:r>
          </a:p>
        </p:txBody>
      </p:sp>
      <p:sp>
        <p:nvSpPr>
          <p:cNvPr id="21" name="Text Placeholder 20"/>
          <p:cNvSpPr>
            <a:spLocks noGrp="1"/>
          </p:cNvSpPr>
          <p:nvPr>
            <p:ph type="body" sz="quarter" idx="26" hasCustomPrompt="1"/>
          </p:nvPr>
        </p:nvSpPr>
        <p:spPr>
          <a:xfrm>
            <a:off x="334177" y="4617132"/>
            <a:ext cx="2544762"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a:p>
            <a:pPr lvl="0"/>
            <a:endParaRPr lang="en-GB" dirty="0"/>
          </a:p>
        </p:txBody>
      </p:sp>
      <p:sp>
        <p:nvSpPr>
          <p:cNvPr id="32" name="Text Placeholder 31"/>
          <p:cNvSpPr>
            <a:spLocks noGrp="1"/>
          </p:cNvSpPr>
          <p:nvPr>
            <p:ph type="body" sz="quarter" idx="27" hasCustomPrompt="1"/>
          </p:nvPr>
        </p:nvSpPr>
        <p:spPr>
          <a:xfrm>
            <a:off x="3263900" y="1484784"/>
            <a:ext cx="2616200" cy="144016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&lt;Text&gt;</a:t>
            </a:r>
          </a:p>
        </p:txBody>
      </p:sp>
      <p:sp>
        <p:nvSpPr>
          <p:cNvPr id="34" name="Text Placeholder 33"/>
          <p:cNvSpPr>
            <a:spLocks noGrp="1"/>
          </p:cNvSpPr>
          <p:nvPr>
            <p:ph type="body" sz="quarter" idx="28" hasCustomPrompt="1"/>
          </p:nvPr>
        </p:nvSpPr>
        <p:spPr>
          <a:xfrm>
            <a:off x="3275856" y="3068960"/>
            <a:ext cx="2616200"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6" name="Text Placeholder 35"/>
          <p:cNvSpPr>
            <a:spLocks noGrp="1"/>
          </p:cNvSpPr>
          <p:nvPr>
            <p:ph type="body" sz="quarter" idx="29" hasCustomPrompt="1"/>
          </p:nvPr>
        </p:nvSpPr>
        <p:spPr>
          <a:xfrm>
            <a:off x="3287948" y="4617919"/>
            <a:ext cx="2616200" cy="1439373"/>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38" name="Text Placeholder 37"/>
          <p:cNvSpPr>
            <a:spLocks noGrp="1"/>
          </p:cNvSpPr>
          <p:nvPr>
            <p:ph type="body" sz="quarter" idx="30" hasCustomPrompt="1"/>
          </p:nvPr>
        </p:nvSpPr>
        <p:spPr>
          <a:xfrm>
            <a:off x="6227763" y="1484784"/>
            <a:ext cx="2551112" cy="1440160"/>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
        <p:nvSpPr>
          <p:cNvPr id="40" name="Text Placeholder 39"/>
          <p:cNvSpPr>
            <a:spLocks noGrp="1"/>
          </p:cNvSpPr>
          <p:nvPr>
            <p:ph type="body" sz="quarter" idx="31" hasCustomPrompt="1"/>
          </p:nvPr>
        </p:nvSpPr>
        <p:spPr>
          <a:xfrm>
            <a:off x="6228184" y="3068960"/>
            <a:ext cx="2551112" cy="1440160"/>
          </a:xfrm>
          <a:prstGeom prst="rect">
            <a:avLst/>
          </a:prstGeom>
        </p:spPr>
        <p:txBody>
          <a:bodyPr/>
          <a:lstStyle>
            <a:lvl1pPr marL="0" indent="0">
              <a:buNone/>
              <a:defRPr sz="1400" baseline="0">
                <a:latin typeface="Arial" panose="020B0604020202020204" pitchFamily="34" charset="0"/>
                <a:cs typeface="Arial" panose="020B0604020202020204" pitchFamily="34" charset="0"/>
              </a:defRPr>
            </a:lvl1pPr>
          </a:lstStyle>
          <a:p>
            <a:pPr lvl="0"/>
            <a:r>
              <a:rPr lang="en-GB" dirty="0"/>
              <a:t>&lt;Text&gt;</a:t>
            </a:r>
          </a:p>
        </p:txBody>
      </p:sp>
      <p:sp>
        <p:nvSpPr>
          <p:cNvPr id="42" name="Text Placeholder 41"/>
          <p:cNvSpPr>
            <a:spLocks noGrp="1"/>
          </p:cNvSpPr>
          <p:nvPr>
            <p:ph type="body" sz="quarter" idx="32" hasCustomPrompt="1"/>
          </p:nvPr>
        </p:nvSpPr>
        <p:spPr>
          <a:xfrm>
            <a:off x="6256538" y="4617133"/>
            <a:ext cx="2551112" cy="1440159"/>
          </a:xfrm>
          <a:prstGeom prst="rect">
            <a:avLst/>
          </a:prstGeom>
        </p:spPr>
        <p:txBody>
          <a:bodyPr/>
          <a:lstStyle>
            <a:lvl1pPr marL="0" indent="0">
              <a:buNone/>
              <a:defRPr sz="1400">
                <a:latin typeface="Arial" panose="020B0604020202020204" pitchFamily="34" charset="0"/>
                <a:cs typeface="Arial" panose="020B0604020202020204" pitchFamily="34" charset="0"/>
              </a:defRPr>
            </a:lvl1pPr>
          </a:lstStyle>
          <a:p>
            <a:pPr lvl="0"/>
            <a:r>
              <a:rPr lang="en-GB" dirty="0"/>
              <a:t>&lt;Text&gt;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Cyan">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Dark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6"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Light Grey">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ttern Black">
    <p:spTree>
      <p:nvGrpSpPr>
        <p:cNvPr id="1" name=""/>
        <p:cNvGrpSpPr/>
        <p:nvPr/>
      </p:nvGrpSpPr>
      <p:grpSpPr>
        <a:xfrm>
          <a:off x="0" y="0"/>
          <a:ext cx="0" cy="0"/>
          <a:chOff x="0" y="0"/>
          <a:chExt cx="0" cy="0"/>
        </a:xfrm>
      </p:grpSpPr>
      <p:sp>
        <p:nvSpPr>
          <p:cNvPr id="13" name="Rectangle 12"/>
          <p:cNvSpPr/>
          <p:nvPr/>
        </p:nvSpPr>
        <p:spPr>
          <a:xfrm>
            <a:off x="0" y="3"/>
            <a:ext cx="9144000" cy="6858000"/>
          </a:xfrm>
          <a:prstGeom prst="rect">
            <a:avLst/>
          </a:prstGeom>
          <a:blipFill dpi="0" rotWithShape="1">
            <a:blip r:embed="rId2" cstate="print">
              <a:grayscl/>
              <a:lum bright="-40000" contrast="2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684212" y="2458591"/>
            <a:ext cx="7775575" cy="1077218"/>
          </a:xfrm>
          <a:prstGeom prst="rect">
            <a:avLst/>
          </a:prstGeom>
        </p:spPr>
        <p:txBody>
          <a:bodyPr anchor="ctr">
            <a:spAutoFit/>
          </a:bodyPr>
          <a:lstStyle>
            <a:lvl1pPr algn="ctr">
              <a:lnSpc>
                <a:spcPct val="80000"/>
              </a:lnSpc>
              <a:defRPr sz="8000" b="0" cap="none" baseline="0">
                <a:solidFill>
                  <a:schemeClr val="bg1"/>
                </a:solidFill>
                <a:latin typeface="Arial" pitchFamily="34" charset="0"/>
                <a:cs typeface="Arial" pitchFamily="34" charset="0"/>
              </a:defRPr>
            </a:lvl1pPr>
          </a:lstStyle>
          <a:p>
            <a:r>
              <a:rPr lang="en-GB" dirty="0"/>
              <a:t>Section title</a:t>
            </a:r>
            <a:endParaRPr lang="en-US" dirty="0"/>
          </a:p>
        </p:txBody>
      </p:sp>
      <p:sp>
        <p:nvSpPr>
          <p:cNvPr id="5" name="TextBox 4"/>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6" name="Straight Connector 5"/>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1769525"/>
            <a:ext cx="8642348" cy="4359813"/>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13" name="Text Placeholder 13"/>
          <p:cNvSpPr>
            <a:spLocks noGrp="1"/>
          </p:cNvSpPr>
          <p:nvPr>
            <p:ph type="body" sz="quarter" idx="12" hasCustomPrompt="1"/>
          </p:nvPr>
        </p:nvSpPr>
        <p:spPr>
          <a:xfrm>
            <a:off x="250824" y="1164186"/>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873125"/>
            <a:ext cx="8642349" cy="193899"/>
          </a:xfrm>
          <a:prstGeom prst="rect">
            <a:avLst/>
          </a:prstGeom>
          <a:noFill/>
        </p:spPr>
        <p:txBody>
          <a:bodyPr lIns="0" tIns="0" rIns="0" b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ntelligenc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4" y="1592758"/>
            <a:ext cx="8642348" cy="453658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24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4" y="260350"/>
            <a:ext cx="8642349" cy="886397"/>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br>
              <a:rPr lang="en-GB" dirty="0"/>
            </a:br>
            <a:r>
              <a:rPr lang="en-GB" dirty="0"/>
              <a:t>(second line)</a:t>
            </a:r>
            <a:endParaRPr lang="en-US" dirty="0"/>
          </a:p>
        </p:txBody>
      </p:sp>
      <p:sp>
        <p:nvSpPr>
          <p:cNvPr id="14" name="Text Placeholder 13"/>
          <p:cNvSpPr>
            <a:spLocks noGrp="1"/>
          </p:cNvSpPr>
          <p:nvPr>
            <p:ph type="body" sz="quarter" idx="11" hasCustomPrompt="1"/>
          </p:nvPr>
        </p:nvSpPr>
        <p:spPr>
          <a:xfrm>
            <a:off x="250824" y="1268760"/>
            <a:ext cx="8642349" cy="221599"/>
          </a:xfrm>
          <a:prstGeom prst="rect">
            <a:avLst/>
          </a:prstGeom>
        </p:spPr>
        <p:txBody>
          <a:bodyPr lIns="0" tIns="0" rIns="0" bIns="0">
            <a:spAutoFit/>
          </a:bodyPr>
          <a:lstStyle>
            <a:lvl1pPr marL="0" indent="0">
              <a:lnSpc>
                <a:spcPct val="90000"/>
              </a:lnSpc>
              <a:spcBef>
                <a:spcPts val="0"/>
              </a:spcBef>
              <a:buNone/>
              <a:defRPr sz="1600"/>
            </a:lvl1pPr>
          </a:lstStyle>
          <a:p>
            <a:pPr lvl="0"/>
            <a:r>
              <a:rPr lang="en-GB" dirty="0"/>
              <a:t>Question wording</a:t>
            </a:r>
            <a:endParaRPr lang="en-GB"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 name="Group 46"/>
          <p:cNvGrpSpPr/>
          <p:nvPr/>
        </p:nvGrpSpPr>
        <p:grpSpPr>
          <a:xfrm>
            <a:off x="2647254" y="2282465"/>
            <a:ext cx="3843553" cy="1426685"/>
            <a:chOff x="2625309" y="2282465"/>
            <a:chExt cx="3843553" cy="1426685"/>
          </a:xfrm>
        </p:grpSpPr>
        <p:grpSp>
          <p:nvGrpSpPr>
            <p:cNvPr id="3"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a:r>
                <a:rPr lang="en-US" sz="1400" spc="130" dirty="0">
                  <a:latin typeface="+mj-lt"/>
                  <a:cs typeface="Cabin Regular"/>
                </a:rPr>
                <a:t>LONDON</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NEW YORK</a:t>
              </a:r>
              <a:r>
                <a:rPr lang="en-US" sz="1400" spc="130" dirty="0">
                  <a:solidFill>
                    <a:schemeClr val="bg2"/>
                  </a:solidFill>
                  <a:latin typeface="+mj-lt"/>
                  <a:cs typeface="Cabin Regular"/>
                </a:rPr>
                <a:t> </a:t>
              </a:r>
              <a:r>
                <a:rPr lang="en-US" sz="1400" b="1" spc="130" dirty="0">
                  <a:solidFill>
                    <a:schemeClr val="bg2"/>
                  </a:solidFill>
                  <a:latin typeface="+mj-lt"/>
                  <a:cs typeface="Cabin Regular"/>
                </a:rPr>
                <a:t>|</a:t>
              </a:r>
              <a:r>
                <a:rPr lang="en-US" sz="1400" spc="130" dirty="0">
                  <a:solidFill>
                    <a:schemeClr val="bg2"/>
                  </a:solidFill>
                  <a:latin typeface="+mj-lt"/>
                  <a:cs typeface="Cabin Regular"/>
                </a:rPr>
                <a:t> </a:t>
              </a:r>
              <a:r>
                <a:rPr lang="en-US" sz="1400" spc="130" dirty="0">
                  <a:latin typeface="+mj-lt"/>
                  <a:cs typeface="Cabin Regular"/>
                </a:rPr>
                <a:t>STOCKHOLM</a:t>
              </a:r>
              <a:endParaRPr lang="en-US" sz="1400" spc="130" dirty="0">
                <a:latin typeface="+mj-lt"/>
                <a:cs typeface="Cabin Regular"/>
              </a:endParaRPr>
            </a:p>
          </p:txBody>
        </p:sp>
      </p:grpSp>
    </p:spTree>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pic>
        <p:nvPicPr>
          <p:cNvPr id="2" name="Picture 4" descr="C:\Dropbox\Template\Background_G.png"/>
          <p:cNvPicPr>
            <a:picLocks noChangeAspect="1" noChangeArrowheads="1"/>
          </p:cNvPicPr>
          <p:nvPr userDrawn="1"/>
        </p:nvPicPr>
        <p:blipFill>
          <a:blip r:embed="rId2" cstate="print"/>
          <a:srcRect b="70"/>
          <a:stretch>
            <a:fillRect/>
          </a:stretch>
        </p:blipFill>
        <p:spPr bwMode="auto">
          <a:xfrm>
            <a:off x="0" y="-1"/>
            <a:ext cx="9144000" cy="6858001"/>
          </a:xfrm>
          <a:prstGeom prst="rect">
            <a:avLst/>
          </a:prstGeom>
          <a:noFill/>
        </p:spPr>
      </p:pic>
      <p:grpSp>
        <p:nvGrpSpPr>
          <p:cNvPr id="3" name="Group 46"/>
          <p:cNvGrpSpPr/>
          <p:nvPr userDrawn="1"/>
        </p:nvGrpSpPr>
        <p:grpSpPr>
          <a:xfrm>
            <a:off x="2647254" y="2282465"/>
            <a:ext cx="3843553" cy="1426685"/>
            <a:chOff x="2625309" y="2282465"/>
            <a:chExt cx="3843553" cy="1426685"/>
          </a:xfrm>
        </p:grpSpPr>
        <p:grpSp>
          <p:nvGrpSpPr>
            <p:cNvPr id="5" name="Group 5"/>
            <p:cNvGrpSpPr>
              <a:grpSpLocks noChangeAspect="1"/>
            </p:cNvGrpSpPr>
            <p:nvPr userDrawn="1"/>
          </p:nvGrpSpPr>
          <p:grpSpPr bwMode="auto">
            <a:xfrm>
              <a:off x="2743995" y="2282465"/>
              <a:ext cx="3578400" cy="921535"/>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
          <p:nvSpPr>
            <p:cNvPr id="4" name="TextBox 3"/>
            <p:cNvSpPr txBox="1"/>
            <p:nvPr userDrawn="1"/>
          </p:nvSpPr>
          <p:spPr>
            <a:xfrm>
              <a:off x="2625309" y="3401373"/>
              <a:ext cx="3843553" cy="307777"/>
            </a:xfrm>
            <a:prstGeom prst="rect">
              <a:avLst/>
            </a:prstGeom>
            <a:noFill/>
          </p:spPr>
          <p:txBody>
            <a:bodyPr wrap="none" rtlCol="0">
              <a:spAutoFit/>
            </a:bodyPr>
            <a:lstStyle/>
            <a:p>
              <a:pPr algn="ctr" defTabSz="457200"/>
              <a:r>
                <a:rPr lang="en-US" sz="1400" spc="130" dirty="0">
                  <a:solidFill>
                    <a:srgbClr val="000000"/>
                  </a:solidFill>
                  <a:cs typeface="Cabin Regular"/>
                </a:rPr>
                <a:t>LONDON</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NEW YORK</a:t>
              </a:r>
              <a:r>
                <a:rPr lang="en-US" sz="1400" spc="130" dirty="0">
                  <a:solidFill>
                    <a:srgbClr val="35BDB2"/>
                  </a:solidFill>
                  <a:cs typeface="Cabin Regular"/>
                </a:rPr>
                <a:t> </a:t>
              </a:r>
              <a:r>
                <a:rPr lang="en-US" sz="1400" b="1" spc="130" dirty="0">
                  <a:solidFill>
                    <a:srgbClr val="35BDB2"/>
                  </a:solidFill>
                  <a:cs typeface="Cabin Regular"/>
                </a:rPr>
                <a:t>|</a:t>
              </a:r>
              <a:r>
                <a:rPr lang="en-US" sz="1400" spc="130" dirty="0">
                  <a:solidFill>
                    <a:srgbClr val="35BDB2"/>
                  </a:solidFill>
                  <a:cs typeface="Cabin Regular"/>
                </a:rPr>
                <a:t> </a:t>
              </a:r>
              <a:r>
                <a:rPr lang="en-US" sz="1400" spc="130" dirty="0">
                  <a:solidFill>
                    <a:srgbClr val="000000"/>
                  </a:solidFill>
                  <a:cs typeface="Cabin Regular"/>
                </a:rPr>
                <a:t>STOCKHOLM</a:t>
              </a:r>
            </a:p>
          </p:txBody>
        </p:sp>
      </p:grpSp>
    </p:spTree>
  </p:cSld>
  <p:clrMapOvr>
    <a:masterClrMapping/>
  </p:clrMapOvr>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ren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2132818"/>
            <a:ext cx="8642348" cy="3996520"/>
          </a:xfrm>
          <a:prstGeom prst="rect">
            <a:avLst/>
          </a:prstGeom>
        </p:spPr>
        <p:txBody>
          <a:bodyPr lIns="0" tIns="0" rIns="0" bIns="0">
            <a:noAutofit/>
          </a:bodyPr>
          <a:lstStyle>
            <a:lvl1pPr marL="449263" indent="-449263">
              <a:lnSpc>
                <a:spcPct val="90000"/>
              </a:lnSpc>
              <a:spcBef>
                <a:spcPts val="600"/>
              </a:spcBef>
              <a:buClr>
                <a:schemeClr val="bg2"/>
              </a:buClr>
              <a:buFontTx/>
              <a:buNone/>
              <a:defRPr sz="1600" baseline="0">
                <a:latin typeface="Arial" pitchFamily="34" charset="0"/>
                <a:cs typeface="Arial" pitchFamily="34" charset="0"/>
              </a:defRPr>
            </a:lvl1pPr>
            <a:lvl2pPr marL="715963" indent="-266700">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Insert chart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a:prstGeom prst="rect">
            <a:avLst/>
          </a:prstGeo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123793" y="145016"/>
            <a:ext cx="8769381" cy="590931"/>
          </a:xfrm>
          <a:prstGeom prst="rect">
            <a:avLst/>
          </a:prstGeo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6"/>
          <p:cNvGrpSpPr>
            <a:grpSpLocks noChangeAspect="1"/>
          </p:cNvGrpSpPr>
          <p:nvPr/>
        </p:nvGrpSpPr>
        <p:grpSpPr bwMode="auto">
          <a:xfrm>
            <a:off x="250826" y="6241726"/>
            <a:ext cx="433388" cy="356718"/>
            <a:chOff x="1944" y="1391"/>
            <a:chExt cx="1871" cy="1540"/>
          </a:xfrm>
          <a:solidFill>
            <a:schemeClr val="bg2"/>
          </a:solidFill>
        </p:grpSpPr>
        <p:sp>
          <p:nvSpPr>
            <p:cNvPr id="18"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Text Placeholder 11"/>
          <p:cNvSpPr>
            <a:spLocks noGrp="1"/>
          </p:cNvSpPr>
          <p:nvPr>
            <p:ph type="body" sz="quarter" idx="11" hasCustomPrompt="1"/>
          </p:nvPr>
        </p:nvSpPr>
        <p:spPr>
          <a:xfrm>
            <a:off x="123793" y="643522"/>
            <a:ext cx="8769380" cy="481222"/>
          </a:xfrm>
          <a:prstGeom prst="rect">
            <a:avLst/>
          </a:prstGeom>
        </p:spPr>
        <p:txBody>
          <a:bodyPr lIns="90000" tIns="46800">
            <a:spAutoFit/>
          </a:bodyPr>
          <a:lstStyle>
            <a:lvl1pPr marL="0" indent="0">
              <a:lnSpc>
                <a:spcPct val="90000"/>
              </a:lnSpc>
              <a:spcBef>
                <a:spcPts val="0"/>
              </a:spcBef>
              <a:spcAft>
                <a:spcPts val="0"/>
              </a:spcAft>
              <a:buNone/>
              <a:defRPr>
                <a:solidFill>
                  <a:schemeClr val="bg2"/>
                </a:solidFill>
              </a:defRPr>
            </a:lvl1pPr>
          </a:lstStyle>
          <a:p>
            <a:pPr lvl="0"/>
            <a:r>
              <a:rPr lang="en-GB" dirty="0"/>
              <a:t>Insert subtitle</a:t>
            </a:r>
            <a:endParaRPr lang="en-GB" dirty="0"/>
          </a:p>
        </p:txBody>
      </p:sp>
      <p:sp>
        <p:nvSpPr>
          <p:cNvPr id="13" name="Text Placeholder 13"/>
          <p:cNvSpPr>
            <a:spLocks noGrp="1"/>
          </p:cNvSpPr>
          <p:nvPr>
            <p:ph type="body" sz="quarter" idx="12" hasCustomPrompt="1"/>
          </p:nvPr>
        </p:nvSpPr>
        <p:spPr>
          <a:xfrm>
            <a:off x="250824" y="1196975"/>
            <a:ext cx="8642349" cy="536622"/>
          </a:xfrm>
          <a:prstGeom prst="rect">
            <a:avLst/>
          </a:prstGeom>
          <a:solidFill>
            <a:schemeClr val="tx1">
              <a:lumMod val="75000"/>
              <a:lumOff val="25000"/>
            </a:schemeClr>
          </a:solidFill>
        </p:spPr>
        <p:txBody>
          <a:bodyPr lIns="90000" tIns="46800">
            <a:spAutoFit/>
          </a:bodyPr>
          <a:lstStyle>
            <a:lvl1pPr marL="0" indent="0" defTabSz="180975">
              <a:lnSpc>
                <a:spcPct val="90000"/>
              </a:lnSpc>
              <a:spcBef>
                <a:spcPts val="0"/>
              </a:spcBef>
              <a:buNone/>
              <a:defRPr sz="1600">
                <a:solidFill>
                  <a:schemeClr val="bg1"/>
                </a:solidFill>
              </a:defRPr>
            </a:lvl1pPr>
          </a:lstStyle>
          <a:p>
            <a:pPr lvl="0"/>
            <a:r>
              <a:rPr lang="en-GB" dirty="0"/>
              <a:t>Description box</a:t>
            </a:r>
          </a:p>
          <a:p>
            <a:pPr lvl="0"/>
            <a:r>
              <a:rPr lang="en-GB" dirty="0"/>
              <a:t>(second line)</a:t>
            </a:r>
            <a:endParaRPr lang="en-GB" dirty="0"/>
          </a:p>
        </p:txBody>
      </p:sp>
      <p:sp>
        <p:nvSpPr>
          <p:cNvPr id="14" name="Text Placeholder 13"/>
          <p:cNvSpPr>
            <a:spLocks noGrp="1"/>
          </p:cNvSpPr>
          <p:nvPr>
            <p:ph type="body" sz="quarter" idx="13" hasCustomPrompt="1"/>
          </p:nvPr>
        </p:nvSpPr>
        <p:spPr>
          <a:xfrm>
            <a:off x="250826" y="1820744"/>
            <a:ext cx="8642349" cy="240066"/>
          </a:xfrm>
          <a:prstGeom prst="rect">
            <a:avLst/>
          </a:prstGeom>
          <a:noFill/>
        </p:spPr>
        <p:txBody>
          <a:bodyPr lIns="0" tIns="0">
            <a:spAutoFit/>
          </a:bodyPr>
          <a:lstStyle>
            <a:lvl1pPr marL="0" indent="0" defTabSz="180975">
              <a:lnSpc>
                <a:spcPct val="90000"/>
              </a:lnSpc>
              <a:spcBef>
                <a:spcPts val="0"/>
              </a:spcBef>
              <a:buNone/>
              <a:defRPr sz="1400" baseline="0">
                <a:solidFill>
                  <a:schemeClr val="tx1">
                    <a:lumMod val="65000"/>
                    <a:lumOff val="35000"/>
                  </a:schemeClr>
                </a:solidFill>
              </a:defRPr>
            </a:lvl1pPr>
          </a:lstStyle>
          <a:p>
            <a:pPr lvl="0"/>
            <a:r>
              <a:rPr lang="en-GB" dirty="0"/>
              <a:t>Question wording</a:t>
            </a:r>
            <a:endParaRPr lang="en-GB"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2F2F2"/>
        </a:solidFill>
        <a:effectLst/>
      </p:bgPr>
    </p:bg>
    <p:spTree>
      <p:nvGrpSpPr>
        <p:cNvPr id="1" name=""/>
        <p:cNvGrpSpPr/>
        <p:nvPr/>
      </p:nvGrpSpPr>
      <p:grpSpPr>
        <a:xfrm>
          <a:off x="0" y="0"/>
          <a:ext cx="0" cy="0"/>
          <a:chOff x="0" y="0"/>
          <a:chExt cx="0" cy="0"/>
        </a:xfrm>
      </p:grpSpPr>
      <p:grpSp>
        <p:nvGrpSpPr>
          <p:cNvPr id="2" name="Group 24"/>
          <p:cNvGrpSpPr/>
          <p:nvPr userDrawn="1"/>
        </p:nvGrpSpPr>
        <p:grpSpPr>
          <a:xfrm>
            <a:off x="250826" y="260350"/>
            <a:ext cx="821085" cy="684000"/>
            <a:chOff x="250826" y="260350"/>
            <a:chExt cx="821085" cy="684000"/>
          </a:xfrm>
        </p:grpSpPr>
        <p:sp>
          <p:nvSpPr>
            <p:cNvPr id="20"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1"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rgbClr val="35BDB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Rectangle 24"/>
            <p:cNvSpPr>
              <a:spLocks noChangeArrowheads="1"/>
            </p:cNvSpPr>
            <p:nvPr/>
          </p:nvSpPr>
          <p:spPr bwMode="auto">
            <a:xfrm>
              <a:off x="524997" y="534521"/>
              <a:ext cx="274171" cy="135658"/>
            </a:xfrm>
            <a:prstGeom prst="rect">
              <a:avLst/>
            </a:prstGeom>
            <a:solidFill>
              <a:srgbClr val="35BDB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3" name="Group 17"/>
          <p:cNvGrpSpPr/>
          <p:nvPr userDrawn="1"/>
        </p:nvGrpSpPr>
        <p:grpSpPr>
          <a:xfrm>
            <a:off x="-3175" y="4159224"/>
            <a:ext cx="9144000" cy="2698776"/>
            <a:chOff x="-3175" y="3107255"/>
            <a:chExt cx="9144000" cy="2698776"/>
          </a:xfrm>
        </p:grpSpPr>
        <p:sp>
          <p:nvSpPr>
            <p:cNvPr id="24"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5" name="Rectangle 24"/>
            <p:cNvSpPr/>
            <p:nvPr/>
          </p:nvSpPr>
          <p:spPr>
            <a:xfrm>
              <a:off x="-3175" y="3428999"/>
              <a:ext cx="9144000" cy="2377032"/>
            </a:xfrm>
            <a:prstGeom prst="rect">
              <a:avLst/>
            </a:prstGeom>
            <a:solidFill>
              <a:srgbClr val="35BDB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7" name="Text Placeholder 16"/>
          <p:cNvSpPr>
            <a:spLocks noGrp="1"/>
          </p:cNvSpPr>
          <p:nvPr>
            <p:ph type="body" sz="quarter" idx="10" hasCustomPrompt="1"/>
          </p:nvPr>
        </p:nvSpPr>
        <p:spPr>
          <a:xfrm>
            <a:off x="250825" y="5265738"/>
            <a:ext cx="8642350" cy="1475630"/>
          </a:xfrm>
          <a:prstGeom prst="rect">
            <a:avLst/>
          </a:prstGeom>
        </p:spPr>
        <p:txBody>
          <a:bodyPr>
            <a:noAutofit/>
          </a:bodyPr>
          <a:lstStyle>
            <a:lvl1pPr algn="ctr">
              <a:buNone/>
              <a:defRPr sz="1800" baseline="0">
                <a:solidFill>
                  <a:schemeClr val="bg1"/>
                </a:solidFill>
                <a:latin typeface="Arial" panose="020B0604020202020204" pitchFamily="34" charset="0"/>
                <a:cs typeface="Arial" panose="020B0604020202020204" pitchFamily="34" charset="0"/>
              </a:defRPr>
            </a:lvl1pPr>
          </a:lstStyle>
          <a:p>
            <a:pPr lvl="0"/>
            <a:r>
              <a:rPr lang="en-GB" dirty="0"/>
              <a:t>For more information please contact: </a:t>
            </a:r>
            <a:br>
              <a:rPr lang="en-GB" dirty="0"/>
            </a:br>
            <a:r>
              <a:rPr lang="en-GB" dirty="0"/>
              <a:t>trends@futurefoundation.co</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ttern Light Grey">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65000"/>
                    <a:lumOff val="35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Numbered">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blipFill dpi="0" rotWithShape="1">
            <a:blip r:embed="rId2" cstate="print"/>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cxnSp>
        <p:nvCxnSpPr>
          <p:cNvPr id="19" name="Straight Connector 18"/>
          <p:cNvCxnSpPr/>
          <p:nvPr/>
        </p:nvCxnSpPr>
        <p:spPr>
          <a:xfrm rot="5400000">
            <a:off x="936201" y="2862676"/>
            <a:ext cx="1793057" cy="158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hasCustomPrompt="1"/>
          </p:nvPr>
        </p:nvSpPr>
        <p:spPr>
          <a:xfrm>
            <a:off x="2052600" y="1966148"/>
            <a:ext cx="6840573" cy="2062103"/>
          </a:xfrm>
          <a:prstGeom prst="rect">
            <a:avLst/>
          </a:prstGeom>
        </p:spPr>
        <p:txBody>
          <a:bodyPr anchor="t">
            <a:spAutoFit/>
          </a:bodyPr>
          <a:lstStyle>
            <a:lvl1pPr algn="l">
              <a:lnSpc>
                <a:spcPct val="80000"/>
              </a:lnSpc>
              <a:defRPr sz="8000" b="0" cap="none" baseline="0">
                <a:solidFill>
                  <a:schemeClr val="bg1"/>
                </a:solidFill>
                <a:latin typeface="Arial" pitchFamily="34" charset="0"/>
                <a:cs typeface="Arial" pitchFamily="34" charset="0"/>
              </a:defRPr>
            </a:lvl1pPr>
          </a:lstStyle>
          <a:p>
            <a:r>
              <a:rPr lang="en-GB" dirty="0"/>
              <a:t>Section title with number</a:t>
            </a:r>
            <a:endParaRPr lang="en-US" dirty="0"/>
          </a:p>
        </p:txBody>
      </p:sp>
      <p:sp>
        <p:nvSpPr>
          <p:cNvPr id="22" name="Text Placeholder 21"/>
          <p:cNvSpPr>
            <a:spLocks noGrp="1"/>
          </p:cNvSpPr>
          <p:nvPr>
            <p:ph type="body" sz="quarter" idx="11" hasCustomPrompt="1"/>
          </p:nvPr>
        </p:nvSpPr>
        <p:spPr>
          <a:xfrm>
            <a:off x="244471" y="1966940"/>
            <a:ext cx="1589054" cy="2061311"/>
          </a:xfrm>
          <a:prstGeom prst="rect">
            <a:avLst/>
          </a:prstGeom>
        </p:spPr>
        <p:txBody>
          <a:bodyPr wrap="none">
            <a:noAutofit/>
          </a:bodyPr>
          <a:lstStyle>
            <a:lvl1pPr>
              <a:lnSpc>
                <a:spcPct val="80000"/>
              </a:lnSpc>
              <a:spcBef>
                <a:spcPts val="0"/>
              </a:spcBef>
              <a:spcAft>
                <a:spcPts val="0"/>
              </a:spcAft>
              <a:buNone/>
              <a:defRPr lang="en-US" sz="18500" kern="1200" dirty="0">
                <a:solidFill>
                  <a:schemeClr val="bg1"/>
                </a:solidFill>
                <a:latin typeface="Arial" pitchFamily="34" charset="0"/>
                <a:ea typeface="+mj-ea"/>
                <a:cs typeface="Arial" pitchFamily="34" charset="0"/>
              </a:defRPr>
            </a:lvl1pPr>
          </a:lstStyle>
          <a:p>
            <a:pPr marL="0" lvl="0" algn="l" defTabSz="457200" rtl="0" eaLnBrk="1" latinLnBrk="0" hangingPunct="1">
              <a:lnSpc>
                <a:spcPct val="80000"/>
              </a:lnSpc>
              <a:spcBef>
                <a:spcPct val="0"/>
              </a:spcBef>
            </a:pPr>
            <a:r>
              <a:rPr lang="en-US" dirty="0"/>
              <a:t>#</a:t>
            </a:r>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8"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with Half Image">
    <p:spTree>
      <p:nvGrpSpPr>
        <p:cNvPr id="1" name=""/>
        <p:cNvGrpSpPr/>
        <p:nvPr/>
      </p:nvGrpSpPr>
      <p:grpSpPr>
        <a:xfrm>
          <a:off x="0" y="0"/>
          <a:ext cx="0" cy="0"/>
          <a:chOff x="0" y="0"/>
          <a:chExt cx="0" cy="0"/>
        </a:xfrm>
      </p:grpSpPr>
      <p:sp>
        <p:nvSpPr>
          <p:cNvPr id="8" name="TextBox 7"/>
          <p:cNvSpPr txBox="1"/>
          <p:nvPr/>
        </p:nvSpPr>
        <p:spPr>
          <a:xfrm>
            <a:off x="0" y="0"/>
            <a:ext cx="4572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6" y="3169555"/>
            <a:ext cx="4033838" cy="684015"/>
          </a:xfrm>
          <a:prstGeom prst="rect">
            <a:avLst/>
          </a:prstGeom>
          <a:solidFill>
            <a:schemeClr val="bg2"/>
          </a:solidFill>
        </p:spPr>
        <p:txBody>
          <a:bodyPr wrap="square" tIns="144000" anchor="b">
            <a:spAutoFit/>
          </a:bodyPr>
          <a:lstStyle>
            <a:lvl1pPr algn="l">
              <a:lnSpc>
                <a:spcPct val="80000"/>
              </a:lnSpc>
              <a:spcBef>
                <a:spcPts val="0"/>
              </a:spcBef>
              <a:spcAft>
                <a:spcPts val="0"/>
              </a:spcAft>
              <a:defRPr sz="4000">
                <a:solidFill>
                  <a:schemeClr val="bg1"/>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7" y="3903048"/>
            <a:ext cx="4033838" cy="425822"/>
          </a:xfrm>
          <a:prstGeom prst="rect">
            <a:avLst/>
          </a:prstGeom>
          <a:solidFill>
            <a:schemeClr val="tx2"/>
          </a:solidFill>
        </p:spPr>
        <p:txBody>
          <a:bodyPr wrap="square" lIns="90000" tIns="46800">
            <a:spAutoFit/>
          </a:bodyPr>
          <a:lstStyle>
            <a:lvl1pPr marL="0" indent="0" algn="l">
              <a:lnSpc>
                <a:spcPct val="90000"/>
              </a:lnSpc>
              <a:spcBef>
                <a:spcPts val="600"/>
              </a:spcBef>
              <a:spcAft>
                <a:spcPts val="600"/>
              </a:spcAft>
              <a:buNone/>
              <a:defRPr sz="24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Half Pattern">
    <p:spTree>
      <p:nvGrpSpPr>
        <p:cNvPr id="1" name=""/>
        <p:cNvGrpSpPr/>
        <p:nvPr/>
      </p:nvGrpSpPr>
      <p:grpSpPr>
        <a:xfrm>
          <a:off x="0" y="0"/>
          <a:ext cx="0" cy="0"/>
          <a:chOff x="0" y="0"/>
          <a:chExt cx="0" cy="0"/>
        </a:xfrm>
      </p:grpSpPr>
      <p:sp>
        <p:nvSpPr>
          <p:cNvPr id="25" name="Rectangle 24"/>
          <p:cNvSpPr/>
          <p:nvPr/>
        </p:nvSpPr>
        <p:spPr>
          <a:xfrm>
            <a:off x="0" y="0"/>
            <a:ext cx="4572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250826" y="3169555"/>
            <a:ext cx="4033838" cy="684015"/>
          </a:xfrm>
          <a:prstGeom prst="rect">
            <a:avLst/>
          </a:prstGeom>
          <a:noFill/>
        </p:spPr>
        <p:txBody>
          <a:bodyPr wrap="square" tIns="144000" anchor="b">
            <a:spAutoFit/>
          </a:bodyPr>
          <a:lstStyle>
            <a:lvl1pPr algn="l">
              <a:lnSpc>
                <a:spcPct val="80000"/>
              </a:lnSpc>
              <a:spcBef>
                <a:spcPts val="0"/>
              </a:spcBef>
              <a:spcAft>
                <a:spcPts val="0"/>
              </a:spcAft>
              <a:defRPr sz="4000">
                <a:solidFill>
                  <a:schemeClr val="bg2"/>
                </a:solidFill>
                <a:latin typeface="Arial" pitchFamily="34" charset="0"/>
                <a:cs typeface="Arial" pitchFamily="34" charset="0"/>
              </a:defRPr>
            </a:lvl1pPr>
          </a:lstStyle>
          <a:p>
            <a:r>
              <a:rPr lang="en-GB" dirty="0"/>
              <a:t>Insert title</a:t>
            </a:r>
            <a:endParaRPr lang="en-US" dirty="0"/>
          </a:p>
        </p:txBody>
      </p:sp>
      <p:sp>
        <p:nvSpPr>
          <p:cNvPr id="7" name="Subtitle 2"/>
          <p:cNvSpPr>
            <a:spLocks noGrp="1"/>
          </p:cNvSpPr>
          <p:nvPr>
            <p:ph type="subTitle" idx="1" hasCustomPrompt="1"/>
          </p:nvPr>
        </p:nvSpPr>
        <p:spPr>
          <a:xfrm>
            <a:off x="250826" y="3903048"/>
            <a:ext cx="4033838" cy="425822"/>
          </a:xfrm>
          <a:prstGeom prst="rect">
            <a:avLst/>
          </a:prstGeom>
          <a:noFill/>
        </p:spPr>
        <p:txBody>
          <a:bodyPr wrap="square" lIns="90000" tIns="46800">
            <a:spAutoFit/>
          </a:bodyPr>
          <a:lstStyle>
            <a:lvl1pPr marL="0" indent="0" algn="l">
              <a:lnSpc>
                <a:spcPct val="90000"/>
              </a:lnSpc>
              <a:spcBef>
                <a:spcPts val="600"/>
              </a:spcBef>
              <a:spcAft>
                <a:spcPts val="600"/>
              </a:spcAft>
              <a:buNone/>
              <a:defRPr sz="24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description</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Image Dark">
    <p:spTree>
      <p:nvGrpSpPr>
        <p:cNvPr id="1" name=""/>
        <p:cNvGrpSpPr/>
        <p:nvPr/>
      </p:nvGrpSpPr>
      <p:grpSpPr>
        <a:xfrm>
          <a:off x="0" y="0"/>
          <a:ext cx="0" cy="0"/>
          <a:chOff x="0" y="0"/>
          <a:chExt cx="0" cy="0"/>
        </a:xfrm>
      </p:grpSpPr>
      <p:sp>
        <p:nvSpPr>
          <p:cNvPr id="8" name="TextBox 7"/>
          <p:cNvSpPr txBox="1"/>
          <p:nvPr/>
        </p:nvSpPr>
        <p:spPr>
          <a:xfrm>
            <a:off x="0" y="0"/>
            <a:ext cx="9144000" cy="6858000"/>
          </a:xfrm>
          <a:prstGeom prst="rect">
            <a:avLst/>
          </a:prstGeom>
          <a:solidFill>
            <a:schemeClr val="tx1">
              <a:lumMod val="75000"/>
              <a:lumOff val="25000"/>
            </a:schemeClr>
          </a:solidFill>
        </p:spPr>
        <p:txBody>
          <a:bodyPr wrap="square" rtlCol="0">
            <a:noAutofit/>
          </a:bodyPr>
          <a:lstStyle/>
          <a:p>
            <a:pPr algn="ctr"/>
            <a:endParaRPr lang="en-GB" sz="5400" spc="600" dirty="0">
              <a:solidFill>
                <a:schemeClr val="tx1">
                  <a:lumMod val="65000"/>
                  <a:lumOff val="35000"/>
                </a:schemeClr>
              </a:solidFill>
            </a:endParaRPr>
          </a:p>
          <a:p>
            <a:pPr algn="ctr"/>
            <a:endParaRPr lang="en-GB" sz="5400" spc="600" dirty="0">
              <a:solidFill>
                <a:schemeClr val="tx1">
                  <a:lumMod val="65000"/>
                  <a:lumOff val="35000"/>
                </a:schemeClr>
              </a:solidFill>
            </a:endParaRPr>
          </a:p>
          <a:p>
            <a:pPr algn="ctr"/>
            <a:r>
              <a:rPr lang="en-GB" sz="5400" spc="600" dirty="0">
                <a:solidFill>
                  <a:schemeClr val="tx1">
                    <a:lumMod val="65000"/>
                    <a:lumOff val="35000"/>
                  </a:schemeClr>
                </a:solidFill>
              </a:rPr>
              <a:t>INSERT</a:t>
            </a:r>
            <a:r>
              <a:rPr lang="en-GB" sz="5400" spc="600" baseline="0" dirty="0">
                <a:solidFill>
                  <a:schemeClr val="tx1">
                    <a:lumMod val="65000"/>
                    <a:lumOff val="35000"/>
                  </a:schemeClr>
                </a:solidFill>
              </a:rPr>
              <a:t> IMAGE</a:t>
            </a:r>
            <a:endParaRPr lang="en-GB" sz="5400" spc="600" dirty="0">
              <a:solidFill>
                <a:schemeClr val="tx1">
                  <a:lumMod val="65000"/>
                  <a:lumOff val="35000"/>
                </a:schemeClr>
              </a:solidFill>
            </a:endParaRPr>
          </a:p>
        </p:txBody>
      </p:sp>
      <p:sp>
        <p:nvSpPr>
          <p:cNvPr id="6" name="Title 1"/>
          <p:cNvSpPr>
            <a:spLocks noGrp="1"/>
          </p:cNvSpPr>
          <p:nvPr>
            <p:ph type="ctrTitle" hasCustomPrompt="1"/>
          </p:nvPr>
        </p:nvSpPr>
        <p:spPr>
          <a:xfrm>
            <a:off x="250825" y="3071066"/>
            <a:ext cx="8642350" cy="782504"/>
          </a:xfrm>
          <a:prstGeom prst="rect">
            <a:avLst/>
          </a:prstGeom>
          <a:solidFill>
            <a:schemeClr val="bg2"/>
          </a:solidFill>
        </p:spPr>
        <p:txBody>
          <a:bodyPr wrap="square" tIns="144000" anchor="b">
            <a:spAutoFit/>
          </a:bodyPr>
          <a:lstStyle>
            <a:lvl1pPr algn="l">
              <a:lnSpc>
                <a:spcPct val="80000"/>
              </a:lnSpc>
              <a:spcBef>
                <a:spcPts val="0"/>
              </a:spcBef>
              <a:spcAft>
                <a:spcPts val="0"/>
              </a:spcAft>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6" y="3903048"/>
            <a:ext cx="8642349" cy="481222"/>
          </a:xfrm>
          <a:prstGeom prst="rect">
            <a:avLst/>
          </a:prstGeom>
          <a:solidFill>
            <a:schemeClr val="tx2"/>
          </a:solidFill>
        </p:spPr>
        <p:txBody>
          <a:bodyPr lIns="90000" tIns="46800">
            <a:spAutoFit/>
          </a:bodyPr>
          <a:lstStyle>
            <a:lvl1pPr marL="0" indent="0" algn="l">
              <a:lnSpc>
                <a:spcPct val="90000"/>
              </a:lnSpc>
              <a:spcBef>
                <a:spcPts val="600"/>
              </a:spcBef>
              <a:spcAft>
                <a:spcPts val="600"/>
              </a:spcAft>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27"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Image Light">
    <p:spTree>
      <p:nvGrpSpPr>
        <p:cNvPr id="1" name=""/>
        <p:cNvGrpSpPr/>
        <p:nvPr/>
      </p:nvGrpSpPr>
      <p:grpSpPr>
        <a:xfrm>
          <a:off x="0" y="0"/>
          <a:ext cx="0" cy="0"/>
          <a:chOff x="0" y="0"/>
          <a:chExt cx="0" cy="0"/>
        </a:xfrm>
      </p:grpSpPr>
      <p:sp>
        <p:nvSpPr>
          <p:cNvPr id="5" name="TextBox 4"/>
          <p:cNvSpPr txBox="1"/>
          <p:nvPr/>
        </p:nvSpPr>
        <p:spPr>
          <a:xfrm>
            <a:off x="0" y="0"/>
            <a:ext cx="9144000" cy="6858000"/>
          </a:xfrm>
          <a:prstGeom prst="rect">
            <a:avLst/>
          </a:prstGeom>
          <a:solidFill>
            <a:schemeClr val="bg1">
              <a:lumMod val="95000"/>
            </a:schemeClr>
          </a:solidFill>
        </p:spPr>
        <p:txBody>
          <a:bodyPr wrap="square" rtlCol="0">
            <a:noAutofit/>
          </a:bodyPr>
          <a:lstStyle/>
          <a:p>
            <a:pPr algn="ctr"/>
            <a:endParaRPr lang="en-GB" sz="5400" spc="600" dirty="0">
              <a:solidFill>
                <a:schemeClr val="bg1">
                  <a:lumMod val="85000"/>
                </a:schemeClr>
              </a:solidFill>
            </a:endParaRPr>
          </a:p>
          <a:p>
            <a:pPr algn="ctr"/>
            <a:endParaRPr lang="en-GB" sz="5400" spc="600" dirty="0">
              <a:solidFill>
                <a:schemeClr val="bg1">
                  <a:lumMod val="85000"/>
                </a:schemeClr>
              </a:solidFill>
            </a:endParaRPr>
          </a:p>
          <a:p>
            <a:pPr algn="ctr"/>
            <a:r>
              <a:rPr lang="en-GB" sz="5400" spc="600" dirty="0">
                <a:solidFill>
                  <a:schemeClr val="bg1">
                    <a:lumMod val="85000"/>
                  </a:schemeClr>
                </a:solidFill>
              </a:rPr>
              <a:t>INSERT</a:t>
            </a:r>
            <a:r>
              <a:rPr lang="en-GB" sz="5400" spc="600" baseline="0" dirty="0">
                <a:solidFill>
                  <a:schemeClr val="bg1">
                    <a:lumMod val="85000"/>
                  </a:schemeClr>
                </a:solidFill>
              </a:rPr>
              <a:t> IMAGE</a:t>
            </a:r>
            <a:endParaRPr lang="en-GB" sz="5400" spc="600" dirty="0">
              <a:solidFill>
                <a:schemeClr val="bg1">
                  <a:lumMod val="85000"/>
                </a:schemeClr>
              </a:solidFill>
            </a:endParaRPr>
          </a:p>
        </p:txBody>
      </p:sp>
      <p:sp>
        <p:nvSpPr>
          <p:cNvPr id="6" name="Title 1"/>
          <p:cNvSpPr>
            <a:spLocks noGrp="1"/>
          </p:cNvSpPr>
          <p:nvPr>
            <p:ph type="ctrTitle" hasCustomPrompt="1"/>
          </p:nvPr>
        </p:nvSpPr>
        <p:spPr>
          <a:xfrm>
            <a:off x="250824" y="3071066"/>
            <a:ext cx="8642350" cy="782504"/>
          </a:xfrm>
          <a:prstGeom prst="rect">
            <a:avLst/>
          </a:prstGeom>
          <a:solidFill>
            <a:schemeClr val="bg2"/>
          </a:solidFill>
        </p:spPr>
        <p:txBody>
          <a:bodyPr tIns="144000" anchor="b">
            <a:spAutoFit/>
          </a:bodyPr>
          <a:lstStyle>
            <a:lvl1pPr algn="l">
              <a:lnSpc>
                <a:spcPct val="80000"/>
              </a:lnSpc>
              <a:spcBef>
                <a:spcPts val="0"/>
              </a:spcBef>
              <a:defRPr sz="4800">
                <a:solidFill>
                  <a:schemeClr val="bg1"/>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250824" y="3903048"/>
            <a:ext cx="8642349" cy="480131"/>
          </a:xfrm>
          <a:prstGeom prst="rect">
            <a:avLst/>
          </a:prstGeom>
          <a:solidFill>
            <a:schemeClr val="tx2"/>
          </a:solidFill>
        </p:spPr>
        <p:txBody>
          <a:bodyPr lIns="90000" tIns="46800">
            <a:spAutoFit/>
          </a:bodyPr>
          <a:lstStyle>
            <a:lvl1pPr marL="0" indent="0" algn="l">
              <a:lnSpc>
                <a:spcPct val="90000"/>
              </a:lnSpc>
              <a:spcBef>
                <a:spcPts val="600"/>
              </a:spcBef>
              <a:buNone/>
              <a:defRPr sz="2800" b="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4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6" name="Rectangle 25"/>
          <p:cNvSpPr/>
          <p:nvPr/>
        </p:nvSpPr>
        <p:spPr>
          <a:xfrm>
            <a:off x="0" y="0"/>
            <a:ext cx="9144000" cy="6858000"/>
          </a:xfrm>
          <a:prstGeom prst="rect">
            <a:avLst/>
          </a:prstGeom>
          <a:blipFill dpi="0" rotWithShape="1">
            <a:blip r:embed="rId2" cstate="print">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 name="Straight Connector 2"/>
          <p:cNvCxnSpPr/>
          <p:nvPr/>
        </p:nvCxnSpPr>
        <p:spPr>
          <a:xfrm>
            <a:off x="1079499" y="3878309"/>
            <a:ext cx="6985001"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079499" y="3071066"/>
            <a:ext cx="6985001" cy="782504"/>
          </a:xfrm>
          <a:prstGeom prst="rect">
            <a:avLst/>
          </a:prstGeom>
        </p:spPr>
        <p:txBody>
          <a:bodyPr wrap="square" lIns="0" tIns="144000" anchor="b">
            <a:spAutoFit/>
          </a:bodyPr>
          <a:lstStyle>
            <a:lvl1pPr algn="ctr">
              <a:lnSpc>
                <a:spcPct val="80000"/>
              </a:lnSpc>
              <a:defRPr sz="4800">
                <a:solidFill>
                  <a:schemeClr val="bg2"/>
                </a:solidFill>
                <a:latin typeface="Arial" pitchFamily="34" charset="0"/>
                <a:cs typeface="Arial" pitchFamily="34" charset="0"/>
              </a:defRPr>
            </a:lvl1pPr>
          </a:lstStyle>
          <a:p>
            <a:r>
              <a:rPr lang="en-GB" dirty="0"/>
              <a:t>Insert title here</a:t>
            </a:r>
            <a:endParaRPr lang="en-US" dirty="0"/>
          </a:p>
        </p:txBody>
      </p:sp>
      <p:sp>
        <p:nvSpPr>
          <p:cNvPr id="7" name="Subtitle 2"/>
          <p:cNvSpPr>
            <a:spLocks noGrp="1"/>
          </p:cNvSpPr>
          <p:nvPr>
            <p:ph type="subTitle" idx="1" hasCustomPrompt="1"/>
          </p:nvPr>
        </p:nvSpPr>
        <p:spPr>
          <a:xfrm>
            <a:off x="1079499" y="3903048"/>
            <a:ext cx="6985001" cy="523220"/>
          </a:xfrm>
          <a:prstGeom prst="rect">
            <a:avLst/>
          </a:prstGeom>
        </p:spPr>
        <p:txBody>
          <a:bodyPr wrap="square" tIns="46800">
            <a:spAutoFit/>
          </a:bodyPr>
          <a:lstStyle>
            <a:lvl1pPr marL="0" indent="0" algn="ctr">
              <a:buNone/>
              <a:defRPr sz="2800" b="0">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Insert author/date/description here</a:t>
            </a:r>
            <a:endParaRPr lang="en-US" dirty="0"/>
          </a:p>
        </p:txBody>
      </p:sp>
      <p:grpSp>
        <p:nvGrpSpPr>
          <p:cNvPr id="2" name="Group 5"/>
          <p:cNvGrpSpPr>
            <a:grpSpLocks noChangeAspect="1"/>
          </p:cNvGrpSpPr>
          <p:nvPr/>
        </p:nvGrpSpPr>
        <p:grpSpPr bwMode="auto">
          <a:xfrm>
            <a:off x="250826" y="260350"/>
            <a:ext cx="2656032" cy="684000"/>
            <a:chOff x="158" y="938"/>
            <a:chExt cx="1860" cy="479"/>
          </a:xfrm>
        </p:grpSpPr>
        <p:sp>
          <p:nvSpPr>
            <p:cNvPr id="28"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
                <a:schemeClr val="bg2"/>
              </a:buClr>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TextBox 15"/>
          <p:cNvSpPr txBox="1"/>
          <p:nvPr userDrawn="1"/>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rgbClr val="35BDB2"/>
                </a:solidFill>
                <a:cs typeface="Arial" pitchFamily="34" charset="0"/>
              </a:rPr>
              <a:pPr algn="r">
                <a:lnSpc>
                  <a:spcPts val="800"/>
                </a:lnSpc>
              </a:pPr>
              <a:t>‹#›</a:t>
            </a:fld>
            <a:endParaRPr lang="en-GB" sz="800" dirty="0">
              <a:solidFill>
                <a:srgbClr val="35BDB2"/>
              </a:solidFill>
              <a:cs typeface="Arial" pitchFamily="34" charset="0"/>
            </a:endParaRPr>
          </a:p>
        </p:txBody>
      </p:sp>
      <p:cxnSp>
        <p:nvCxnSpPr>
          <p:cNvPr id="17" name="Straight Connector 16"/>
          <p:cNvCxnSpPr/>
          <p:nvPr userDrawn="1"/>
        </p:nvCxnSpPr>
        <p:spPr>
          <a:xfrm rot="5400000">
            <a:off x="8330221" y="6547429"/>
            <a:ext cx="619558" cy="1589"/>
          </a:xfrm>
          <a:prstGeom prst="line">
            <a:avLst/>
          </a:prstGeom>
          <a:noFill/>
          <a:ln w="19050" cap="flat" cmpd="sng" algn="ctr">
            <a:solidFill>
              <a:srgbClr val="35BDB2"/>
            </a:solidFill>
            <a:prstDash val="solid"/>
          </a:ln>
          <a:effectLst/>
        </p:spPr>
      </p:cxnSp>
      <p:sp>
        <p:nvSpPr>
          <p:cNvPr id="18"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marL="0" marR="0" lvl="0" indent="0" algn="r" defTabSz="457200" rtl="0" eaLnBrk="1" fontAlgn="auto" latinLnBrk="0" hangingPunct="1">
              <a:lnSpc>
                <a:spcPts val="800"/>
              </a:lnSpc>
              <a:spcBef>
                <a:spcPts val="0"/>
              </a:spcBef>
              <a:spcAft>
                <a:spcPts val="0"/>
              </a:spcAft>
              <a:buClrTx/>
              <a:buSzTx/>
              <a:buFont typeface="Arial"/>
              <a:buNone/>
              <a:tabLst/>
              <a:defRPr/>
            </a:pPr>
            <a:r>
              <a:rPr kumimoji="0" lang="en-GB" sz="800" b="0" i="0" u="none" strike="noStrike" kern="0" cap="none" spc="0" normalizeH="0" baseline="0" noProof="0" dirty="0">
                <a:ln>
                  <a:noFill/>
                </a:ln>
                <a:solidFill>
                  <a:srgbClr val="000000">
                    <a:lumMod val="50000"/>
                    <a:lumOff val="50000"/>
                  </a:srgbClr>
                </a:solidFill>
                <a:effectLst/>
                <a:uLnTx/>
                <a:uFillTx/>
              </a:rPr>
              <a:t>Insert source/photo credit here</a:t>
            </a:r>
          </a:p>
        </p:txBody>
      </p:sp>
      <p:sp>
        <p:nvSpPr>
          <p:cNvPr id="19"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rgbClr val="35BDB2"/>
                </a:solidFill>
                <a:latin typeface="Arial" pitchFamily="34" charset="0"/>
                <a:cs typeface="Arial" pitchFamily="34" charset="0"/>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35BDB2"/>
                </a:solidFill>
                <a:effectLst/>
                <a:uLnTx/>
                <a:uFillTx/>
                <a:latin typeface="Arial" pitchFamily="34" charset="0"/>
                <a:cs typeface="Arial" pitchFamily="34" charset="0"/>
              </a:rPr>
              <a:t>Blank slide</a:t>
            </a:r>
            <a:endParaRPr kumimoji="0" lang="en-US" sz="3200" b="0" i="0" u="none" strike="noStrike" kern="0" cap="none" spc="0" normalizeH="0" baseline="0" noProof="0" dirty="0">
              <a:ln>
                <a:noFill/>
              </a:ln>
              <a:solidFill>
                <a:srgbClr val="35BDB2"/>
              </a:solidFill>
              <a:effectLst/>
              <a:uLnTx/>
              <a:uFillTx/>
              <a:latin typeface="Arial" pitchFamily="34" charset="0"/>
              <a:cs typeface="Arial" pitchFamily="34" charset="0"/>
            </a:endParaRPr>
          </a:p>
        </p:txBody>
      </p:sp>
      <p:grpSp>
        <p:nvGrpSpPr>
          <p:cNvPr id="20" name="Group 5"/>
          <p:cNvGrpSpPr>
            <a:grpSpLocks noChangeAspect="1"/>
          </p:cNvGrpSpPr>
          <p:nvPr userDrawn="1"/>
        </p:nvGrpSpPr>
        <p:grpSpPr bwMode="auto">
          <a:xfrm>
            <a:off x="250826" y="6236525"/>
            <a:ext cx="433388" cy="361125"/>
            <a:chOff x="-796" y="1752"/>
            <a:chExt cx="2267" cy="1889"/>
          </a:xfrm>
          <a:solidFill>
            <a:srgbClr val="35BDB2"/>
          </a:solidFill>
        </p:grpSpPr>
        <p:sp>
          <p:nvSpPr>
            <p:cNvPr id="21"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2"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23"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24" name="Text Placeholder 12"/>
          <p:cNvSpPr>
            <a:spLocks noGrp="1"/>
          </p:cNvSpPr>
          <p:nvPr>
            <p:ph type="body" sz="quarter" idx="11" hasCustomPrompt="1"/>
          </p:nvPr>
        </p:nvSpPr>
        <p:spPr>
          <a:xfrm>
            <a:off x="250825" y="873125"/>
            <a:ext cx="8642350" cy="5003800"/>
          </a:xfrm>
          <a:prstGeom prst="rect">
            <a:avLst/>
          </a:prstGeom>
        </p:spPr>
        <p:txBody>
          <a:bodyPr/>
          <a:lstStyle>
            <a:lvl1pPr marL="266700" marR="0" indent="-266700" algn="l" defTabSz="457200" rtl="0" eaLnBrk="1" fontAlgn="auto" latinLnBrk="0" hangingPunct="1">
              <a:lnSpc>
                <a:spcPct val="90000"/>
              </a:lnSpc>
              <a:spcBef>
                <a:spcPts val="0"/>
              </a:spcBef>
              <a:spcAft>
                <a:spcPts val="600"/>
              </a:spcAft>
              <a:buClr>
                <a:srgbClr val="35BDB2"/>
              </a:buClr>
              <a:buSzTx/>
              <a:buFontTx/>
              <a:buNone/>
              <a:tabLst/>
              <a:defRPr/>
            </a:lvl1pPr>
          </a:lstStyle>
          <a:p>
            <a:pPr marL="266700" marR="0" lvl="0" indent="-266700" algn="l" defTabSz="457200" rtl="0" eaLnBrk="1" fontAlgn="auto" latinLnBrk="0" hangingPunct="1">
              <a:lnSpc>
                <a:spcPct val="90000"/>
              </a:lnSpc>
              <a:spcBef>
                <a:spcPts val="0"/>
              </a:spcBef>
              <a:spcAft>
                <a:spcPts val="600"/>
              </a:spcAft>
              <a:buClr>
                <a:srgbClr val="35BDB2"/>
              </a:buClr>
              <a:buSzTx/>
              <a:buFontTx/>
              <a:buNone/>
              <a:tabLst/>
              <a:defRPr/>
            </a:pPr>
            <a:r>
              <a:rPr kumimoji="0" lang="en-GB" sz="1600" b="0" i="0" u="none" strike="noStrike" kern="1200" cap="none" spc="-30" normalizeH="0" baseline="0" noProof="0" dirty="0">
                <a:ln>
                  <a:noFill/>
                </a:ln>
                <a:solidFill>
                  <a:srgbClr val="000000">
                    <a:lumMod val="65000"/>
                    <a:lumOff val="35000"/>
                  </a:srgbClr>
                </a:solidFill>
                <a:effectLst/>
                <a:uLnTx/>
                <a:uFillTx/>
                <a:latin typeface="Arial" pitchFamily="34" charset="0"/>
                <a:ea typeface="+mn-ea"/>
                <a:cs typeface="Arial" pitchFamily="34" charset="0"/>
              </a:rPr>
              <a:t>&lt;TEXT&gt;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latin typeface="Arial" pitchFamily="34" charset="0"/>
                <a:cs typeface="Arial" pitchFamily="34" charset="0"/>
              </a:defRPr>
            </a:lvl1pPr>
            <a:lvl2pPr marL="449263" indent="-182563">
              <a:lnSpc>
                <a:spcPct val="90000"/>
              </a:lnSpc>
              <a:spcBef>
                <a:spcPts val="600"/>
              </a:spcBef>
              <a:buClr>
                <a:schemeClr val="tx2"/>
              </a:buClr>
              <a:buFont typeface="Wingdings" pitchFamily="2" charset="2"/>
              <a:buChar char="§"/>
              <a:tabLst/>
              <a:defRPr sz="1600">
                <a:latin typeface="Arial" pitchFamily="34" charset="0"/>
                <a:cs typeface="Arial" pitchFamily="34" charset="0"/>
              </a:defRPr>
            </a:lvl2pPr>
            <a:lvl3pPr marL="982663" indent="-266700">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sp>
        <p:nvSpPr>
          <p:cNvPr id="16" name="Title 1"/>
          <p:cNvSpPr>
            <a:spLocks noGrp="1"/>
          </p:cNvSpPr>
          <p:nvPr>
            <p:ph type="title" hasCustomPrompt="1"/>
          </p:nvPr>
        </p:nvSpPr>
        <p:spPr>
          <a:xfrm>
            <a:off x="250826"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2"/>
          </a:solidFill>
        </p:grpSpPr>
        <p:sp>
          <p:nvSpPr>
            <p:cNvPr id="1030"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7"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Cyan">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1"/>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Light Grey">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50827" y="260350"/>
            <a:ext cx="8642348"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dirty="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Cya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endParaRPr lang="en-GB"/>
          </a:p>
        </p:txBody>
      </p:sp>
      <p:sp>
        <p:nvSpPr>
          <p:cNvPr id="3" name="Content Placeholder 2"/>
          <p:cNvSpPr>
            <a:spLocks noGrp="1"/>
          </p:cNvSpPr>
          <p:nvPr>
            <p:ph idx="1" hasCustomPrompt="1"/>
          </p:nvPr>
        </p:nvSpPr>
        <p:spPr>
          <a:xfrm>
            <a:off x="250826" y="873126"/>
            <a:ext cx="8642348" cy="5256214"/>
          </a:xfrm>
          <a:prstGeom prst="rect">
            <a:avLst/>
          </a:prstGeom>
        </p:spPr>
        <p:txBody>
          <a:bodyPr lIns="0" tIns="0" rIns="0" bIns="0">
            <a:noAutofit/>
          </a:bodyPr>
          <a:lstStyle>
            <a:lvl1pPr marL="266700" indent="-266700">
              <a:lnSpc>
                <a:spcPct val="90000"/>
              </a:lnSpc>
              <a:spcBef>
                <a:spcPts val="600"/>
              </a:spcBef>
              <a:buClr>
                <a:schemeClr val="bg2"/>
              </a:buClr>
              <a:buFontTx/>
              <a:buBlip>
                <a:blip r:embed="rId2"/>
              </a:buBlip>
              <a:defRPr sz="1600" baseline="0">
                <a:solidFill>
                  <a:schemeClr val="bg1"/>
                </a:solidFill>
                <a:latin typeface="Arial" pitchFamily="34" charset="0"/>
                <a:cs typeface="Arial" pitchFamily="34" charset="0"/>
              </a:defRPr>
            </a:lvl1pPr>
            <a:lvl2pPr marL="449263" indent="-182563">
              <a:lnSpc>
                <a:spcPct val="90000"/>
              </a:lnSpc>
              <a:spcBef>
                <a:spcPts val="600"/>
              </a:spcBef>
              <a:buClrTx/>
              <a:buFont typeface="Wingdings" pitchFamily="2" charset="2"/>
              <a:buChar char="§"/>
              <a:tabLst/>
              <a:defRPr sz="1600">
                <a:solidFill>
                  <a:schemeClr val="bg1"/>
                </a:solidFill>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GB" dirty="0"/>
              <a:t>First level content</a:t>
            </a:r>
          </a:p>
          <a:p>
            <a:pPr lvl="1"/>
            <a:r>
              <a:rPr lang="en-GB" dirty="0"/>
              <a:t>Second level content</a:t>
            </a:r>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1"/>
                </a:solidFill>
                <a:latin typeface="Arial" pitchFamily="34" charset="0"/>
                <a:cs typeface="Arial" pitchFamily="34" charset="0"/>
              </a:rPr>
              <a:pPr algn="r">
                <a:lnSpc>
                  <a:spcPts val="800"/>
                </a:lnSpc>
              </a:pPr>
              <a:t>‹#›</a:t>
            </a:fld>
            <a:endParaRPr lang="en-GB" sz="800">
              <a:solidFill>
                <a:schemeClr val="bg1"/>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bg1"/>
                </a:solidFill>
              </a:defRPr>
            </a:lvl1pPr>
          </a:lstStyle>
          <a:p>
            <a:pPr lvl="0"/>
            <a:r>
              <a:rPr lang="en-GB" dirty="0"/>
              <a:t>Insert source/photo credit here</a:t>
            </a:r>
          </a:p>
        </p:txBody>
      </p:sp>
      <p:sp>
        <p:nvSpPr>
          <p:cNvPr id="16" name="Title 1"/>
          <p:cNvSpPr>
            <a:spLocks noGrp="1"/>
          </p:cNvSpPr>
          <p:nvPr>
            <p:ph type="title" hasCustomPrompt="1"/>
          </p:nvPr>
        </p:nvSpPr>
        <p:spPr>
          <a:xfrm>
            <a:off x="250825" y="260350"/>
            <a:ext cx="8642349" cy="443198"/>
          </a:xfrm>
          <a:prstGeom prst="rect">
            <a:avLst/>
          </a:prstGeom>
        </p:spPr>
        <p:txBody>
          <a:bodyPr wrap="square" lIns="0" tIns="0" rIns="0" bIns="0" anchor="t">
            <a:spAutoFit/>
          </a:bodyPr>
          <a:lstStyle>
            <a:lvl1pPr algn="l">
              <a:lnSpc>
                <a:spcPct val="90000"/>
              </a:lnSpc>
              <a:defRPr sz="3200">
                <a:solidFill>
                  <a:schemeClr val="bg1"/>
                </a:solidFill>
                <a:latin typeface="Arial" pitchFamily="34" charset="0"/>
                <a:cs typeface="Arial" pitchFamily="34" charset="0"/>
              </a:defRPr>
            </a:lvl1pPr>
          </a:lstStyle>
          <a:p>
            <a:r>
              <a:rPr lang="en-GB" dirty="0"/>
              <a:t>Insert slide title</a:t>
            </a:r>
            <a:endParaRPr lang="en-US" dirty="0"/>
          </a:p>
        </p:txBody>
      </p:sp>
      <p:grpSp>
        <p:nvGrpSpPr>
          <p:cNvPr id="2" name="Group 5"/>
          <p:cNvGrpSpPr>
            <a:grpSpLocks noChangeAspect="1"/>
          </p:cNvGrpSpPr>
          <p:nvPr/>
        </p:nvGrpSpPr>
        <p:grpSpPr bwMode="auto">
          <a:xfrm>
            <a:off x="250826" y="6236525"/>
            <a:ext cx="433388" cy="361125"/>
            <a:chOff x="-796" y="1752"/>
            <a:chExt cx="2267" cy="1889"/>
          </a:xfrm>
          <a:solidFill>
            <a:schemeClr val="bg1"/>
          </a:solidFill>
        </p:grpSpPr>
        <p:sp>
          <p:nvSpPr>
            <p:cNvPr id="13"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826" y="260350"/>
            <a:ext cx="8642349" cy="443198"/>
          </a:xfrm>
          <a:prstGeom prst="rect">
            <a:avLst/>
          </a:prstGeom>
        </p:spPr>
        <p:txBody>
          <a:bodyPr wrap="square" lIns="0" tIns="0" rIns="0" bIns="0" anchor="t">
            <a:spAutoFit/>
          </a:bodyPr>
          <a:lstStyle>
            <a:lvl1pPr algn="l">
              <a:lnSpc>
                <a:spcPct val="90000"/>
              </a:lnSpc>
              <a:defRPr sz="3200">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p:nvSpPr>
        <p:spPr>
          <a:xfrm>
            <a:off x="8662881" y="6338849"/>
            <a:ext cx="309700" cy="194925"/>
          </a:xfrm>
          <a:prstGeom prst="rect">
            <a:avLst/>
          </a:prstGeom>
          <a:noFill/>
        </p:spPr>
        <p:txBody>
          <a:bodyPr wrap="none" rtlCol="0" anchor="ctr">
            <a:spAutoFit/>
          </a:bodyPr>
          <a:lstStyle/>
          <a:p>
            <a:pPr algn="r">
              <a:lnSpc>
                <a:spcPts val="800"/>
              </a:lnSpc>
            </a:pPr>
            <a:fld id="{0E0A9B4E-19F2-4E81-81C4-98D63547DE75}" type="slidenum">
              <a:rPr lang="en-GB" sz="800">
                <a:solidFill>
                  <a:schemeClr val="bg2"/>
                </a:solidFill>
                <a:latin typeface="Arial" pitchFamily="34" charset="0"/>
                <a:cs typeface="Arial" pitchFamily="34" charset="0"/>
              </a:rPr>
              <a:pPr algn="r">
                <a:lnSpc>
                  <a:spcPts val="800"/>
                </a:lnSpc>
              </a:pPr>
              <a:t>‹#›</a:t>
            </a:fld>
            <a:endParaRPr lang="en-GB" sz="800">
              <a:solidFill>
                <a:schemeClr val="bg2"/>
              </a:solidFill>
              <a:latin typeface="Arial" pitchFamily="34" charset="0"/>
              <a:cs typeface="Arial" pitchFamily="34" charset="0"/>
            </a:endParaRPr>
          </a:p>
        </p:txBody>
      </p:sp>
      <p:cxnSp>
        <p:nvCxnSpPr>
          <p:cNvPr id="10" name="Straight Connector 9"/>
          <p:cNvCxnSpPr/>
          <p:nvPr/>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38849"/>
            <a:ext cx="7929834" cy="194925"/>
          </a:xfrm>
          <a:prstGeom prst="rect">
            <a:avLst/>
          </a:prstGeom>
        </p:spPr>
        <p:txBody>
          <a:bodyPr anchor="ctr">
            <a:noAutofit/>
          </a:bodyPr>
          <a:lstStyle>
            <a:lvl1pPr marL="0" marR="0" indent="0" algn="r" defTabSz="457200" rtl="0" eaLnBrk="1" fontAlgn="auto" latinLnBrk="0" hangingPunct="1">
              <a:lnSpc>
                <a:spcPts val="8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5"/>
          <p:cNvGrpSpPr>
            <a:grpSpLocks noChangeAspect="1"/>
          </p:cNvGrpSpPr>
          <p:nvPr/>
        </p:nvGrpSpPr>
        <p:grpSpPr bwMode="auto">
          <a:xfrm>
            <a:off x="250826" y="6236525"/>
            <a:ext cx="433388" cy="361125"/>
            <a:chOff x="-796" y="1752"/>
            <a:chExt cx="2267" cy="1889"/>
          </a:xfrm>
          <a:solidFill>
            <a:schemeClr val="bg2"/>
          </a:solidFill>
        </p:grpSpPr>
        <p:sp>
          <p:nvSpPr>
            <p:cNvPr id="12" name="Freeform 6"/>
            <p:cNvSpPr>
              <a:spLocks/>
            </p:cNvSpPr>
            <p:nvPr userDrawn="1"/>
          </p:nvSpPr>
          <p:spPr bwMode="auto">
            <a:xfrm>
              <a:off x="-360" y="1752"/>
              <a:ext cx="1831" cy="1889"/>
            </a:xfrm>
            <a:custGeom>
              <a:avLst/>
              <a:gdLst/>
              <a:ahLst/>
              <a:cxnLst>
                <a:cxn ang="0">
                  <a:pos x="1454" y="0"/>
                </a:cxn>
                <a:cxn ang="0">
                  <a:pos x="1454" y="1511"/>
                </a:cxn>
                <a:cxn ang="0">
                  <a:pos x="0" y="1511"/>
                </a:cxn>
                <a:cxn ang="0">
                  <a:pos x="0" y="1889"/>
                </a:cxn>
                <a:cxn ang="0">
                  <a:pos x="1831" y="1889"/>
                </a:cxn>
                <a:cxn ang="0">
                  <a:pos x="1831" y="0"/>
                </a:cxn>
                <a:cxn ang="0">
                  <a:pos x="1454" y="0"/>
                </a:cxn>
              </a:cxnLst>
              <a:rect l="0" t="0" r="r" b="b"/>
              <a:pathLst>
                <a:path w="1831" h="1889">
                  <a:moveTo>
                    <a:pt x="1454" y="0"/>
                  </a:moveTo>
                  <a:lnTo>
                    <a:pt x="1454" y="1511"/>
                  </a:lnTo>
                  <a:lnTo>
                    <a:pt x="0" y="1511"/>
                  </a:lnTo>
                  <a:lnTo>
                    <a:pt x="0" y="1889"/>
                  </a:lnTo>
                  <a:lnTo>
                    <a:pt x="1831" y="1889"/>
                  </a:lnTo>
                  <a:lnTo>
                    <a:pt x="1831" y="0"/>
                  </a:lnTo>
                  <a:lnTo>
                    <a:pt x="14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userDrawn="1"/>
          </p:nvSpPr>
          <p:spPr bwMode="auto">
            <a:xfrm>
              <a:off x="-796" y="1752"/>
              <a:ext cx="1832" cy="1889"/>
            </a:xfrm>
            <a:custGeom>
              <a:avLst/>
              <a:gdLst/>
              <a:ahLst/>
              <a:cxnLst>
                <a:cxn ang="0">
                  <a:pos x="1832" y="378"/>
                </a:cxn>
                <a:cxn ang="0">
                  <a:pos x="1832" y="0"/>
                </a:cxn>
                <a:cxn ang="0">
                  <a:pos x="0" y="0"/>
                </a:cxn>
                <a:cxn ang="0">
                  <a:pos x="0" y="1889"/>
                </a:cxn>
                <a:cxn ang="0">
                  <a:pos x="378" y="1889"/>
                </a:cxn>
                <a:cxn ang="0">
                  <a:pos x="378" y="378"/>
                </a:cxn>
                <a:cxn ang="0">
                  <a:pos x="1832" y="378"/>
                </a:cxn>
              </a:cxnLst>
              <a:rect l="0" t="0" r="r" b="b"/>
              <a:pathLst>
                <a:path w="1832" h="1889">
                  <a:moveTo>
                    <a:pt x="1832" y="378"/>
                  </a:moveTo>
                  <a:lnTo>
                    <a:pt x="1832" y="0"/>
                  </a:lnTo>
                  <a:lnTo>
                    <a:pt x="0" y="0"/>
                  </a:lnTo>
                  <a:lnTo>
                    <a:pt x="0" y="1889"/>
                  </a:lnTo>
                  <a:lnTo>
                    <a:pt x="378" y="1889"/>
                  </a:lnTo>
                  <a:lnTo>
                    <a:pt x="378" y="378"/>
                  </a:lnTo>
                  <a:lnTo>
                    <a:pt x="1832"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Rectangle 8"/>
            <p:cNvSpPr>
              <a:spLocks noChangeArrowheads="1"/>
            </p:cNvSpPr>
            <p:nvPr userDrawn="1"/>
          </p:nvSpPr>
          <p:spPr bwMode="auto">
            <a:xfrm>
              <a:off x="-40" y="2508"/>
              <a:ext cx="756" cy="37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bg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6"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7"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Light Grey">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srgbClr val="FFFFFF"/>
              </a:solidFill>
            </a:endParaRPr>
          </a:p>
        </p:txBody>
      </p:sp>
      <p:sp>
        <p:nvSpPr>
          <p:cNvPr id="2" name="Title 1"/>
          <p:cNvSpPr>
            <a:spLocks noGrp="1"/>
          </p:cNvSpPr>
          <p:nvPr>
            <p:ph type="title" hasCustomPrompt="1"/>
          </p:nvPr>
        </p:nvSpPr>
        <p:spPr>
          <a:xfrm>
            <a:off x="123793" y="145016"/>
            <a:ext cx="8769381" cy="590931"/>
          </a:xfrm>
        </p:spPr>
        <p:txBody>
          <a:bodyPr anchor="t">
            <a:spAutoFit/>
          </a:bodyPr>
          <a:lstStyle>
            <a:lvl1pPr algn="l">
              <a:lnSpc>
                <a:spcPct val="90000"/>
              </a:lnSpc>
              <a:defRPr>
                <a:solidFill>
                  <a:schemeClr val="tx2"/>
                </a:solidFill>
                <a:latin typeface="Arial" pitchFamily="34" charset="0"/>
                <a:cs typeface="Arial" pitchFamily="34" charset="0"/>
              </a:defRPr>
            </a:lvl1pPr>
          </a:lstStyle>
          <a:p>
            <a:r>
              <a:rPr lang="en-GB" dirty="0"/>
              <a:t>Insert slide title</a:t>
            </a:r>
            <a:endParaRPr lang="en-US" dirty="0"/>
          </a:p>
        </p:txBody>
      </p:sp>
      <p:sp>
        <p:nvSpPr>
          <p:cNvPr id="8" name="TextBox 7"/>
          <p:cNvSpPr txBox="1"/>
          <p:nvPr userDrawn="1"/>
        </p:nvSpPr>
        <p:spPr>
          <a:xfrm>
            <a:off x="8662881" y="6338849"/>
            <a:ext cx="309700" cy="194925"/>
          </a:xfrm>
          <a:prstGeom prst="rect">
            <a:avLst/>
          </a:prstGeom>
          <a:noFill/>
        </p:spPr>
        <p:txBody>
          <a:bodyPr wrap="none" rtlCol="0" anchor="ctr">
            <a:spAutoFit/>
          </a:bodyPr>
          <a:lstStyle/>
          <a:p>
            <a:pPr algn="r" defTabSz="457200">
              <a:lnSpc>
                <a:spcPts val="800"/>
              </a:lnSpc>
            </a:pPr>
            <a:fld id="{0E0A9B4E-19F2-4E81-81C4-98D63547DE75}" type="slidenum">
              <a:rPr lang="en-GB" sz="800">
                <a:solidFill>
                  <a:srgbClr val="00D2BE"/>
                </a:solidFill>
                <a:cs typeface="Arial" pitchFamily="34" charset="0"/>
              </a:rPr>
              <a:pPr algn="r" defTabSz="457200">
                <a:lnSpc>
                  <a:spcPts val="800"/>
                </a:lnSpc>
              </a:pPr>
              <a:t>‹#›</a:t>
            </a:fld>
            <a:endParaRPr lang="en-GB" sz="800" dirty="0">
              <a:solidFill>
                <a:srgbClr val="00D2BE"/>
              </a:solidFill>
              <a:cs typeface="Arial" pitchFamily="34" charset="0"/>
            </a:endParaRPr>
          </a:p>
        </p:txBody>
      </p:sp>
      <p:cxnSp>
        <p:nvCxnSpPr>
          <p:cNvPr id="10" name="Straight Connector 9"/>
          <p:cNvCxnSpPr/>
          <p:nvPr userDrawn="1"/>
        </p:nvCxnSpPr>
        <p:spPr>
          <a:xfrm rot="5400000">
            <a:off x="8330221" y="6547429"/>
            <a:ext cx="619558" cy="1589"/>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684213" y="6345324"/>
            <a:ext cx="7929834" cy="194925"/>
          </a:xfrm>
        </p:spPr>
        <p:txBody>
          <a:bodyPr anchor="ctr">
            <a:no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800" baseline="0">
                <a:solidFill>
                  <a:schemeClr val="tx1">
                    <a:lumMod val="50000"/>
                    <a:lumOff val="50000"/>
                  </a:schemeClr>
                </a:solidFill>
              </a:defRPr>
            </a:lvl1pPr>
          </a:lstStyle>
          <a:p>
            <a:pPr lvl="0"/>
            <a:r>
              <a:rPr lang="en-GB" dirty="0"/>
              <a:t>Insert source/photo credit here</a:t>
            </a:r>
          </a:p>
        </p:txBody>
      </p:sp>
      <p:grpSp>
        <p:nvGrpSpPr>
          <p:cNvPr id="3" name="Group 6"/>
          <p:cNvGrpSpPr>
            <a:grpSpLocks noChangeAspect="1"/>
          </p:cNvGrpSpPr>
          <p:nvPr userDrawn="1"/>
        </p:nvGrpSpPr>
        <p:grpSpPr bwMode="auto">
          <a:xfrm>
            <a:off x="250826" y="6241726"/>
            <a:ext cx="433388" cy="356718"/>
            <a:chOff x="1944" y="1391"/>
            <a:chExt cx="1871" cy="1540"/>
          </a:xfrm>
          <a:solidFill>
            <a:schemeClr val="bg2"/>
          </a:solidFill>
        </p:grpSpPr>
        <p:sp>
          <p:nvSpPr>
            <p:cNvPr id="17" name="Rectangle 7"/>
            <p:cNvSpPr>
              <a:spLocks noChangeArrowheads="1"/>
            </p:cNvSpPr>
            <p:nvPr userDrawn="1"/>
          </p:nvSpPr>
          <p:spPr bwMode="auto">
            <a:xfrm>
              <a:off x="2568" y="2001"/>
              <a:ext cx="612" cy="311"/>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8" name="Freeform 8"/>
            <p:cNvSpPr>
              <a:spLocks/>
            </p:cNvSpPr>
            <p:nvPr userDrawn="1"/>
          </p:nvSpPr>
          <p:spPr bwMode="auto">
            <a:xfrm>
              <a:off x="2322" y="1391"/>
              <a:ext cx="1493" cy="1540"/>
            </a:xfrm>
            <a:custGeom>
              <a:avLst/>
              <a:gdLst/>
              <a:ahLst/>
              <a:cxnLst>
                <a:cxn ang="0">
                  <a:pos x="1162" y="0"/>
                </a:cxn>
                <a:cxn ang="0">
                  <a:pos x="1162" y="1238"/>
                </a:cxn>
                <a:cxn ang="0">
                  <a:pos x="0" y="1238"/>
                </a:cxn>
                <a:cxn ang="0">
                  <a:pos x="0" y="1540"/>
                </a:cxn>
                <a:cxn ang="0">
                  <a:pos x="1493" y="1540"/>
                </a:cxn>
                <a:cxn ang="0">
                  <a:pos x="1493" y="0"/>
                </a:cxn>
                <a:cxn ang="0">
                  <a:pos x="1162" y="0"/>
                </a:cxn>
              </a:cxnLst>
              <a:rect l="0" t="0" r="r" b="b"/>
              <a:pathLst>
                <a:path w="1493" h="1540">
                  <a:moveTo>
                    <a:pt x="1162" y="0"/>
                  </a:moveTo>
                  <a:lnTo>
                    <a:pt x="1162" y="1238"/>
                  </a:lnTo>
                  <a:lnTo>
                    <a:pt x="0" y="1238"/>
                  </a:lnTo>
                  <a:lnTo>
                    <a:pt x="0" y="1540"/>
                  </a:lnTo>
                  <a:lnTo>
                    <a:pt x="1493" y="1540"/>
                  </a:lnTo>
                  <a:lnTo>
                    <a:pt x="1493" y="0"/>
                  </a:lnTo>
                  <a:lnTo>
                    <a:pt x="1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sp>
          <p:nvSpPr>
            <p:cNvPr id="19" name="Freeform 9"/>
            <p:cNvSpPr>
              <a:spLocks/>
            </p:cNvSpPr>
            <p:nvPr userDrawn="1"/>
          </p:nvSpPr>
          <p:spPr bwMode="auto">
            <a:xfrm>
              <a:off x="1944" y="1391"/>
              <a:ext cx="1493" cy="1540"/>
            </a:xfrm>
            <a:custGeom>
              <a:avLst/>
              <a:gdLst/>
              <a:ahLst/>
              <a:cxnLst>
                <a:cxn ang="0">
                  <a:pos x="331" y="1540"/>
                </a:cxn>
                <a:cxn ang="0">
                  <a:pos x="331" y="302"/>
                </a:cxn>
                <a:cxn ang="0">
                  <a:pos x="1493" y="302"/>
                </a:cxn>
                <a:cxn ang="0">
                  <a:pos x="1493" y="0"/>
                </a:cxn>
                <a:cxn ang="0">
                  <a:pos x="0" y="0"/>
                </a:cxn>
                <a:cxn ang="0">
                  <a:pos x="0" y="1540"/>
                </a:cxn>
                <a:cxn ang="0">
                  <a:pos x="331" y="1540"/>
                </a:cxn>
              </a:cxnLst>
              <a:rect l="0" t="0" r="r" b="b"/>
              <a:pathLst>
                <a:path w="1493" h="1540">
                  <a:moveTo>
                    <a:pt x="331" y="1540"/>
                  </a:moveTo>
                  <a:lnTo>
                    <a:pt x="331" y="302"/>
                  </a:lnTo>
                  <a:lnTo>
                    <a:pt x="1493" y="302"/>
                  </a:lnTo>
                  <a:lnTo>
                    <a:pt x="1493" y="0"/>
                  </a:lnTo>
                  <a:lnTo>
                    <a:pt x="0" y="0"/>
                  </a:lnTo>
                  <a:lnTo>
                    <a:pt x="0" y="1540"/>
                  </a:lnTo>
                  <a:lnTo>
                    <a:pt x="331" y="15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000000"/>
                </a:solidFill>
              </a:endParaRPr>
            </a:p>
          </p:txBody>
        </p:sp>
      </p:grp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theme" Target="../theme/theme1.xml"/>
</Relationships>
</file>

<file path=ppt/slideMasters/_rels/slideMaster3.xml.rels><?xml version="1.0" encoding="UTF-8" standalone="yes"?>
<Relationships xmlns="http://schemas.openxmlformats.org/package/2006/relationships">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slideLayout" Target="../slideLayouts/slideLayout35.xml"/>
  
   
  <Relationship Id="rId36" Type="http://schemas.openxmlformats.org/officeDocument/2006/relationships/slideLayout" Target="../slideLayouts/slideLayout36.xml"/>
  
   
  <Relationship Id="rId37" Type="http://schemas.openxmlformats.org/officeDocument/2006/relationships/slideLayout" Target="../slideLayouts/slideLayout37.xml"/>
  
 
<Relationship Id="rId38" Type="http://schemas.openxmlformats.org/officeDocument/2006/relationships/theme" Target="../theme/theme3.xml"/>
</Relationships>
</file>

<file path=ppt/slideMasters/_rels/slideMaster4.xml.rels><?xml version="1.0" encoding="UTF-8" standalone="yes"?>
<Relationships xmlns="http://schemas.openxmlformats.org/package/2006/relationships">
  
   
  <Relationship Id="rId39" Type="http://schemas.openxmlformats.org/officeDocument/2006/relationships/slideLayout" Target="../slideLayouts/slideLayout39.xml"/>
  
   
  <Relationship Id="rId40" Type="http://schemas.openxmlformats.org/officeDocument/2006/relationships/slideLayout" Target="../slideLayouts/slideLayout40.xml"/>
  
   
  <Relationship Id="rId41" Type="http://schemas.openxmlformats.org/officeDocument/2006/relationships/slideLayout" Target="../slideLayouts/slideLayout41.xml"/>
  
   
  <Relationship Id="rId42" Type="http://schemas.openxmlformats.org/officeDocument/2006/relationships/slideLayout" Target="../slideLayouts/slideLayout42.xml"/>
  
   
  <Relationship Id="rId43" Type="http://schemas.openxmlformats.org/officeDocument/2006/relationships/slideLayout" Target="../slideLayouts/slideLayout43.xml"/>
  
   
  <Relationship Id="rId44" Type="http://schemas.openxmlformats.org/officeDocument/2006/relationships/slideLayout" Target="../slideLayouts/slideLayout44.xml"/>
  
   
  <Relationship Id="rId45" Type="http://schemas.openxmlformats.org/officeDocument/2006/relationships/slideLayout" Target="../slideLayouts/slideLayout45.xml"/>
  
   
  <Relationship Id="rId46" Type="http://schemas.openxmlformats.org/officeDocument/2006/relationships/slideLayout" Target="../slideLayouts/slideLayout46.xml"/>
  
   
  <Relationship Id="rId47" Type="http://schemas.openxmlformats.org/officeDocument/2006/relationships/slideLayout" Target="../slideLayouts/slideLayout47.xml"/>
  
   
  <Relationship Id="rId48" Type="http://schemas.openxmlformats.org/officeDocument/2006/relationships/slideLayout" Target="../slideLayouts/slideLayout48.xml"/>
  
   
  <Relationship Id="rId49" Type="http://schemas.openxmlformats.org/officeDocument/2006/relationships/slideLayout" Target="../slideLayouts/slideLayout49.xml"/>
  
   
  <Relationship Id="rId50" Type="http://schemas.openxmlformats.org/officeDocument/2006/relationships/slideLayout" Target="../slideLayouts/slideLayout50.xml"/>
  
   
  <Relationship Id="rId51" Type="http://schemas.openxmlformats.org/officeDocument/2006/relationships/slideLayout" Target="../slideLayouts/slideLayout51.xml"/>
  
   
  <Relationship Id="rId52" Type="http://schemas.openxmlformats.org/officeDocument/2006/relationships/slideLayout" Target="../slideLayouts/slideLayout52.xml"/>
  
   
  <Relationship Id="rId53" Type="http://schemas.openxmlformats.org/officeDocument/2006/relationships/slideLayout" Target="../slideLayouts/slideLayout53.xml"/>
  
   
  <Relationship Id="rId54" Type="http://schemas.openxmlformats.org/officeDocument/2006/relationships/slideLayout" Target="../slideLayouts/slideLayout54.xml"/>
  
   
  <Relationship Id="rId55" Type="http://schemas.openxmlformats.org/officeDocument/2006/relationships/slideLayout" Target="../slideLayouts/slideLayout55.xml"/>
  
   
  <Relationship Id="rId56" Type="http://schemas.openxmlformats.org/officeDocument/2006/relationships/slideLayout" Target="../slideLayouts/slideLayout56.xml"/>
  
   
  <Relationship Id="rId57" Type="http://schemas.openxmlformats.org/officeDocument/2006/relationships/slideLayout" Target="../slideLayouts/slideLayout57.xml"/>
  
   
  <Relationship Id="rId58" Type="http://schemas.openxmlformats.org/officeDocument/2006/relationships/slideLayout" Target="../slideLayouts/slideLayout58.xml"/>
  
   
  <Relationship Id="rId59" Type="http://schemas.openxmlformats.org/officeDocument/2006/relationships/slideLayout" Target="../slideLayouts/slideLayout59.xml"/>
  
   
  <Relationship Id="rId60" Type="http://schemas.openxmlformats.org/officeDocument/2006/relationships/slideLayout" Target="../slideLayouts/slideLayout60.xml"/>
  
   
  <Relationship Id="rId61" Type="http://schemas.openxmlformats.org/officeDocument/2006/relationships/slideLayout" Target="../slideLayouts/slideLayout61.xml"/>
  
   
  <Relationship Id="rId62" Type="http://schemas.openxmlformats.org/officeDocument/2006/relationships/slideLayout" Target="../slideLayouts/slideLayout62.xml"/>
  
   
  <Relationship Id="rId63" Type="http://schemas.openxmlformats.org/officeDocument/2006/relationships/slideLayout" Target="../slideLayouts/slideLayout63.xml"/>
  
   
  <Relationship Id="rId64" Type="http://schemas.openxmlformats.org/officeDocument/2006/relationships/slideLayout" Target="../slideLayouts/slideLayout64.xml"/>
  
   
  <Relationship Id="rId65" Type="http://schemas.openxmlformats.org/officeDocument/2006/relationships/slideLayout" Target="../slideLayouts/slideLayout65.xml"/>
  
 
<Relationship Id="rId66" Type="http://schemas.openxmlformats.org/officeDocument/2006/relationships/theme" Target="../theme/theme4.xml"/>
</Relationships>
</file>

<file path=ppt/slideMasters/_rels/slideMaster5.xml.rels><?xml version="1.0" encoding="UTF-8" standalone="yes"?>
<Relationships xmlns="http://schemas.openxmlformats.org/package/2006/relationships">
  
   
  <Relationship Id="rId67" Type="http://schemas.openxmlformats.org/officeDocument/2006/relationships/slideLayout" Target="../slideLayouts/slideLayout67.xml"/>
  
   
  <Relationship Id="rId68" Type="http://schemas.openxmlformats.org/officeDocument/2006/relationships/slideLayout" Target="../slideLayouts/slideLayout68.xml"/>
  
   
  <Relationship Id="rId69" Type="http://schemas.openxmlformats.org/officeDocument/2006/relationships/slideLayout" Target="../slideLayouts/slideLayout69.xml"/>
  
   
  <Relationship Id="rId70" Type="http://schemas.openxmlformats.org/officeDocument/2006/relationships/slideLayout" Target="../slideLayouts/slideLayout70.xml"/>
  
   
  <Relationship Id="rId71" Type="http://schemas.openxmlformats.org/officeDocument/2006/relationships/slideLayout" Target="../slideLayouts/slideLayout71.xml"/>
  
   
  <Relationship Id="rId72" Type="http://schemas.openxmlformats.org/officeDocument/2006/relationships/slideLayout" Target="../slideLayouts/slideLayout72.xml"/>
  
   
  <Relationship Id="rId73" Type="http://schemas.openxmlformats.org/officeDocument/2006/relationships/slideLayout" Target="../slideLayouts/slideLayout73.xml"/>
  
   
  <Relationship Id="rId74" Type="http://schemas.openxmlformats.org/officeDocument/2006/relationships/slideLayout" Target="../slideLayouts/slideLayout74.xml"/>
  
   
  <Relationship Id="rId75" Type="http://schemas.openxmlformats.org/officeDocument/2006/relationships/slideLayout" Target="../slideLayouts/slideLayout75.xml"/>
  
   
  <Relationship Id="rId76" Type="http://schemas.openxmlformats.org/officeDocument/2006/relationships/slideLayout" Target="../slideLayouts/slideLayout76.xml"/>
  
   
  <Relationship Id="rId77" Type="http://schemas.openxmlformats.org/officeDocument/2006/relationships/slideLayout" Target="../slideLayouts/slideLayout77.xml"/>
  
   
  <Relationship Id="rId78" Type="http://schemas.openxmlformats.org/officeDocument/2006/relationships/slideLayout" Target="../slideLayouts/slideLayout78.xml"/>
  
   
  <Relationship Id="rId79" Type="http://schemas.openxmlformats.org/officeDocument/2006/relationships/slideLayout" Target="../slideLayouts/slideLayout79.xml"/>
  
   
  <Relationship Id="rId80" Type="http://schemas.openxmlformats.org/officeDocument/2006/relationships/slideLayout" Target="../slideLayouts/slideLayout80.xml"/>
  
   
  <Relationship Id="rId81" Type="http://schemas.openxmlformats.org/officeDocument/2006/relationships/slideLayout" Target="../slideLayouts/slideLayout81.xml"/>
  
   
  <Relationship Id="rId82" Type="http://schemas.openxmlformats.org/officeDocument/2006/relationships/slideLayout" Target="../slideLayouts/slideLayout82.xml"/>
  
   
  <Relationship Id="rId83" Type="http://schemas.openxmlformats.org/officeDocument/2006/relationships/slideLayout" Target="../slideLayouts/slideLayout83.xml"/>
  
   
  <Relationship Id="rId84" Type="http://schemas.openxmlformats.org/officeDocument/2006/relationships/slideLayout" Target="../slideLayouts/slideLayout84.xml"/>
  
   
  <Relationship Id="rId85" Type="http://schemas.openxmlformats.org/officeDocument/2006/relationships/slideLayout" Target="../slideLayouts/slideLayout85.xml"/>
  
   
  <Relationship Id="rId86" Type="http://schemas.openxmlformats.org/officeDocument/2006/relationships/slideLayout" Target="../slideLayouts/slideLayout86.xml"/>
  
   
  <Relationship Id="rId87" Type="http://schemas.openxmlformats.org/officeDocument/2006/relationships/slideLayout" Target="../slideLayouts/slideLayout87.xml"/>
  
   
  <Relationship Id="rId88" Type="http://schemas.openxmlformats.org/officeDocument/2006/relationships/slideLayout" Target="../slideLayouts/slideLayout88.xml"/>
  
   
  <Relationship Id="rId89" Type="http://schemas.openxmlformats.org/officeDocument/2006/relationships/slideLayout" Target="../slideLayouts/slideLayout89.xml"/>
  
   
  <Relationship Id="rId90" Type="http://schemas.openxmlformats.org/officeDocument/2006/relationships/slideLayout" Target="../slideLayouts/slideLayout90.xml"/>
  
   
  <Relationship Id="rId91" Type="http://schemas.openxmlformats.org/officeDocument/2006/relationships/slideLayout" Target="../slideLayouts/slideLayout91.xml"/>
  
   
  <Relationship Id="rId92" Type="http://schemas.openxmlformats.org/officeDocument/2006/relationships/slideLayout" Target="../slideLayouts/slideLayout92.xml"/>
  
   
  <Relationship Id="rId93" Type="http://schemas.openxmlformats.org/officeDocument/2006/relationships/slideLayout" Target="../slideLayouts/slideLayout93.xml"/>
  
   
  <Relationship Id="rId94" Type="http://schemas.openxmlformats.org/officeDocument/2006/relationships/slideLayout" Target="../slideLayouts/slideLayout94.xml"/>
  
   
  <Relationship Id="rId95" Type="http://schemas.openxmlformats.org/officeDocument/2006/relationships/slideLayout" Target="../slideLayouts/slideLayout95.xml"/>
  
 
<Relationship Id="rId96" Type="http://schemas.openxmlformats.org/officeDocument/2006/relationships/theme" Target="../theme/theme5.xml"/>
</Relationships>
</file>

<file path=ppt/slideMasters/_rels/slideMaster6.xml.rels><?xml version="1.0" encoding="UTF-8" standalone="yes"?>
<Relationships xmlns="http://schemas.openxmlformats.org/package/2006/relationships">
  
   
  <Relationship Id="rId97" Type="http://schemas.openxmlformats.org/officeDocument/2006/relationships/slideLayout" Target="../slideLayouts/slideLayout97.xml"/>
  
   
  <Relationship Id="rId98" Type="http://schemas.openxmlformats.org/officeDocument/2006/relationships/slideLayout" Target="../slideLayouts/slideLayout98.xml"/>
  
   
  <Relationship Id="rId99" Type="http://schemas.openxmlformats.org/officeDocument/2006/relationships/slideLayout" Target="../slideLayouts/slideLayout99.xml"/>
  
   
  <Relationship Id="rId100" Type="http://schemas.openxmlformats.org/officeDocument/2006/relationships/slideLayout" Target="../slideLayouts/slideLayout100.xml"/>
  
   
  <Relationship Id="rId101" Type="http://schemas.openxmlformats.org/officeDocument/2006/relationships/slideLayout" Target="../slideLayouts/slideLayout101.xml"/>
  
   
  <Relationship Id="rId102" Type="http://schemas.openxmlformats.org/officeDocument/2006/relationships/slideLayout" Target="../slideLayouts/slideLayout102.xml"/>
  
   
  <Relationship Id="rId103" Type="http://schemas.openxmlformats.org/officeDocument/2006/relationships/slideLayout" Target="../slideLayouts/slideLayout103.xml"/>
  
   
  <Relationship Id="rId104" Type="http://schemas.openxmlformats.org/officeDocument/2006/relationships/slideLayout" Target="../slideLayouts/slideLayout104.xml"/>
  
   
  <Relationship Id="rId105" Type="http://schemas.openxmlformats.org/officeDocument/2006/relationships/slideLayout" Target="../slideLayouts/slideLayout105.xml"/>
  
   
  <Relationship Id="rId106" Type="http://schemas.openxmlformats.org/officeDocument/2006/relationships/slideLayout" Target="../slideLayouts/slideLayout106.xml"/>
  
   
  <Relationship Id="rId107" Type="http://schemas.openxmlformats.org/officeDocument/2006/relationships/slideLayout" Target="../slideLayouts/slideLayout107.xml"/>
  
   
  <Relationship Id="rId108" Type="http://schemas.openxmlformats.org/officeDocument/2006/relationships/slideLayout" Target="../slideLayouts/slideLayout108.xml"/>
  
   
  <Relationship Id="rId109" Type="http://schemas.openxmlformats.org/officeDocument/2006/relationships/slideLayout" Target="../slideLayouts/slideLayout109.xml"/>
  
   
  <Relationship Id="rId110" Type="http://schemas.openxmlformats.org/officeDocument/2006/relationships/slideLayout" Target="../slideLayouts/slideLayout110.xml"/>
  
   
  <Relationship Id="rId111" Type="http://schemas.openxmlformats.org/officeDocument/2006/relationships/slideLayout" Target="../slideLayouts/slideLayout111.xml"/>
  
   
  <Relationship Id="rId112" Type="http://schemas.openxmlformats.org/officeDocument/2006/relationships/slideLayout" Target="../slideLayouts/slideLayout112.xml"/>
  
   
  <Relationship Id="rId113" Type="http://schemas.openxmlformats.org/officeDocument/2006/relationships/slideLayout" Target="../slideLayouts/slideLayout113.xml"/>
  
   
  <Relationship Id="rId114" Type="http://schemas.openxmlformats.org/officeDocument/2006/relationships/slideLayout" Target="../slideLayouts/slideLayout114.xml"/>
  
   
  <Relationship Id="rId115" Type="http://schemas.openxmlformats.org/officeDocument/2006/relationships/slideLayout" Target="../slideLayouts/slideLayout115.xml"/>
  
   
  <Relationship Id="rId116" Type="http://schemas.openxmlformats.org/officeDocument/2006/relationships/slideLayout" Target="../slideLayouts/slideLayout116.xml"/>
  
   
  <Relationship Id="rId117" Type="http://schemas.openxmlformats.org/officeDocument/2006/relationships/slideLayout" Target="../slideLayouts/slideLayout117.xml"/>
  
   
  <Relationship Id="rId118" Type="http://schemas.openxmlformats.org/officeDocument/2006/relationships/slideLayout" Target="../slideLayouts/slideLayout118.xml"/>
  
   
  <Relationship Id="rId119" Type="http://schemas.openxmlformats.org/officeDocument/2006/relationships/slideLayout" Target="../slideLayouts/slideLayout119.xml"/>
  
   
  <Relationship Id="rId120" Type="http://schemas.openxmlformats.org/officeDocument/2006/relationships/slideLayout" Target="../slideLayouts/slideLayout120.xml"/>
  
   
  <Relationship Id="rId121" Type="http://schemas.openxmlformats.org/officeDocument/2006/relationships/slideLayout" Target="../slideLayouts/slideLayout121.xml"/>
  
   
  <Relationship Id="rId122" Type="http://schemas.openxmlformats.org/officeDocument/2006/relationships/slideLayout" Target="../slideLayouts/slideLayout122.xml"/>
  
 
 
  <Relationship Id="rId96" Type="http://schemas.openxmlformats.org/officeDocument/2006/relationships/image" Target="../media/master_6/image1.png" />
 
<Relationship Id="rId123" Type="http://schemas.openxmlformats.org/officeDocument/2006/relationships/theme" Target="../theme/theme6.xml"/>
</Relationships>
</file>

<file path=ppt/slideMasters/_rels/slideMaster7.xml.rels><?xml version="1.0" encoding="UTF-8" standalone="yes"?>
<Relationships xmlns="http://schemas.openxmlformats.org/package/2006/relationships">
  
   
  <Relationship Id="rId124" Type="http://schemas.openxmlformats.org/officeDocument/2006/relationships/slideLayout" Target="../slideLayouts/slideLayout124.xml"/>
  
   
  <Relationship Id="rId125" Type="http://schemas.openxmlformats.org/officeDocument/2006/relationships/slideLayout" Target="../slideLayouts/slideLayout125.xml"/>
  
   
  <Relationship Id="rId126" Type="http://schemas.openxmlformats.org/officeDocument/2006/relationships/slideLayout" Target="../slideLayouts/slideLayout126.xml"/>
  
   
  <Relationship Id="rId127" Type="http://schemas.openxmlformats.org/officeDocument/2006/relationships/slideLayout" Target="../slideLayouts/slideLayout127.xml"/>
  
   
  <Relationship Id="rId128" Type="http://schemas.openxmlformats.org/officeDocument/2006/relationships/slideLayout" Target="../slideLayouts/slideLayout128.xml"/>
  
   
  <Relationship Id="rId129" Type="http://schemas.openxmlformats.org/officeDocument/2006/relationships/slideLayout" Target="../slideLayouts/slideLayout129.xml"/>
  
   
  <Relationship Id="rId130" Type="http://schemas.openxmlformats.org/officeDocument/2006/relationships/slideLayout" Target="../slideLayouts/slideLayout130.xml"/>
  
   
  <Relationship Id="rId131" Type="http://schemas.openxmlformats.org/officeDocument/2006/relationships/slideLayout" Target="../slideLayouts/slideLayout131.xml"/>
  
   
  <Relationship Id="rId132" Type="http://schemas.openxmlformats.org/officeDocument/2006/relationships/slideLayout" Target="../slideLayouts/slideLayout132.xml"/>
  
   
  <Relationship Id="rId133" Type="http://schemas.openxmlformats.org/officeDocument/2006/relationships/slideLayout" Target="../slideLayouts/slideLayout133.xml"/>
  
   
  <Relationship Id="rId134" Type="http://schemas.openxmlformats.org/officeDocument/2006/relationships/slideLayout" Target="../slideLayouts/slideLayout134.xml"/>
  
   
  <Relationship Id="rId135" Type="http://schemas.openxmlformats.org/officeDocument/2006/relationships/slideLayout" Target="../slideLayouts/slideLayout135.xml"/>
  
   
  <Relationship Id="rId136" Type="http://schemas.openxmlformats.org/officeDocument/2006/relationships/slideLayout" Target="../slideLayouts/slideLayout136.xml"/>
  
   
  <Relationship Id="rId137" Type="http://schemas.openxmlformats.org/officeDocument/2006/relationships/slideLayout" Target="../slideLayouts/slideLayout137.xml"/>
  
   
  <Relationship Id="rId138" Type="http://schemas.openxmlformats.org/officeDocument/2006/relationships/slideLayout" Target="../slideLayouts/slideLayout138.xml"/>
  
   
  <Relationship Id="rId139" Type="http://schemas.openxmlformats.org/officeDocument/2006/relationships/slideLayout" Target="../slideLayouts/slideLayout139.xml"/>
  
   
  <Relationship Id="rId140" Type="http://schemas.openxmlformats.org/officeDocument/2006/relationships/slideLayout" Target="../slideLayouts/slideLayout140.xml"/>
  
   
  <Relationship Id="rId141" Type="http://schemas.openxmlformats.org/officeDocument/2006/relationships/slideLayout" Target="../slideLayouts/slideLayout141.xml"/>
  
   
  <Relationship Id="rId142" Type="http://schemas.openxmlformats.org/officeDocument/2006/relationships/slideLayout" Target="../slideLayouts/slideLayout142.xml"/>
  
   
  <Relationship Id="rId143" Type="http://schemas.openxmlformats.org/officeDocument/2006/relationships/slideLayout" Target="../slideLayouts/slideLayout143.xml"/>
  
   
  <Relationship Id="rId144" Type="http://schemas.openxmlformats.org/officeDocument/2006/relationships/slideLayout" Target="../slideLayouts/slideLayout144.xml"/>
  
   
  <Relationship Id="rId145" Type="http://schemas.openxmlformats.org/officeDocument/2006/relationships/slideLayout" Target="../slideLayouts/slideLayout145.xml"/>
  
   
  <Relationship Id="rId146" Type="http://schemas.openxmlformats.org/officeDocument/2006/relationships/slideLayout" Target="../slideLayouts/slideLayout146.xml"/>
  
   
  <Relationship Id="rId147" Type="http://schemas.openxmlformats.org/officeDocument/2006/relationships/slideLayout" Target="../slideLayouts/slideLayout147.xml"/>
  
   
  <Relationship Id="rId148" Type="http://schemas.openxmlformats.org/officeDocument/2006/relationships/slideLayout" Target="../slideLayouts/slideLayout148.xml"/>
  
   
  <Relationship Id="rId149" Type="http://schemas.openxmlformats.org/officeDocument/2006/relationships/slideLayout" Target="../slideLayouts/slideLayout149.xml"/>
  
   
  <Relationship Id="rId150" Type="http://schemas.openxmlformats.org/officeDocument/2006/relationships/slideLayout" Target="../slideLayouts/slideLayout150.xml"/>
  
   
  <Relationship Id="rId151" Type="http://schemas.openxmlformats.org/officeDocument/2006/relationships/slideLayout" Target="../slideLayouts/slideLayout151.xml"/>
  
 
<Relationship Id="rId152" Type="http://schemas.openxmlformats.org/officeDocument/2006/relationships/theme" Target="../theme/theme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 r:id="rId31"/>
    <p:sldLayoutId r:id="rId32"/>
    <p:sldLayoutId r:id="rId33"/>
    <p:sldLayoutId r:id="rId34"/>
    <p:sldLayoutId r:id="rId35"/>
    <p:sldLayoutId r:id="rId36"/>
    <p:sldLayoutId r:id="rId3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39"/>
    <p:sldLayoutId r:id="rId40"/>
    <p:sldLayoutId r:id="rId41"/>
    <p:sldLayoutId r:id="rId42"/>
    <p:sldLayoutId r:id="rId43"/>
    <p:sldLayoutId r:id="rId44"/>
    <p:sldLayoutId r:id="rId45"/>
    <p:sldLayoutId r:id="rId46"/>
    <p:sldLayoutId r:id="rId47"/>
    <p:sldLayoutId r:id="rId48"/>
    <p:sldLayoutId r:id="rId49"/>
    <p:sldLayoutId r:id="rId50"/>
    <p:sldLayoutId r:id="rId51"/>
    <p:sldLayoutId r:id="rId52"/>
    <p:sldLayoutId r:id="rId53"/>
    <p:sldLayoutId r:id="rId54"/>
    <p:sldLayoutId r:id="rId55"/>
    <p:sldLayoutId r:id="rId56"/>
    <p:sldLayoutId r:id="rId57"/>
    <p:sldLayoutId r:id="rId58"/>
    <p:sldLayoutId r:id="rId59"/>
    <p:sldLayoutId r:id="rId60"/>
    <p:sldLayoutId r:id="rId61"/>
    <p:sldLayoutId r:id="rId62"/>
    <p:sldLayoutId r:id="rId63"/>
    <p:sldLayoutId r:id="rId64"/>
    <p:sldLayoutId r:id="rId6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67"/>
    <p:sldLayoutId r:id="rId68"/>
    <p:sldLayoutId r:id="rId69"/>
    <p:sldLayoutId r:id="rId70"/>
    <p:sldLayoutId r:id="rId71"/>
    <p:sldLayoutId r:id="rId72"/>
    <p:sldLayoutId r:id="rId73"/>
    <p:sldLayoutId r:id="rId74"/>
    <p:sldLayoutId r:id="rId75"/>
    <p:sldLayoutId r:id="rId76"/>
    <p:sldLayoutId r:id="rId77"/>
    <p:sldLayoutId r:id="rId78"/>
    <p:sldLayoutId r:id="rId79"/>
    <p:sldLayoutId r:id="rId80"/>
    <p:sldLayoutId r:id="rId81"/>
    <p:sldLayoutId r:id="rId82"/>
    <p:sldLayoutId r:id="rId83"/>
    <p:sldLayoutId r:id="rId84"/>
    <p:sldLayoutId r:id="rId85"/>
    <p:sldLayoutId r:id="rId86"/>
    <p:sldLayoutId r:id="rId87"/>
    <p:sldLayoutId r:id="rId88"/>
    <p:sldLayoutId r:id="rId89"/>
    <p:sldLayoutId r:id="rId90"/>
    <p:sldLayoutId r:id="rId91"/>
    <p:sldLayoutId r:id="rId92"/>
    <p:sldLayoutId r:id="rId93"/>
    <p:sldLayoutId r:id="rId94"/>
    <p:sldLayoutId r:id="rId95"/>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08" y="152636"/>
            <a:ext cx="8749667" cy="590931"/>
          </a:xfrm>
          <a:prstGeom prst="rect">
            <a:avLst/>
          </a:prstGeom>
        </p:spPr>
        <p:txBody>
          <a:bodyPr vert="horz" wrap="square" lIns="91440" tIns="45720" rIns="91440" bIns="45720" rtlCol="0" anchor="ctr">
            <a:spAutoFit/>
          </a:bodyPr>
          <a:lstStyle/>
          <a:p>
            <a:r>
              <a:rPr lang="en-GB" dirty="0"/>
              <a:t>Click to edit Master title style</a:t>
            </a:r>
            <a:endParaRPr lang="en-US" dirty="0"/>
          </a:p>
        </p:txBody>
      </p:sp>
      <p:sp>
        <p:nvSpPr>
          <p:cNvPr id="3" name="Text Placeholder 2"/>
          <p:cNvSpPr>
            <a:spLocks noGrp="1"/>
          </p:cNvSpPr>
          <p:nvPr>
            <p:ph type="body" idx="1"/>
          </p:nvPr>
        </p:nvSpPr>
        <p:spPr>
          <a:xfrm>
            <a:off x="250825" y="1125538"/>
            <a:ext cx="8642350" cy="5000625"/>
          </a:xfrm>
          <a:prstGeom prst="rect">
            <a:avLst/>
          </a:prstGeom>
        </p:spPr>
        <p:txBody>
          <a:bodyPr vert="horz" lIns="0" tIns="0" rIns="91440" bIns="45720" rtlCol="0">
            <a:noAutofit/>
          </a:bodyPr>
          <a:lstStyle/>
          <a:p>
            <a:pPr marL="414000" lvl="0" indent="-414000" algn="l" defTabSz="457200" rtl="0" eaLnBrk="1" latinLnBrk="0" hangingPunct="1">
              <a:lnSpc>
                <a:spcPct val="90000"/>
              </a:lnSpc>
              <a:spcBef>
                <a:spcPts val="600"/>
              </a:spcBef>
              <a:buClr>
                <a:schemeClr val="bg2"/>
              </a:buClr>
              <a:buFontTx/>
              <a:buBlip>
                <a:blip r:embed="rId96"/>
              </a:buBlip>
            </a:pPr>
            <a:r>
              <a:rPr lang="en-GB" dirty="0"/>
              <a:t>Click to edit Master text styles</a:t>
            </a:r>
          </a:p>
          <a:p>
            <a:pPr marL="648000" lvl="1" indent="-234000" algn="l" defTabSz="457200" rtl="0" eaLnBrk="1" latinLnBrk="0" hangingPunct="1">
              <a:lnSpc>
                <a:spcPct val="90000"/>
              </a:lnSpc>
              <a:spcBef>
                <a:spcPts val="600"/>
              </a:spcBef>
              <a:buClr>
                <a:schemeClr val="tx2"/>
              </a:buClr>
              <a:buFont typeface="Wingdings" pitchFamily="2" charset="2"/>
              <a:buChar char="§"/>
              <a:tabLst/>
            </a:pPr>
            <a:r>
              <a:rPr lang="en-GB" dirty="0"/>
              <a:t>Second level</a:t>
            </a:r>
            <a:endParaRPr lang="en-US" dirty="0"/>
          </a:p>
        </p:txBody>
      </p:sp>
    </p:spTree>
  </p:cSld>
  <p:clrMap bg1="lt1" tx1="dk1" bg2="lt2" tx2="dk2" accent1="accent1" accent2="accent2" accent3="accent3" accent4="accent4" accent5="accent5" accent6="accent6" hlink="hlink" folHlink="folHlink"/>
  <p:sldLayoutIdLst>
    <p:sldLayoutId r:id="rId97"/>
    <p:sldLayoutId r:id="rId98"/>
    <p:sldLayoutId r:id="rId99"/>
    <p:sldLayoutId r:id="rId100"/>
    <p:sldLayoutId r:id="rId101"/>
    <p:sldLayoutId r:id="rId102"/>
    <p:sldLayoutId r:id="rId103"/>
    <p:sldLayoutId r:id="rId104"/>
    <p:sldLayoutId r:id="rId105"/>
    <p:sldLayoutId r:id="rId106"/>
    <p:sldLayoutId r:id="rId107"/>
    <p:sldLayoutId r:id="rId108"/>
    <p:sldLayoutId r:id="rId109"/>
    <p:sldLayoutId r:id="rId110"/>
    <p:sldLayoutId r:id="rId111"/>
    <p:sldLayoutId r:id="rId112"/>
    <p:sldLayoutId r:id="rId113"/>
    <p:sldLayoutId r:id="rId114"/>
    <p:sldLayoutId r:id="rId115"/>
    <p:sldLayoutId r:id="rId116"/>
    <p:sldLayoutId r:id="rId117"/>
    <p:sldLayoutId r:id="rId118"/>
    <p:sldLayoutId r:id="rId119"/>
    <p:sldLayoutId r:id="rId120"/>
    <p:sldLayoutId r:id="rId121"/>
    <p:sldLayoutId r:id="rId122"/>
  </p:sldLayoutIdLst>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 typeface="Arial"/>
        <a:buChar char="•"/>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r:id="rId124"/>
    <p:sldLayoutId r:id="rId125"/>
    <p:sldLayoutId r:id="rId126"/>
    <p:sldLayoutId r:id="rId127"/>
    <p:sldLayoutId r:id="rId128"/>
    <p:sldLayoutId r:id="rId129"/>
    <p:sldLayoutId r:id="rId130"/>
    <p:sldLayoutId r:id="rId131"/>
    <p:sldLayoutId r:id="rId132"/>
    <p:sldLayoutId r:id="rId133"/>
    <p:sldLayoutId r:id="rId134"/>
    <p:sldLayoutId r:id="rId135"/>
    <p:sldLayoutId r:id="rId136"/>
    <p:sldLayoutId r:id="rId137"/>
    <p:sldLayoutId r:id="rId138"/>
    <p:sldLayoutId r:id="rId139"/>
    <p:sldLayoutId r:id="rId140"/>
    <p:sldLayoutId r:id="rId141"/>
    <p:sldLayoutId r:id="rId142"/>
    <p:sldLayoutId r:id="rId143"/>
    <p:sldLayoutId r:id="rId144"/>
    <p:sldLayoutId r:id="rId145"/>
    <p:sldLayoutId r:id="rId146"/>
    <p:sldLayoutId r:id="rId147"/>
    <p:sldLayoutId r:id="rId148"/>
    <p:sldLayoutId r:id="rId149"/>
    <p:sldLayoutId r:id="rId150"/>
    <p:sldLayoutId r:id="rId15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3600" kern="1200" dirty="0">
          <a:solidFill>
            <a:schemeClr val="bg2"/>
          </a:solidFill>
          <a:latin typeface="Arial" pitchFamily="34" charset="0"/>
          <a:ea typeface="+mj-ea"/>
          <a:cs typeface="Arial" pitchFamily="34" charset="0"/>
        </a:defRPr>
      </a:lvl1pPr>
    </p:titleStyle>
    <p:bodyStyle>
      <a:lvl1pPr marL="446088" indent="-446088" algn="l" defTabSz="457200" rtl="0" eaLnBrk="1" latinLnBrk="0" hangingPunct="1">
        <a:spcBef>
          <a:spcPct val="20000"/>
        </a:spcBef>
        <a:buFontTx/>
        <a:buNone/>
        <a:defRPr lang="en-GB" sz="2800" kern="1200" dirty="0">
          <a:solidFill>
            <a:schemeClr val="tx1">
              <a:lumMod val="65000"/>
              <a:lumOff val="35000"/>
            </a:schemeClr>
          </a:solidFill>
          <a:latin typeface="Arial" pitchFamily="34" charset="0"/>
          <a:ea typeface="+mn-ea"/>
          <a:cs typeface="Arial" pitchFamily="34" charset="0"/>
        </a:defRPr>
      </a:lvl1pPr>
      <a:lvl2pPr marL="717550" indent="-303213" algn="l" defTabSz="457200" rtl="0" eaLnBrk="1" latinLnBrk="0" hangingPunct="1">
        <a:spcBef>
          <a:spcPct val="20000"/>
        </a:spcBef>
        <a:buFont typeface="Arial" pitchFamily="34" charset="0"/>
        <a:buChar char="•"/>
        <a:defRPr lang="en-US" sz="2400" kern="1200" dirty="0">
          <a:solidFill>
            <a:schemeClr val="tx1">
              <a:lumMod val="65000"/>
              <a:lumOff val="35000"/>
            </a:schemeClr>
          </a:solidFill>
          <a:latin typeface="Arial" pitchFamily="34" charset="0"/>
          <a:ea typeface="+mn-ea"/>
          <a:cs typeface="Arial" pitchFamily="34" charset="0"/>
        </a:defRPr>
      </a:lvl2pPr>
      <a:lvl3pPr marL="808038" indent="-300038" algn="l" defTabSz="457200" rtl="0" eaLnBrk="1" latinLnBrk="0" hangingPunct="1">
        <a:spcBef>
          <a:spcPct val="20000"/>
        </a:spcBef>
        <a:buClrTx/>
        <a:buFont typeface="Wingdings 3" pitchFamily="18" charset="2"/>
        <a:buChar char=""/>
        <a:defRPr sz="2400" kern="1200">
          <a:solidFill>
            <a:schemeClr val="tx1">
              <a:lumMod val="65000"/>
              <a:lumOff val="35000"/>
            </a:schemeClr>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2" Target="../media/image4.jpeg" Type="http://schemas.openxmlformats.org/officeDocument/2006/relationships/image"/>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chart" Target="../charts/slide_10/chart3.xml"/>
  <Relationship Id="rId2" Type="http://schemas.openxmlformats.org/officeDocument/2006/relationships/notesSlide" Target="../notesSlides/notesSlide10.xml"/>
  <Relationship Id="rId1" Type="http://schemas.openxmlformats.org/officeDocument/2006/relationships/slideLayout" Target="../slideLayouts/slideLayout15.xml"/>
  <Relationship Id="rId4" Type="http://schemas.openxmlformats.org/officeDocument/2006/relationships/image" Target="../media/slide_10/image7.jpeg"/>
</Relationships>

</file>

<file path=ppt/slides/_rels/slide11.xml.rels><?xml version="1.0" encoding="UTF-8" standalone="yes"?>
<Relationships xmlns="http://schemas.openxmlformats.org/package/2006/relationships">
  <Relationship Id="rId3" Type="http://schemas.openxmlformats.org/officeDocument/2006/relationships/chart" Target="../charts/slide_11/chart4.xml"/>
  <Relationship Id="rId2" Type="http://schemas.openxmlformats.org/officeDocument/2006/relationships/notesSlide" Target="../notesSlides/notesSlide11.xml"/>
  <Relationship Id="rId1" Type="http://schemas.openxmlformats.org/officeDocument/2006/relationships/slideLayout" Target="../slideLayouts/slideLayout15.xml"/>
  <Relationship Id="rId4" Type="http://schemas.openxmlformats.org/officeDocument/2006/relationships/image" Target="../media/slide_11/image8.jpeg"/>
</Relationships>

</file>

<file path=ppt/slides/_rels/slide12.xml.rels><?xml version="1.0" encoding="UTF-8" standalone="yes"?>
<Relationships xmlns="http://schemas.openxmlformats.org/package/2006/relationships">
  <Relationship Id="rId3" Type="http://schemas.openxmlformats.org/officeDocument/2006/relationships/chart" Target="../charts/slide_12/chart5.xml"/>
  <Relationship Id="rId2" Type="http://schemas.openxmlformats.org/officeDocument/2006/relationships/notesSlide" Target="../notesSlides/notesSlide12.xml"/>
  <Relationship Id="rId1" Type="http://schemas.openxmlformats.org/officeDocument/2006/relationships/slideLayout" Target="../slideLayouts/slideLayout15.xml"/>
  <Relationship Id="rId4" Type="http://schemas.openxmlformats.org/officeDocument/2006/relationships/image" Target="../media/slide_12/image9.jpeg"/>
</Relationships>

</file>

<file path=ppt/slides/_rels/slide13.xml.rels><?xml version="1.0" encoding="UTF-8" standalone="yes"?>
<Relationships xmlns="http://schemas.openxmlformats.org/package/2006/relationships">
  <Relationship Id="rId3" Type="http://schemas.openxmlformats.org/officeDocument/2006/relationships/chart" Target="../charts/slide_13/chart6.xml"/>
  <Relationship Id="rId2" Type="http://schemas.openxmlformats.org/officeDocument/2006/relationships/notesSlide" Target="../notesSlides/notesSlide13.xml"/>
  <Relationship Id="rId1" Type="http://schemas.openxmlformats.org/officeDocument/2006/relationships/slideLayout" Target="../slideLayouts/slideLayout15.xml"/>
  <Relationship Id="rId4" Type="http://schemas.openxmlformats.org/officeDocument/2006/relationships/image" Target="../media/slide_13/image10.jpeg"/>
</Relationships>

</file>

<file path=ppt/slides/_rels/slide14.xml.rels><?xml version="1.0" encoding="UTF-8" standalone="yes"?>
<Relationships xmlns="http://schemas.openxmlformats.org/package/2006/relationships">
  <Relationship Id="rId3" Type="http://schemas.openxmlformats.org/officeDocument/2006/relationships/chart" Target="../charts/slide_14/chart7.xml"/>
  <Relationship Id="rId2" Type="http://schemas.openxmlformats.org/officeDocument/2006/relationships/notesSlide" Target="../notesSlides/notesSlide14.xml"/>
  <Relationship Id="rId1" Type="http://schemas.openxmlformats.org/officeDocument/2006/relationships/slideLayout" Target="../slideLayouts/slideLayout15.xml"/>
  <Relationship Id="rId4" Type="http://schemas.openxmlformats.org/officeDocument/2006/relationships/image" Target="../media/slide_14/image11.jpeg"/>
</Relationships>

</file>

<file path=ppt/slides/_rels/slide15.xml.rels><?xml version="1.0" encoding="UTF-8" standalone="yes"?>
<Relationships xmlns="http://schemas.openxmlformats.org/package/2006/relationships">
  <Relationship Id="rId3" Type="http://schemas.openxmlformats.org/officeDocument/2006/relationships/chart" Target="../charts/slide_15/chart8.xml"/>
  <Relationship Id="rId2" Type="http://schemas.openxmlformats.org/officeDocument/2006/relationships/notesSlide" Target="../notesSlides/notesSlide15.xml"/>
  <Relationship Id="rId1" Type="http://schemas.openxmlformats.org/officeDocument/2006/relationships/slideLayout" Target="../slideLayouts/slideLayout15.xml"/>
  <Relationship Id="rId4" Type="http://schemas.openxmlformats.org/officeDocument/2006/relationships/image" Target="../media/slide_15/image12.jpeg"/>
</Relationships>

</file>

<file path=ppt/slides/_rels/slide16.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16/tag4.xml"/>
  <Relationship Id="rId1" Type="http://schemas.openxmlformats.org/officeDocument/2006/relationships/tags" Target="../tags/slide_16/tag3.xml"/>
  <Relationship Id="rId5" Type="http://schemas.openxmlformats.org/officeDocument/2006/relationships/chart" Target="../charts/slide_16/chart9.xml"/>
  <Relationship Id="rId4" Type="http://schemas.openxmlformats.org/officeDocument/2006/relationships/notesSlide" Target="../notesSlides/notesSlide16.xml"/>
</Relationships>

</file>

<file path=ppt/slides/_rels/slide17.xml.rels><?xml version="1.0" encoding="UTF-8" standalone="yes"?>
<Relationships xmlns="http://schemas.openxmlformats.org/package/2006/relationships">
  <Relationship Id="rId3" Type="http://schemas.openxmlformats.org/officeDocument/2006/relationships/chart" Target="../charts/slide_17/chart10.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slide_17/image6.jpeg"/>
</Relationships>

</file>

<file path=ppt/slides/_rels/slide18.xml.rels><?xml version="1.0" encoding="UTF-8" standalone="yes"?>
<Relationships xmlns="http://schemas.openxmlformats.org/package/2006/relationships">
  <Relationship Id="rId3" Type="http://schemas.openxmlformats.org/officeDocument/2006/relationships/chart" Target="../charts/slide_18/chart11.xml"/>
  <Relationship Id="rId2" Type="http://schemas.openxmlformats.org/officeDocument/2006/relationships/notesSlide" Target="../notesSlides/notesSlide18.xml"/>
  <Relationship Id="rId1" Type="http://schemas.openxmlformats.org/officeDocument/2006/relationships/slideLayout" Target="../slideLayouts/slideLayout15.xml"/>
  <Relationship Id="rId4" Type="http://schemas.openxmlformats.org/officeDocument/2006/relationships/image" Target="../media/slide_18/image7.jpeg"/>
</Relationships>

</file>

<file path=ppt/slides/_rels/slide19.xml.rels><?xml version="1.0" encoding="UTF-8" standalone="yes"?>
<Relationships xmlns="http://schemas.openxmlformats.org/package/2006/relationships">
  <Relationship Id="rId3" Type="http://schemas.openxmlformats.org/officeDocument/2006/relationships/chart" Target="../charts/slide_19/chart12.xm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slide_19/image8.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arget="../media/image4.jpeg" Type="http://schemas.openxmlformats.org/officeDocument/2006/relationships/image"/>
  
  
    <Relationship Id="rId100" Target="http://www.spicerack.co.uk" Type="http://schemas.openxmlformats.org/officeDocument/2006/relationships/hyperlink" TargetMode="External"/>
  
</Relationships>
</file>

<file path=ppt/slides/_rels/slide20.xml.rels><?xml version="1.0" encoding="UTF-8" standalone="yes"?>
<Relationships xmlns="http://schemas.openxmlformats.org/package/2006/relationships">
  <Relationship Id="rId3" Type="http://schemas.openxmlformats.org/officeDocument/2006/relationships/chart" Target="../charts/slide_20/chart13.xml"/>
  <Relationship Id="rId2" Type="http://schemas.openxmlformats.org/officeDocument/2006/relationships/notesSlide" Target="../notesSlides/notesSlide20.xml"/>
  <Relationship Id="rId1" Type="http://schemas.openxmlformats.org/officeDocument/2006/relationships/slideLayout" Target="../slideLayouts/slideLayout15.xml"/>
  <Relationship Id="rId4" Type="http://schemas.openxmlformats.org/officeDocument/2006/relationships/image" Target="../media/slide_20/image9.jpeg"/>
</Relationships>

</file>

<file path=ppt/slides/_rels/slide21.xml.rels><?xml version="1.0" encoding="UTF-8" standalone="yes"?>
<Relationships xmlns="http://schemas.openxmlformats.org/package/2006/relationships">
  <Relationship Id="rId3" Type="http://schemas.openxmlformats.org/officeDocument/2006/relationships/chart" Target="../charts/slide_21/chart14.xml"/>
  <Relationship Id="rId2" Type="http://schemas.openxmlformats.org/officeDocument/2006/relationships/notesSlide" Target="../notesSlides/notesSlide21.xml"/>
  <Relationship Id="rId1" Type="http://schemas.openxmlformats.org/officeDocument/2006/relationships/slideLayout" Target="../slideLayouts/slideLayout15.xml"/>
  <Relationship Id="rId4" Type="http://schemas.openxmlformats.org/officeDocument/2006/relationships/image" Target="../media/slide_21/image10.jpeg"/>
</Relationships>

</file>

<file path=ppt/slides/_rels/slide22.xml.rels><?xml version="1.0" encoding="UTF-8" standalone="yes"?>
<Relationships xmlns="http://schemas.openxmlformats.org/package/2006/relationships">
  <Relationship Id="rId3" Type="http://schemas.openxmlformats.org/officeDocument/2006/relationships/chart" Target="../charts/slide_22/chart15.xml"/>
  <Relationship Id="rId2" Type="http://schemas.openxmlformats.org/officeDocument/2006/relationships/notesSlide" Target="../notesSlides/notesSlide22.xml"/>
  <Relationship Id="rId1" Type="http://schemas.openxmlformats.org/officeDocument/2006/relationships/slideLayout" Target="../slideLayouts/slideLayout15.xml"/>
  <Relationship Id="rId4" Type="http://schemas.openxmlformats.org/officeDocument/2006/relationships/image" Target="../media/slide_22/image11.jpeg"/>
</Relationships>

</file>

<file path=ppt/slides/_rels/slide23.xml.rels><?xml version="1.0" encoding="UTF-8" standalone="yes"?>
<Relationships xmlns="http://schemas.openxmlformats.org/package/2006/relationships">
  <Relationship Id="rId3" Type="http://schemas.openxmlformats.org/officeDocument/2006/relationships/chart" Target="../charts/slide_23/chart16.xml"/>
  <Relationship Id="rId2" Type="http://schemas.openxmlformats.org/officeDocument/2006/relationships/notesSlide" Target="../notesSlides/notesSlide23.xml"/>
  <Relationship Id="rId1" Type="http://schemas.openxmlformats.org/officeDocument/2006/relationships/slideLayout" Target="../slideLayouts/slideLayout15.xml"/>
  <Relationship Id="rId4" Type="http://schemas.openxmlformats.org/officeDocument/2006/relationships/image" Target="../media/slide_23/image12.jpe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9.xml"/>
</Relationships>

</file>

<file path=ppt/slides/_rels/slide25.xml.rels><?xml version="1.0" encoding="UTF-8" standalone="yes"?>
<Relationships xmlns="http://schemas.openxmlformats.org/package/2006/relationships">
  <Relationship Id="rId3" Type="http://schemas.openxmlformats.org/officeDocument/2006/relationships/image" Target="../media/slide_25/image4.jpeg"/>
  <Relationship Id="rId2" Type="http://schemas.openxmlformats.org/officeDocument/2006/relationships/notesSlide" Target="../notesSlides/notesSlide25.xml"/>
  <Relationship Id="rId1" Type="http://schemas.openxmlformats.org/officeDocument/2006/relationships/slideLayout" Target="../slideLayouts/slideLayout46.xml"/>
</Relationships>

</file>

<file path=ppt/slides/_rels/slide2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6/tag2.xml"/>
  <Relationship Id="rId1" Type="http://schemas.openxmlformats.org/officeDocument/2006/relationships/tags" Target="../tags/slide_26/tag1.xml"/>
  <Relationship Id="rId5" Type="http://schemas.openxmlformats.org/officeDocument/2006/relationships/chart" Target="../charts/slide_26/chart1.xml"/>
  <Relationship Id="rId4" Type="http://schemas.openxmlformats.org/officeDocument/2006/relationships/notesSlide" Target="../notesSlides/notesSlide26.xml"/>
</Relationships>

</file>

<file path=ppt/slides/_rels/slide27.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7/tag4.xml"/>
  <Relationship Id="rId1" Type="http://schemas.openxmlformats.org/officeDocument/2006/relationships/tags" Target="../tags/slide_27/tag3.xml"/>
  <Relationship Id="rId5" Type="http://schemas.openxmlformats.org/officeDocument/2006/relationships/chart" Target="../charts/slide_27/chart2.xml"/>
  <Relationship Id="rId4" Type="http://schemas.openxmlformats.org/officeDocument/2006/relationships/notesSlide" Target="../notesSlides/notesSlide27.xml"/>
</Relationships>

</file>

<file path=ppt/slides/_rels/slide28.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8/tag6.xml"/>
  <Relationship Id="rId1" Type="http://schemas.openxmlformats.org/officeDocument/2006/relationships/tags" Target="../tags/slide_28/tag5.xml"/>
  <Relationship Id="rId5" Type="http://schemas.openxmlformats.org/officeDocument/2006/relationships/chart" Target="../charts/slide_28/chart3.xml"/>
  <Relationship Id="rId4" Type="http://schemas.openxmlformats.org/officeDocument/2006/relationships/notesSlide" Target="../notesSlides/notesSlide28.xml"/>
</Relationships>

</file>

<file path=ppt/slides/_rels/slide29.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29/tag8.xml"/>
  <Relationship Id="rId1" Type="http://schemas.openxmlformats.org/officeDocument/2006/relationships/tags" Target="../tags/slide_29/tag7.xml"/>
  <Relationship Id="rId5" Type="http://schemas.openxmlformats.org/officeDocument/2006/relationships/chart" Target="../charts/slide_29/chart4.xml"/>
  <Relationship Id="rId4" Type="http://schemas.openxmlformats.org/officeDocument/2006/relationships/notesSlide" Target="../notesSlides/notesSlide29.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0/tag10.xml"/>
  <Relationship Id="rId1" Type="http://schemas.openxmlformats.org/officeDocument/2006/relationships/tags" Target="../tags/slide_30/tag9.xml"/>
  <Relationship Id="rId5" Type="http://schemas.openxmlformats.org/officeDocument/2006/relationships/chart" Target="../charts/slide_30/chart5.xml"/>
  <Relationship Id="rId4" Type="http://schemas.openxmlformats.org/officeDocument/2006/relationships/notesSlide" Target="../notesSlides/notesSlide30.xml"/>
</Relationships>

</file>

<file path=ppt/slides/_rels/slide31.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1/tag12.xml"/>
  <Relationship Id="rId1" Type="http://schemas.openxmlformats.org/officeDocument/2006/relationships/tags" Target="../tags/slide_31/tag11.xml"/>
  <Relationship Id="rId5" Type="http://schemas.openxmlformats.org/officeDocument/2006/relationships/chart" Target="../charts/slide_31/chart6.xml"/>
  <Relationship Id="rId4" Type="http://schemas.openxmlformats.org/officeDocument/2006/relationships/notesSlide" Target="../notesSlides/notesSlide31.xml"/>
</Relationships>

</file>

<file path=ppt/slides/_rels/slide32.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2/tag14.xml"/>
  <Relationship Id="rId1" Type="http://schemas.openxmlformats.org/officeDocument/2006/relationships/tags" Target="../tags/slide_32/tag13.xml"/>
  <Relationship Id="rId5" Type="http://schemas.openxmlformats.org/officeDocument/2006/relationships/chart" Target="../charts/slide_32/chart7.xml"/>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3/tag16.xml"/>
  <Relationship Id="rId1" Type="http://schemas.openxmlformats.org/officeDocument/2006/relationships/tags" Target="../tags/slide_33/tag15.xml"/>
  <Relationship Id="rId5" Type="http://schemas.openxmlformats.org/officeDocument/2006/relationships/chart" Target="../charts/slide_33/chart8.xml"/>
  <Relationship Id="rId4" Type="http://schemas.openxmlformats.org/officeDocument/2006/relationships/notesSlide" Target="../notesSlides/notesSlide33.xml"/>
</Relationships>

</file>

<file path=ppt/slides/_rels/slide34.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4/tag18.xml"/>
  <Relationship Id="rId1" Type="http://schemas.openxmlformats.org/officeDocument/2006/relationships/tags" Target="../tags/slide_34/tag17.xml"/>
  <Relationship Id="rId5" Type="http://schemas.openxmlformats.org/officeDocument/2006/relationships/chart" Target="../charts/slide_34/chart9.xml"/>
  <Relationship Id="rId4" Type="http://schemas.openxmlformats.org/officeDocument/2006/relationships/notesSlide" Target="../notesSlides/notesSlide34.xml"/>
</Relationships>

</file>

<file path=ppt/slides/_rels/slide35.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5/tag20.xml"/>
  <Relationship Id="rId1" Type="http://schemas.openxmlformats.org/officeDocument/2006/relationships/tags" Target="../tags/slide_35/tag19.xml"/>
  <Relationship Id="rId5" Type="http://schemas.openxmlformats.org/officeDocument/2006/relationships/chart" Target="../charts/slide_35/chart10.xml"/>
  <Relationship Id="rId4" Type="http://schemas.openxmlformats.org/officeDocument/2006/relationships/notesSlide" Target="../notesSlides/notesSlide35.xml"/>
</Relationships>

</file>

<file path=ppt/slides/_rels/slide36.xml.rels><?xml version="1.0" encoding="UTF-8" standalone="yes"?>
<Relationships xmlns="http://schemas.openxmlformats.org/package/2006/relationships">
  <Relationship Id="rId3" Type="http://schemas.openxmlformats.org/officeDocument/2006/relationships/slideLayout" Target="../slideLayouts/slideLayout42.xml"/>
  <Relationship Id="rId2" Type="http://schemas.openxmlformats.org/officeDocument/2006/relationships/tags" Target="../tags/slide_36/tag22.xml"/>
  <Relationship Id="rId1" Type="http://schemas.openxmlformats.org/officeDocument/2006/relationships/tags" Target="../tags/slide_36/tag21.xml"/>
  <Relationship Id="rId5" Type="http://schemas.openxmlformats.org/officeDocument/2006/relationships/chart" Target="../charts/slide_36/chart11.xml"/>
  <Relationship Id="rId4" Type="http://schemas.openxmlformats.org/officeDocument/2006/relationships/notesSlide" Target="../notesSlides/notesSlide36.xml"/>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62.xml"/>
</Relationships>

</file>

<file path=ppt/slides/_rels/slide38.xml.rels><?xml version="1.0" encoding="UTF-8" standalone="yes"?>
<Relationships xmlns="http://schemas.openxmlformats.org/package/2006/relationships">
  <Relationship Id="rId3" Type="http://schemas.openxmlformats.org/officeDocument/2006/relationships/chart" Target="../charts/slide_38/chart12.xml"/>
  <Relationship Id="rId2" Type="http://schemas.openxmlformats.org/officeDocument/2006/relationships/notesSlide" Target="../notesSlides/notesSlide38.xml"/>
  <Relationship Id="rId1" Type="http://schemas.openxmlformats.org/officeDocument/2006/relationships/slideLayout" Target="../slideLayouts/slideLayout42.xml"/>
  <Relationship Id="rId4" Type="http://schemas.openxmlformats.org/officeDocument/2006/relationships/image" Target="../media/slide_38/image5.jpeg"/>
</Relationships>

</file>

<file path=ppt/slides/_rels/slide39.xml.rels><?xml version="1.0" encoding="UTF-8" standalone="yes"?>
<Relationships xmlns="http://schemas.openxmlformats.org/package/2006/relationships">
  <Relationship Id="rId3" Type="http://schemas.openxmlformats.org/officeDocument/2006/relationships/chart" Target="../charts/slide_39/chart13.xml"/>
  <Relationship Id="rId2" Type="http://schemas.openxmlformats.org/officeDocument/2006/relationships/notesSlide" Target="../notesSlides/notesSlide39.xml"/>
  <Relationship Id="rId1" Type="http://schemas.openxmlformats.org/officeDocument/2006/relationships/slideLayout" Target="../slideLayouts/slideLayout42.xml"/>
  <Relationship Id="rId4" Type="http://schemas.openxmlformats.org/officeDocument/2006/relationships/image" Target="../media/slide_39/image6.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
  <Relationship Id="rId3" Type="http://schemas.openxmlformats.org/officeDocument/2006/relationships/chart" Target="../charts/slide_40/chart14.xml"/>
  <Relationship Id="rId2" Type="http://schemas.openxmlformats.org/officeDocument/2006/relationships/notesSlide" Target="../notesSlides/notesSlide40.xml"/>
  <Relationship Id="rId1" Type="http://schemas.openxmlformats.org/officeDocument/2006/relationships/slideLayout" Target="../slideLayouts/slideLayout42.xml"/>
  <Relationship Id="rId4" Type="http://schemas.openxmlformats.org/officeDocument/2006/relationships/image" Target="../media/slide_40/image7.jpeg"/>
</Relationships>

</file>

<file path=ppt/slides/_rels/slide41.xml.rels><?xml version="1.0" encoding="UTF-8" standalone="yes"?>
<Relationships xmlns="http://schemas.openxmlformats.org/package/2006/relationships">
  <Relationship Id="rId3" Type="http://schemas.openxmlformats.org/officeDocument/2006/relationships/chart" Target="../charts/slide_41/chart15.xml"/>
  <Relationship Id="rId2" Type="http://schemas.openxmlformats.org/officeDocument/2006/relationships/notesSlide" Target="../notesSlides/notesSlide41.xml"/>
  <Relationship Id="rId1" Type="http://schemas.openxmlformats.org/officeDocument/2006/relationships/slideLayout" Target="../slideLayouts/slideLayout42.xml"/>
  <Relationship Id="rId4" Type="http://schemas.openxmlformats.org/officeDocument/2006/relationships/image" Target="../media/slide_41/image8.jpeg"/>
</Relationships>

</file>

<file path=ppt/slides/_rels/slide42.xml.rels><?xml version="1.0" encoding="UTF-8" standalone="yes"?>
<Relationships xmlns="http://schemas.openxmlformats.org/package/2006/relationships">
  <Relationship Id="rId3" Type="http://schemas.openxmlformats.org/officeDocument/2006/relationships/chart" Target="../charts/slide_42/chart16.xml"/>
  <Relationship Id="rId2" Type="http://schemas.openxmlformats.org/officeDocument/2006/relationships/notesSlide" Target="../notesSlides/notesSlide42.xml"/>
  <Relationship Id="rId1" Type="http://schemas.openxmlformats.org/officeDocument/2006/relationships/slideLayout" Target="../slideLayouts/slideLayout42.xml"/>
  <Relationship Id="rId4" Type="http://schemas.openxmlformats.org/officeDocument/2006/relationships/image" Target="../media/slide_42/image9.jpeg"/>
</Relationships>

</file>

<file path=ppt/slides/_rels/slide43.xml.rels><?xml version="1.0" encoding="UTF-8" standalone="yes"?>
<Relationships xmlns="http://schemas.openxmlformats.org/package/2006/relationships">
  <Relationship Id="rId3" Type="http://schemas.openxmlformats.org/officeDocument/2006/relationships/chart" Target="../charts/slide_43/chart17.xml"/>
  <Relationship Id="rId2" Type="http://schemas.openxmlformats.org/officeDocument/2006/relationships/notesSlide" Target="../notesSlides/notesSlide43.xml"/>
  <Relationship Id="rId1" Type="http://schemas.openxmlformats.org/officeDocument/2006/relationships/slideLayout" Target="../slideLayouts/slideLayout42.xml"/>
  <Relationship Id="rId4" Type="http://schemas.openxmlformats.org/officeDocument/2006/relationships/image" Target="../media/slide_43/image10.jpeg"/>
</Relationships>

</file>

<file path=ppt/slides/_rels/slide44.xml.rels><?xml version="1.0" encoding="UTF-8" standalone="yes"?>
<Relationships xmlns="http://schemas.openxmlformats.org/package/2006/relationships">
  <Relationship Id="rId3" Type="http://schemas.openxmlformats.org/officeDocument/2006/relationships/chart" Target="../charts/slide_44/chart18.xml"/>
  <Relationship Id="rId2" Type="http://schemas.openxmlformats.org/officeDocument/2006/relationships/notesSlide" Target="../notesSlides/notesSlide44.xml"/>
  <Relationship Id="rId1" Type="http://schemas.openxmlformats.org/officeDocument/2006/relationships/slideLayout" Target="../slideLayouts/slideLayout42.xml"/>
  <Relationship Id="rId4" Type="http://schemas.openxmlformats.org/officeDocument/2006/relationships/image" Target="../media/slide_44/image11.jpeg"/>
</Relationships>

</file>

<file path=ppt/slides/_rels/slide45.xml.rels><?xml version="1.0" encoding="UTF-8" standalone="yes"?>
<Relationships xmlns="http://schemas.openxmlformats.org/package/2006/relationships">
  <Relationship Id="rId3" Type="http://schemas.openxmlformats.org/officeDocument/2006/relationships/chart" Target="../charts/slide_45/chart19.xml"/>
  <Relationship Id="rId2" Type="http://schemas.openxmlformats.org/officeDocument/2006/relationships/notesSlide" Target="../notesSlides/notesSlide45.xml"/>
  <Relationship Id="rId1" Type="http://schemas.openxmlformats.org/officeDocument/2006/relationships/slideLayout" Target="../slideLayouts/slideLayout42.xml"/>
  <Relationship Id="rId4" Type="http://schemas.openxmlformats.org/officeDocument/2006/relationships/image" Target="../media/slide_45/image12.jpeg"/>
</Relationships>

</file>

<file path=ppt/slides/_rels/slide46.xml.rels><?xml version="1.0" encoding="UTF-8" standalone="yes"?>
<Relationships xmlns="http://schemas.openxmlformats.org/package/2006/relationships">
  <Relationship Id="rId3" Type="http://schemas.openxmlformats.org/officeDocument/2006/relationships/chart" Target="../charts/slide_46/chart20.xml"/>
  <Relationship Id="rId2" Type="http://schemas.openxmlformats.org/officeDocument/2006/relationships/notesSlide" Target="../notesSlides/notesSlide46.xml"/>
  <Relationship Id="rId1" Type="http://schemas.openxmlformats.org/officeDocument/2006/relationships/slideLayout" Target="../slideLayouts/slideLayout42.xml"/>
  <Relationship Id="rId4" Type="http://schemas.openxmlformats.org/officeDocument/2006/relationships/image" Target="../media/slide_46/image13.jpeg"/>
</Relationships>

</file>

<file path=ppt/slides/_rels/slide47.xml.rels><?xml version="1.0" encoding="UTF-8" standalone="yes"?>
<Relationships xmlns="http://schemas.openxmlformats.org/package/2006/relationships">
  <Relationship Id="rId3" Type="http://schemas.openxmlformats.org/officeDocument/2006/relationships/chart" Target="../charts/slide_47/chart21.xml"/>
  <Relationship Id="rId2" Type="http://schemas.openxmlformats.org/officeDocument/2006/relationships/notesSlide" Target="../notesSlides/notesSlide47.xml"/>
  <Relationship Id="rId1" Type="http://schemas.openxmlformats.org/officeDocument/2006/relationships/slideLayout" Target="../slideLayouts/slideLayout42.xml"/>
  <Relationship Id="rId4" Type="http://schemas.openxmlformats.org/officeDocument/2006/relationships/image" Target="../media/slide_47/image14.jpeg"/>
</Relationships>

</file>

<file path=ppt/slides/_rels/slide48.xml.rels><?xml version="1.0" encoding="UTF-8" standalone="yes"?>
<Relationships xmlns="http://schemas.openxmlformats.org/package/2006/relationships">
  <Relationship Id="rId3" Type="http://schemas.openxmlformats.org/officeDocument/2006/relationships/chart" Target="../charts/slide_48/chart22.xml"/>
  <Relationship Id="rId2" Type="http://schemas.openxmlformats.org/officeDocument/2006/relationships/notesSlide" Target="../notesSlides/notesSlide48.xml"/>
  <Relationship Id="rId1" Type="http://schemas.openxmlformats.org/officeDocument/2006/relationships/slideLayout" Target="../slideLayouts/slideLayout42.xml"/>
  <Relationship Id="rId4" Type="http://schemas.openxmlformats.org/officeDocument/2006/relationships/image" Target="../media/slide_48/image15.jpeg"/>
</Relationships>

</file>

<file path=ppt/slides/_rels/slide49.xml.rels><?xml version="1.0" encoding="UTF-8" standalone="yes"?>
<Relationships xmlns="http://schemas.openxmlformats.org/package/2006/relationships">
  <Relationship Id="rId3" Type="http://schemas.openxmlformats.org/officeDocument/2006/relationships/chart" Target="../charts/slide_49/chart23.xml"/>
  <Relationship Id="rId2" Type="http://schemas.openxmlformats.org/officeDocument/2006/relationships/notesSlide" Target="../notesSlides/notesSlide49.xml"/>
  <Relationship Id="rId1" Type="http://schemas.openxmlformats.org/officeDocument/2006/relationships/slideLayout" Target="../slideLayouts/slideLayout42.xml"/>
  <Relationship Id="rId4" Type="http://schemas.openxmlformats.org/officeDocument/2006/relationships/image" Target="../media/slide_49/image16.jpeg"/>
</Relationships>

</file>

<file path=ppt/slides/_rels/slide5.xml.rels><?xml version="1.0" encoding="UTF-8" standalone="yes"?>
<Relationships xmlns="http://schemas.openxmlformats.org/package/2006/relationships">
  <Relationship Id="rId2" Target="../media/sector_leisure.jpeg" Type="http://schemas.openxmlformats.org/officeDocument/2006/relationships/image"/>
  <Relationship Id="rId1" Type="http://schemas.openxmlformats.org/officeDocument/2006/relationships/slideLayout" Target="../slideLayouts/slideLayout6.xml"/>
  
    <Relationship Id="rId100" Target="https://staging-ffonline.foresightfactory.co/content/cult-of-immediacy-copy" Type="http://schemas.openxmlformats.org/officeDocument/2006/relationships/hyperlink" TargetMode="External"/>
  
</Relationships>
</file>

<file path=ppt/slides/_rels/slide50.xml.rels><?xml version="1.0" encoding="UTF-8" standalone="yes"?>
<Relationships xmlns="http://schemas.openxmlformats.org/package/2006/relationships">
  <Relationship Id="rId3" Type="http://schemas.openxmlformats.org/officeDocument/2006/relationships/chart" Target="../charts/slide_50/chart24.xml"/>
  <Relationship Id="rId2" Type="http://schemas.openxmlformats.org/officeDocument/2006/relationships/notesSlide" Target="../notesSlides/notesSlide50.xml"/>
  <Relationship Id="rId1" Type="http://schemas.openxmlformats.org/officeDocument/2006/relationships/slideLayout" Target="../slideLayouts/slideLayout42.xml"/>
  <Relationship Id="rId4" Type="http://schemas.openxmlformats.org/officeDocument/2006/relationships/image" Target="../media/slide_50/image17.jpeg"/>
</Relationships>

</file>

<file path=ppt/slides/_rels/slide51.xml.rels><?xml version="1.0" encoding="UTF-8" standalone="yes"?>
<Relationships xmlns="http://schemas.openxmlformats.org/package/2006/relationships">
  <Relationship Id="rId3" Type="http://schemas.openxmlformats.org/officeDocument/2006/relationships/chart" Target="../charts/slide_51/chart25.xml"/>
  <Relationship Id="rId2" Type="http://schemas.openxmlformats.org/officeDocument/2006/relationships/notesSlide" Target="../notesSlides/notesSlide51.xml"/>
  <Relationship Id="rId1" Type="http://schemas.openxmlformats.org/officeDocument/2006/relationships/slideLayout" Target="../slideLayouts/slideLayout42.xml"/>
  <Relationship Id="rId4" Type="http://schemas.openxmlformats.org/officeDocument/2006/relationships/image" Target="../media/slide_51/image18.jpeg"/>
</Relationships>

</file>

<file path=ppt/slides/_rels/slide52.xml.rels><?xml version="1.0" encoding="UTF-8" standalone="yes"?>
<Relationships xmlns="http://schemas.openxmlformats.org/package/2006/relationships">
  <Relationship Id="rId3" Type="http://schemas.openxmlformats.org/officeDocument/2006/relationships/chart" Target="../charts/slide_52/chart26.xml"/>
  <Relationship Id="rId2" Type="http://schemas.openxmlformats.org/officeDocument/2006/relationships/notesSlide" Target="../notesSlides/notesSlide52.xml"/>
  <Relationship Id="rId1" Type="http://schemas.openxmlformats.org/officeDocument/2006/relationships/slideLayout" Target="../slideLayouts/slideLayout42.xml"/>
  <Relationship Id="rId4" Type="http://schemas.openxmlformats.org/officeDocument/2006/relationships/image" Target="../media/slide_52/image19.jpeg"/>
</Relationships>

</file>

<file path=ppt/slides/_rels/slide53.xml.rels><?xml version="1.0" encoding="UTF-8" standalone="yes"?>
<Relationships xmlns="http://schemas.openxmlformats.org/package/2006/relationships">
  <Relationship Id="rId1" Type="http://schemas.openxmlformats.org/officeDocument/2006/relationships/slideLayout" Target="../slideLayouts/slideLayout41.xml"/>
</Relationships>

</file>

<file path=ppt/slides/_rels/slide54.xml.rels><?xml version="1.0" encoding="UTF-8" standalone="yes"?>
<Relationships xmlns="http://schemas.openxmlformats.org/package/2006/relationships">
  <Relationship Id="rId2" Type="http://schemas.openxmlformats.org/officeDocument/2006/relationships/notesSlide" Target="../notesSlides/notesSlide54.xml"/>
  <Relationship Id="rId1" Type="http://schemas.openxmlformats.org/officeDocument/2006/relationships/slideLayout" Target="../slideLayouts/slideLayout85.xml"/>
</Relationships>

</file>

<file path=ppt/slides/_rels/slide55.xml.rels><?xml version="1.0" encoding="UTF-8" standalone="yes"?>
<Relationships xmlns="http://schemas.openxmlformats.org/package/2006/relationships">
  <Relationship Id="rId3" Type="http://schemas.openxmlformats.org/officeDocument/2006/relationships/chart" Target="../charts/slide_55/chart1.xml"/>
  <Relationship Id="rId2" Type="http://schemas.openxmlformats.org/officeDocument/2006/relationships/notesSlide" Target="../notesSlides/notesSlide55.xml"/>
  <Relationship Id="rId1" Type="http://schemas.openxmlformats.org/officeDocument/2006/relationships/slideLayout" Target="../slideLayouts/slideLayout75.xml"/>
</Relationships>

</file>

<file path=ppt/slides/_rels/slide56.xml.rels><?xml version="1.0" encoding="UTF-8" standalone="yes"?>
<Relationships xmlns="http://schemas.openxmlformats.org/package/2006/relationships">
  <Relationship Id="rId3" Type="http://schemas.openxmlformats.org/officeDocument/2006/relationships/chart" Target="../charts/slide_56/chart2.xml"/>
  <Relationship Id="rId2" Type="http://schemas.openxmlformats.org/officeDocument/2006/relationships/notesSlide" Target="../notesSlides/notesSlide56.xml"/>
  <Relationship Id="rId1" Type="http://schemas.openxmlformats.org/officeDocument/2006/relationships/slideLayout" Target="../slideLayouts/slideLayout79.xml"/>
  <Relationship Id="rId4" Type="http://schemas.openxmlformats.org/officeDocument/2006/relationships/image" Target="../media/slide_56/image2.png"/>
</Relationships>

</file>

<file path=ppt/slides/_rels/slide57.xml.rels><?xml version="1.0" encoding="UTF-8" standalone="yes"?>
<Relationships xmlns="http://schemas.openxmlformats.org/package/2006/relationships">
  <Relationship Id="rId3" Type="http://schemas.openxmlformats.org/officeDocument/2006/relationships/chart" Target="../charts/slide_57/chart3.xml"/>
  <Relationship Id="rId2" Type="http://schemas.openxmlformats.org/officeDocument/2006/relationships/notesSlide" Target="../notesSlides/notesSlide57.xml"/>
  <Relationship Id="rId1" Type="http://schemas.openxmlformats.org/officeDocument/2006/relationships/slideLayout" Target="../slideLayouts/slideLayout82.xml"/>
</Relationships>

</file>

<file path=ppt/slides/_rels/slide58.xml.rels><?xml version="1.0" encoding="UTF-8" standalone="yes"?>
<Relationships xmlns="http://schemas.openxmlformats.org/package/2006/relationships">
  <Relationship Id="rId3" Type="http://schemas.openxmlformats.org/officeDocument/2006/relationships/chart" Target="../charts/slide_58/chart4.xml"/>
  <Relationship Id="rId2" Type="http://schemas.openxmlformats.org/officeDocument/2006/relationships/notesSlide" Target="../notesSlides/notesSlide58.xml"/>
  <Relationship Id="rId1" Type="http://schemas.openxmlformats.org/officeDocument/2006/relationships/slideLayout" Target="../slideLayouts/slideLayout79.xml"/>
  <Relationship Id="rId4" Type="http://schemas.openxmlformats.org/officeDocument/2006/relationships/image" Target="../media/slide_58/image2.png"/>
</Relationships>

</file>

<file path=ppt/slides/_rels/slide59.xml.rels><?xml version="1.0" encoding="UTF-8" standalone="yes"?>
<Relationships xmlns="http://schemas.openxmlformats.org/package/2006/relationships">
  <Relationship Id="rId3" Type="http://schemas.openxmlformats.org/officeDocument/2006/relationships/chart" Target="../charts/slide_59/chart5.xml"/>
  <Relationship Id="rId2" Type="http://schemas.openxmlformats.org/officeDocument/2006/relationships/notesSlide" Target="../notesSlides/notesSlide59.xml"/>
  <Relationship Id="rId1" Type="http://schemas.openxmlformats.org/officeDocument/2006/relationships/slideLayout" Target="../slideLayouts/slideLayout82.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8.xml"/>
</Relationships>
</file>

<file path=ppt/slides/_rels/slide60.xml.rels><?xml version="1.0" encoding="UTF-8" standalone="yes"?>
<Relationships xmlns="http://schemas.openxmlformats.org/package/2006/relationships">
  <Relationship Id="rId3" Type="http://schemas.openxmlformats.org/officeDocument/2006/relationships/image" Target="../media/slide_60/image5.png"/>
  <Relationship Id="rId2" Type="http://schemas.openxmlformats.org/officeDocument/2006/relationships/notesSlide" Target="../notesSlides/notesSlide60.xml"/>
  <Relationship Id="rId1" Type="http://schemas.openxmlformats.org/officeDocument/2006/relationships/slideLayout" Target="../slideLayouts/slideLayout82.xml"/>
</Relationships>

</file>

<file path=ppt/slides/_rels/slide61.xml.rels><?xml version="1.0" encoding="UTF-8" standalone="yes"?>
<Relationships xmlns="http://schemas.openxmlformats.org/package/2006/relationships">
  <Relationship Id="rId3" Type="http://schemas.openxmlformats.org/officeDocument/2006/relationships/image" Target="../media/slide_61/image6.png"/>
  <Relationship Id="rId2" Type="http://schemas.openxmlformats.org/officeDocument/2006/relationships/notesSlide" Target="../notesSlides/notesSlide61.xml"/>
  <Relationship Id="rId1" Type="http://schemas.openxmlformats.org/officeDocument/2006/relationships/slideLayout" Target="../slideLayouts/slideLayout95.xml"/>
  <Relationship Id="rId4" Type="http://schemas.openxmlformats.org/officeDocument/2006/relationships/chart" Target="../charts/slide_61/chart6.xml"/>
</Relationships>

</file>

<file path=ppt/slides/_rels/slide62.xml.rels><?xml version="1.0" encoding="UTF-8" standalone="yes"?>
<Relationships xmlns="http://schemas.openxmlformats.org/package/2006/relationships">
  <Relationship Id="rId3" Type="http://schemas.openxmlformats.org/officeDocument/2006/relationships/image" Target="../media/slide_62/image7.png"/>
  <Relationship Id="rId2" Type="http://schemas.openxmlformats.org/officeDocument/2006/relationships/notesSlide" Target="../notesSlides/notesSlide62.xml"/>
  <Relationship Id="rId1" Type="http://schemas.openxmlformats.org/officeDocument/2006/relationships/slideLayout" Target="../slideLayouts/slideLayout95.xml"/>
  <Relationship Id="rId6" Type="http://schemas.openxmlformats.org/officeDocument/2006/relationships/image" Target="../media/slide_62/image10.png"/>
  <Relationship Id="rId5" Type="http://schemas.openxmlformats.org/officeDocument/2006/relationships/image" Target="../media/slide_62/image9.jpeg"/>
  <Relationship Id="rId4" Type="http://schemas.openxmlformats.org/officeDocument/2006/relationships/image" Target="../media/slide_62/image8.jpeg"/>
</Relationships>

</file>

<file path=ppt/slides/_rels/slide63.xml.rels><?xml version="1.0" encoding="UTF-8" standalone="yes"?>
<Relationships xmlns="http://schemas.openxmlformats.org/package/2006/relationships">
  <Relationship Id="rId3" Type="http://schemas.openxmlformats.org/officeDocument/2006/relationships/chart" Target="../charts/slide_63/chart7.xml"/>
  <Relationship Id="rId2" Type="http://schemas.openxmlformats.org/officeDocument/2006/relationships/notesSlide" Target="../notesSlides/notesSlide63.xml"/>
  <Relationship Id="rId1" Type="http://schemas.openxmlformats.org/officeDocument/2006/relationships/slideLayout" Target="../slideLayouts/slideLayout82.xml"/>
</Relationships>

</file>

<file path=ppt/slides/_rels/slide64.xml.rels><?xml version="1.0" encoding="UTF-8" standalone="yes"?>
<Relationships xmlns="http://schemas.openxmlformats.org/package/2006/relationships">
  <Relationship Id="rId3" Type="http://schemas.openxmlformats.org/officeDocument/2006/relationships/image" Target="../media/slide_64/image11.jpeg"/>
  <Relationship Id="rId2" Type="http://schemas.openxmlformats.org/officeDocument/2006/relationships/notesSlide" Target="../notesSlides/notesSlide64.xml"/>
  <Relationship Id="rId1" Type="http://schemas.openxmlformats.org/officeDocument/2006/relationships/slideLayout" Target="../slideLayouts/slideLayout78.xml"/>
  <Relationship Id="rId5" Type="http://schemas.openxmlformats.org/officeDocument/2006/relationships/image" Target="../media/slide_64/image12.emf"/>
  <Relationship Id="rId4" Type="http://schemas.openxmlformats.org/officeDocument/2006/relationships/image" Target="../media/slide_64/image1.png"/>
</Relationships>

</file>

<file path=ppt/slides/_rels/slide65.xml.rels><?xml version="1.0" encoding="UTF-8" standalone="yes"?>
<Relationships xmlns="http://schemas.openxmlformats.org/package/2006/relationships">
  <Relationship Id="rId3" Type="http://schemas.openxmlformats.org/officeDocument/2006/relationships/image" Target="../media/slide_65/image5.jpeg"/>
  <Relationship Id="rId2" Type="http://schemas.openxmlformats.org/officeDocument/2006/relationships/notesSlide" Target="../notesSlides/notesSlide65.xml"/>
  <Relationship Id="rId1" Type="http://schemas.openxmlformats.org/officeDocument/2006/relationships/slideLayout" Target="../slideLayouts/slideLayout113.xml"/>
  <Relationship Id="rId4" Type="http://schemas.openxmlformats.org/officeDocument/2006/relationships/image" Target="../media/slide_65/image6.png"/>
</Relationships>

</file>

<file path=ppt/slides/_rels/slide66.xml.rels><?xml version="1.0" encoding="UTF-8" standalone="yes"?>
<Relationships xmlns="http://schemas.openxmlformats.org/package/2006/relationships">
  <Relationship Id="rId3" Type="http://schemas.openxmlformats.org/officeDocument/2006/relationships/image" Target="../media/slide_66/image4.jpeg"/>
  <Relationship Id="rId2" Type="http://schemas.openxmlformats.org/officeDocument/2006/relationships/notesSlide" Target="../notesSlides/notesSlide66.xml"/>
  <Relationship Id="rId1" Type="http://schemas.openxmlformats.org/officeDocument/2006/relationships/slideLayout" Target="../slideLayouts/slideLayout132.xml"/>
</Relationships>

</file>

<file path=ppt/slides/_rels/slide67.xml.rels><?xml version="1.0" encoding="UTF-8" standalone="yes"?>
<Relationships xmlns="http://schemas.openxmlformats.org/package/2006/relationships">
  <Relationship Id="rId3" Type="http://schemas.openxmlformats.org/officeDocument/2006/relationships/chart" Target="../charts/slide_67/chart1.xml"/>
  <Relationship Id="rId2" Type="http://schemas.openxmlformats.org/officeDocument/2006/relationships/notesSlide" Target="../notesSlides/notesSlide67.xml"/>
  <Relationship Id="rId1" Type="http://schemas.openxmlformats.org/officeDocument/2006/relationships/slideLayout" Target="../slideLayouts/slideLayout133.xml"/>
</Relationships>

</file>

<file path=ppt/slides/_rels/slide68.xml.rels><?xml version="1.0" encoding="UTF-8" standalone="yes"?>
<Relationships xmlns="http://schemas.openxmlformats.org/package/2006/relationships">
  <Relationship Id="rId3" Type="http://schemas.openxmlformats.org/officeDocument/2006/relationships/chart" Target="../charts/slide_68/chart2.xml"/>
  <Relationship Id="rId2" Type="http://schemas.openxmlformats.org/officeDocument/2006/relationships/notesSlide" Target="../notesSlides/notesSlide68.xml"/>
  <Relationship Id="rId1" Type="http://schemas.openxmlformats.org/officeDocument/2006/relationships/slideLayout" Target="../slideLayouts/slideLayout129.xml"/>
</Relationships>

</file>

<file path=ppt/slides/_rels/slide69.xml.rels><?xml version="1.0" encoding="UTF-8" standalone="yes"?>
<Relationships xmlns="http://schemas.openxmlformats.org/package/2006/relationships">
  <Relationship Id="rId3" Type="http://schemas.openxmlformats.org/officeDocument/2006/relationships/chart" Target="../charts/slide_69/chart3.xml"/>
  <Relationship Id="rId2" Type="http://schemas.openxmlformats.org/officeDocument/2006/relationships/notesSlide" Target="../notesSlides/notesSlide69.xml"/>
  <Relationship Id="rId1" Type="http://schemas.openxmlformats.org/officeDocument/2006/relationships/slideLayout" Target="../slideLayouts/slideLayout133.xml"/>
</Relationships>

</file>

<file path=ppt/slides/_rels/slide7.xml.rels><?xml version="1.0" encoding="UTF-8" standalone="yes"?>
<Relationships xmlns="http://schemas.openxmlformats.org/package/2006/relationships">
  <Relationship Id="rId3" Type="http://schemas.openxmlformats.org/officeDocument/2006/relationships/image" Target="../media/slide_7/image4.jpeg"/>
  <Relationship Id="rId2" Type="http://schemas.openxmlformats.org/officeDocument/2006/relationships/notesSlide" Target="../notesSlides/notesSlide7.xml"/>
  <Relationship Id="rId1" Type="http://schemas.openxmlformats.org/officeDocument/2006/relationships/slideLayout" Target="../slideLayouts/slideLayout28.xml"/>
</Relationships>

</file>

<file path=ppt/slides/_rels/slide70.xml.rels><?xml version="1.0" encoding="UTF-8" standalone="yes"?>
<Relationships xmlns="http://schemas.openxmlformats.org/package/2006/relationships">
  <Relationship Id="rId3" Type="http://schemas.openxmlformats.org/officeDocument/2006/relationships/chart" Target="../charts/slide_70/chart4.xml"/>
  <Relationship Id="rId2" Type="http://schemas.openxmlformats.org/officeDocument/2006/relationships/notesSlide" Target="../notesSlides/notesSlide70.xml"/>
  <Relationship Id="rId1" Type="http://schemas.openxmlformats.org/officeDocument/2006/relationships/slideLayout" Target="../slideLayouts/slideLayout129.xml"/>
</Relationships>

</file>

<file path=ppt/slides/_rels/slide71.xml.rels><?xml version="1.0" encoding="UTF-8" standalone="yes"?>
<Relationships xmlns="http://schemas.openxmlformats.org/package/2006/relationships">
  <Relationship Id="rId3" Type="http://schemas.openxmlformats.org/officeDocument/2006/relationships/chart" Target="../charts/slide_71/chart5.xml"/>
  <Relationship Id="rId2" Type="http://schemas.openxmlformats.org/officeDocument/2006/relationships/notesSlide" Target="../notesSlides/notesSlide71.xml"/>
  <Relationship Id="rId1" Type="http://schemas.openxmlformats.org/officeDocument/2006/relationships/slideLayout" Target="../slideLayouts/slideLayout129.xml"/>
</Relationships>

</file>

<file path=ppt/slides/_rels/slide72.xml.rels><?xml version="1.0" encoding="UTF-8" standalone="yes"?>
<Relationships xmlns="http://schemas.openxmlformats.org/package/2006/relationships">
  <Relationship Id="rId3" Type="http://schemas.openxmlformats.org/officeDocument/2006/relationships/chart" Target="../charts/slide_72/chart6.xml"/>
  <Relationship Id="rId2" Type="http://schemas.openxmlformats.org/officeDocument/2006/relationships/notesSlide" Target="../notesSlides/notesSlide72.xml"/>
  <Relationship Id="rId1" Type="http://schemas.openxmlformats.org/officeDocument/2006/relationships/slideLayout" Target="../slideLayouts/slideLayout129.xml"/>
</Relationships>

</file>

<file path=ppt/slides/_rels/slide73.xml.rels><?xml version="1.0" encoding="UTF-8" standalone="yes"?>
<Relationships xmlns="http://schemas.openxmlformats.org/package/2006/relationships">
  <Relationship Id="rId3" Type="http://schemas.openxmlformats.org/officeDocument/2006/relationships/chart" Target="../charts/slide_73/chart7.xml"/>
  <Relationship Id="rId2" Type="http://schemas.openxmlformats.org/officeDocument/2006/relationships/notesSlide" Target="../notesSlides/notesSlide73.xml"/>
  <Relationship Id="rId1" Type="http://schemas.openxmlformats.org/officeDocument/2006/relationships/slideLayout" Target="../slideLayouts/slideLayout129.xml"/>
</Relationships>

</file>

<file path=ppt/slides/_rels/slide74.xml.rels><?xml version="1.0" encoding="UTF-8" standalone="yes"?>
<Relationships xmlns="http://schemas.openxmlformats.org/package/2006/relationships">
  <Relationship Id="rId3" Type="http://schemas.openxmlformats.org/officeDocument/2006/relationships/chart" Target="../charts/slide_74/chart8.xml"/>
  <Relationship Id="rId2" Type="http://schemas.openxmlformats.org/officeDocument/2006/relationships/notesSlide" Target="../notesSlides/notesSlide74.xml"/>
  <Relationship Id="rId1" Type="http://schemas.openxmlformats.org/officeDocument/2006/relationships/slideLayout" Target="../slideLayouts/slideLayout133.xml"/>
</Relationships>

</file>

<file path=ppt/slides/_rels/slide75.xml.rels><?xml version="1.0" encoding="UTF-8" standalone="yes"?>
<Relationships xmlns="http://schemas.openxmlformats.org/package/2006/relationships">
  <Relationship Id="rId3" Type="http://schemas.openxmlformats.org/officeDocument/2006/relationships/chart" Target="../charts/slide_75/chart9.xml"/>
  <Relationship Id="rId2" Type="http://schemas.openxmlformats.org/officeDocument/2006/relationships/notesSlide" Target="../notesSlides/notesSlide75.xml"/>
  <Relationship Id="rId1" Type="http://schemas.openxmlformats.org/officeDocument/2006/relationships/slideLayout" Target="../slideLayouts/slideLayout129.xml"/>
</Relationships>

</file>

<file path=ppt/slides/_rels/slide76.xml.rels><?xml version="1.0" encoding="UTF-8" standalone="yes"?>
<Relationships xmlns="http://schemas.openxmlformats.org/package/2006/relationships">
  <Relationship Id="rId3" Type="http://schemas.openxmlformats.org/officeDocument/2006/relationships/chart" Target="../charts/slide_76/chart10.xml"/>
  <Relationship Id="rId2" Type="http://schemas.openxmlformats.org/officeDocument/2006/relationships/notesSlide" Target="../notesSlides/notesSlide76.xml"/>
  <Relationship Id="rId1" Type="http://schemas.openxmlformats.org/officeDocument/2006/relationships/slideLayout" Target="../slideLayouts/slideLayout129.xml"/>
</Relationships>

</file>

<file path=ppt/slides/_rels/slide77.xml.rels><?xml version="1.0" encoding="UTF-8" standalone="yes"?>
<Relationships xmlns="http://schemas.openxmlformats.org/package/2006/relationships">
  <Relationship Id="rId3" Type="http://schemas.openxmlformats.org/officeDocument/2006/relationships/chart" Target="../charts/slide_77/chart11.xml"/>
  <Relationship Id="rId2" Type="http://schemas.openxmlformats.org/officeDocument/2006/relationships/notesSlide" Target="../notesSlides/notesSlide77.xml"/>
  <Relationship Id="rId1" Type="http://schemas.openxmlformats.org/officeDocument/2006/relationships/slideLayout" Target="../slideLayouts/slideLayout129.xml"/>
</Relationships>

</file>

<file path=ppt/slides/_rels/slide8.xml.rels><?xml version="1.0" encoding="UTF-8" standalone="yes"?>
<Relationships xmlns="http://schemas.openxmlformats.org/package/2006/relationships">
  <Relationship Id="rId3" Type="http://schemas.openxmlformats.org/officeDocument/2006/relationships/slideLayout" Target="../slideLayouts/slideLayout15.xml"/>
  <Relationship Id="rId2" Type="http://schemas.openxmlformats.org/officeDocument/2006/relationships/tags" Target="../tags/slide_8/tag2.xml"/>
  <Relationship Id="rId1" Type="http://schemas.openxmlformats.org/officeDocument/2006/relationships/tags" Target="../tags/slide_8/tag1.xml"/>
  <Relationship Id="rId5" Type="http://schemas.openxmlformats.org/officeDocument/2006/relationships/chart" Target="../charts/slide_8/chart1.xml"/>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
  <Relationship Id="rId3" Type="http://schemas.openxmlformats.org/officeDocument/2006/relationships/chart" Target="../charts/slide_9/chart2.xml"/>
  <Relationship Id="rId2" Type="http://schemas.openxmlformats.org/officeDocument/2006/relationships/notesSlide" Target="../notesSlides/notesSlide9.xml"/>
  <Relationship Id="rId1" Type="http://schemas.openxmlformats.org/officeDocument/2006/relationships/slideLayout" Target="../slideLayouts/slideLayout15.xml"/>
  <Relationship Id="rId4" Type="http://schemas.openxmlformats.org/officeDocument/2006/relationships/image" Target="../media/slide_9/image6.jpe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Abcdefghijklmnopqrstuvwxyz12345</a:t>
            </a:r>
          </a:p>
        </p:txBody>
      </p:sp>
      <p:sp>
        <p:nvSpPr>
          <p:cNvPr id="3" name="Text Placeholder 2"/>
          <p:cNvSpPr>
            <a:spLocks noGrp="1"/>
          </p:cNvSpPr>
          <p:nvPr>
            <p:ph type="body" sz="quarter" idx="11"/>
          </p:nvPr>
        </p:nvSpPr>
        <p:spPr/>
        <p:txBody>
          <a:bodyPr/>
          <a:lstStyle/>
          <a:p>
            <a:r>
              <a:rPr lang="en-GB" dirty="0"/>
              <a:t>Contactless credit/debit cards, NFC- and web-enabled phones and digital wallets continue to transform the future of payment methods  -  with major implications for the way we will shop and interact with brands in the future. Contactless credit/debit cards, NFC- and web-enabled phones and digital wallets continue to transform the future of payment methods  -  with major implications for the way we will shop and interact with brands in the future.</a:t>
            </a:r>
          </a:p>
        </p:txBody>
      </p:sp>
    </p:spTree>
    <p:extLst>
      <p:ext uri="{BB962C8B-B14F-4D97-AF65-F5344CB8AC3E}">
        <p14:creationId xmlns:p14="http://schemas.microsoft.com/office/powerpoint/2010/main" val="2852840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1000 online respondents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1002 online respondents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1001 online respondents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date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88688"/>
          <a:ext cx="8642356" cy="4320477"/>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562913">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20574">
                <a:tc>
                  <a:txBody>
                    <a:bodyPr/>
                    <a:lstStyle/>
                    <a:p>
                      <a:pPr algn="l" fontAlgn="b"/>
                      <a:r>
                        <a:rPr lang="en-GB" sz="1100" b="0" i="0" u="none" strike="noStrike" dirty="0">
                          <a:solidFill>
                            <a:srgbClr val="000000"/>
                          </a:solidFill>
                          <a:latin typeface="Arial"/>
                        </a:rPr>
                        <a:t>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38%</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33%</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45%</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39%</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51%</a:t>
                      </a:r>
                    </a:p>
                  </a:txBody>
                  <a:tcPr marL="9525" marR="9525" marT="9525" marB="0" anchor="ctr">
                    <a:solidFill>
                      <a:schemeClr val="bg2">
                        <a:lumMod val="60000"/>
                        <a:lumOff val="40000"/>
                      </a:schemeClr>
                    </a:solidFill>
                  </a:tcPr>
                </a:tc>
                <a:tc>
                  <a:txBody>
                    <a:bodyPr/>
                    <a:lstStyle/>
                    <a:p>
                      <a:pPr algn="ctr" fontAlgn="b"/>
                      <a:r>
                        <a:rPr lang="en-GB" sz="1400" b="0" i="0" u="none" strike="noStrike">
                          <a:latin typeface="Arial"/>
                        </a:rPr>
                        <a:t>6%</a:t>
                      </a:r>
                    </a:p>
                  </a:txBody>
                  <a:tcPr marL="9525" marR="9525" marT="9525" marB="0" anchor="ctr">
                    <a:solidFill>
                      <a:schemeClr val="bg2">
                        <a:lumMod val="60000"/>
                        <a:lumOff val="40000"/>
                      </a:schemeClr>
                    </a:solidFill>
                  </a:tcPr>
                </a:tc>
                <a:tc>
                  <a:txBody>
                    <a:bodyPr/>
                    <a:lstStyle/>
                    <a:p>
                      <a:pPr algn="ctr" fontAlgn="b"/>
                      <a:r>
                        <a:rPr lang="en-GB" sz="1400" b="0" i="0" u="none" strike="noStrike" dirty="0">
                          <a:latin typeface="Arial"/>
                        </a:rPr>
                        <a:t>50%</a:t>
                      </a:r>
                    </a:p>
                  </a:txBody>
                  <a:tcPr marL="9525" marR="9525" marT="9525" marB="0" anchor="ctr">
                    <a:solidFill>
                      <a:schemeClr val="bg2">
                        <a:lumMod val="60000"/>
                        <a:lumOff val="40000"/>
                      </a:schemeClr>
                    </a:solidFill>
                  </a:tcPr>
                </a:tc>
              </a:tr>
              <a:tr h="520574">
                <a:tc>
                  <a:txBody>
                    <a:bodyPr/>
                    <a:lstStyle/>
                    <a:p>
                      <a:pPr algn="l" fontAlgn="b"/>
                      <a:r>
                        <a:rPr lang="en-GB" sz="1100" b="0" i="0" u="none" strike="noStrike" dirty="0">
                          <a:solidFill>
                            <a:srgbClr val="000000"/>
                          </a:solidFill>
                          <a:latin typeface="Arial"/>
                        </a:rPr>
                        <a:t>To save items I will buy later as a reminder</a:t>
                      </a:r>
                    </a:p>
                  </a:txBody>
                  <a:tcPr marL="9525" marR="9525" marT="9525" marB="0" anchor="ctr">
                    <a:solidFill>
                      <a:schemeClr val="bg2">
                        <a:lumMod val="40000"/>
                        <a:lumOff val="60000"/>
                      </a:schemeClr>
                    </a:solidFill>
                  </a:tcPr>
                </a:tc>
                <a:tc>
                  <a:txBody>
                    <a:bodyPr/>
                    <a:lstStyle/>
                    <a:p>
                      <a:pPr algn="ctr" fontAlgn="b"/>
                      <a:r>
                        <a:rPr lang="en-GB" sz="1400" b="0" i="0" u="none" strike="noStrike" dirty="0">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32%</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collect everything I like in one place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47%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19%</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show my friends and family items I like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9%</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10%</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520574">
                <a:tc>
                  <a:txBody>
                    <a:bodyPr/>
                    <a:lstStyle/>
                    <a:p>
                      <a:pPr algn="l" fontAlgn="b"/>
                      <a:r>
                        <a:rPr lang="en-GB" sz="1100" b="0" i="0" u="none" strike="noStrike">
                          <a:solidFill>
                            <a:srgbClr val="000000"/>
                          </a:solidFill>
                          <a:latin typeface="Arial"/>
                        </a:rPr>
                        <a:t>To get discounts</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r>
              <a:tr h="520574">
                <a:tc>
                  <a:txBody>
                    <a:bodyPr/>
                    <a:lstStyle/>
                    <a:p>
                      <a:pPr algn="l" fontAlgn="b"/>
                      <a:r>
                        <a:rPr lang="en-GB" sz="1100" b="0" i="0" u="none" strike="noStrike" dirty="0">
                          <a:solidFill>
                            <a:srgbClr val="000000"/>
                          </a:solidFill>
                          <a:latin typeface="Arial"/>
                        </a:rPr>
                        <a:t>Just for fun- I rarely buy the items I save</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400" b="0" i="0" u="none" strike="noStrike">
                          <a:latin typeface="Arial"/>
                        </a:rPr>
                        <a:t>7%</a:t>
                      </a:r>
                    </a:p>
                  </a:txBody>
                  <a:tcPr marL="9525" marR="9525" marT="9525" marB="0" anchor="ctr">
                    <a:solidFill>
                      <a:schemeClr val="bg1">
                        <a:lumMod val="95000"/>
                      </a:schemeClr>
                    </a:solidFill>
                  </a:tcPr>
                </a:tc>
                <a:tc>
                  <a:txBody>
                    <a:bodyPr/>
                    <a:lstStyle/>
                    <a:p>
                      <a:pPr algn="ctr" fontAlgn="b"/>
                      <a:r>
                        <a:rPr lang="en-GB" sz="1400" b="0" i="0" u="none" strike="noStrike">
                          <a:latin typeface="Arial"/>
                        </a:rPr>
                        <a:t>6%</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8%</a:t>
                      </a:r>
                    </a:p>
                  </a:txBody>
                  <a:tcPr marL="9525" marR="9525" marT="9525" marB="0" anchor="ctr">
                    <a:solidFill>
                      <a:schemeClr val="bg1">
                        <a:lumMod val="95000"/>
                      </a:schemeClr>
                    </a:solidFill>
                  </a:tcPr>
                </a:tc>
                <a:tc>
                  <a:txBody>
                    <a:bodyPr/>
                    <a:lstStyle/>
                    <a:p>
                      <a:pPr algn="ctr" fontAlgn="b"/>
                      <a:r>
                        <a:rPr lang="en-GB" sz="1400" b="0" i="0" u="none" strike="noStrike">
                          <a:latin typeface="Arial"/>
                        </a:rPr>
                        <a:t>5%</a:t>
                      </a:r>
                    </a:p>
                  </a:txBody>
                  <a:tcPr marL="9525" marR="9525" marT="9525" marB="0" anchor="ctr">
                    <a:solidFill>
                      <a:schemeClr val="bg1">
                        <a:lumMod val="95000"/>
                      </a:schemeClr>
                    </a:solidFill>
                  </a:tcPr>
                </a:tc>
              </a:tr>
              <a:tr h="634120">
                <a:tc>
                  <a:txBody>
                    <a:bodyPr/>
                    <a:lstStyle/>
                    <a:p>
                      <a:pPr algn="l" fontAlgn="b"/>
                      <a:r>
                        <a:rPr lang="en-GB" sz="1100" b="0" i="0" u="none" strike="noStrike" dirty="0">
                          <a:solidFill>
                            <a:srgbClr val="000000"/>
                          </a:solidFill>
                          <a:latin typeface="Arial"/>
                        </a:rPr>
                        <a:t>Other</a:t>
                      </a:r>
                    </a:p>
                  </a:txBody>
                  <a:tcPr marL="9525" marR="9525" marT="9525" marB="0" anchor="ctr">
                    <a:solidFill>
                      <a:schemeClr val="bg2">
                        <a:lumMod val="40000"/>
                        <a:lumOff val="60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1%</a:t>
                      </a:r>
                    </a:p>
                  </a:txBody>
                  <a:tcPr marL="9525" marR="9525" marT="9525" marB="0" anchor="ctr">
                    <a:solidFill>
                      <a:schemeClr val="bg1">
                        <a:lumMod val="95000"/>
                      </a:schemeClr>
                    </a:solidFill>
                  </a:tcPr>
                </a:tc>
                <a:tc>
                  <a:txBody>
                    <a:bodyPr/>
                    <a:lstStyle/>
                    <a:p>
                      <a:pPr algn="ctr" fontAlgn="b"/>
                      <a:r>
                        <a:rPr lang="en-GB" sz="1400" b="0" i="0" u="none" strike="noStrike">
                          <a:latin typeface="Arial"/>
                        </a:rPr>
                        <a:t>0%</a:t>
                      </a:r>
                    </a:p>
                  </a:txBody>
                  <a:tcPr marL="9525" marR="9525" marT="9525" marB="0" anchor="ctr">
                    <a:solidFill>
                      <a:schemeClr val="bg1">
                        <a:lumMod val="95000"/>
                      </a:schemeClr>
                    </a:solidFill>
                  </a:tcPr>
                </a:tc>
                <a:tc>
                  <a:txBody>
                    <a:bodyPr/>
                    <a:lstStyle/>
                    <a:p>
                      <a:pPr algn="ctr" fontAlgn="b"/>
                      <a:r>
                        <a:rPr lang="en-GB" sz="1400" b="0" i="0" u="none" strike="noStrike" dirty="0">
                          <a:latin typeface="Arial"/>
                        </a:rPr>
                        <a:t>0%</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Reasons for saving items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“Which of the following best describes why you save items online?”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1887 online respondents (all who have saved items online)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Research | Base: 553 online respondents (all who have saved items online) aged 16+, France,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612 online respondents (all who have saved items online) aged 16+, GB,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Test Header</a:t>
            </a:r>
          </a:p>
        </p:txBody>
      </p:sp>
      <p:sp>
        <p:nvSpPr>
          <p:cNvPr id="4" name="Text Placeholder 3"/>
          <p:cNvSpPr>
            <a:spLocks noGrp="1"/>
          </p:cNvSpPr>
          <p:nvPr>
            <p:ph type="body" sz="quarter" idx="11"/>
          </p:nvPr>
        </p:nvSpPr>
        <p:spPr/>
        <p:txBody>
          <a:bodyPr/>
          <a:lstStyle/>
          <a:p>
            <a:r>
              <a:rPr dirty="0" b="1"/>
              <a:t>Bedtime</a:t>
            </a:r>
            <a:r>
              <a:t>, and </a:t>
            </a:r>
            <a:r>
              <a:rPr dirty="0" i="1"/>
              <a:t>evening</a:t>
            </a:r>
            <a:r>
              <a:t> time in general, is being re-defined. For a significant number, the hours before sleep can be penetrated by a kind of light work; it is now so easy to curl round a laptop or a tablet and drop your boss an email, while scanning the latest news, while streaming on-demand movies, while online shopping for your mother’s birthday present, and so on. </a:t>
            </a:r>
          </a:p>
          <a:p/>
          <a:p>
            <a:r>
              <a:t> Work-life </a:t>
            </a:r>
            <a:r>
              <a:rPr>
                <a:hlinkClick r:id="rId100"/>
              </a:rPr>
              <a:t>balance</a:t>
            </a:r>
            <a:r>
              <a:t> is redrawn under wider horizons. This is not just a story of more flexible working hours but a story of work encroaching into those times and places formerly reserved for rest: night time, bedrooms, even holidays. To many millennials, work-life balance is in revolution. </a:t>
            </a:r>
          </a:p>
          <a:p>
            <a:r>
              <a:t> More, online media and retail are accessed differently in these arenas. Remote technology for both work and socialising means that consumers are engaging with their devices, and their fellow human beings, in a totally new way. </a:t>
            </a:r>
          </a:p>
          <a:p>
            <a:r>
              <a:t> Work-life balance is redrawn under wider horizons. This is not just a story of more flexible working hours but a story of work encroaching into those times and places formerly reserved for rest: night time, bedrooms, even holidays. To many millennials, work-life balance is in revolution. </a:t>
            </a:r>
          </a:p>
        </p:txBody>
      </p:sp>
      <p:pic>
        <p:nvPicPr>
          <p:cNvPr id="1" name="Picture 1" descr="Picture 1"/>
          <p:cNvPicPr>
            <a:picLocks noChangeAspect="1" noChangeArrowheads="1"/>
          </p:cNvPicPr>
          <p:nvPr/>
        </p:nvPicPr>
        <p:blipFill>
          <a:blip r:embed="rId2" cstate="print"/>
          <a:srcRect/>
          <a:stretch>
            <a:fillRect/>
          </a:stretch>
        </p:blipFill>
        <p:spPr bwMode="auto">
          <a:xfrm>
            <a:off x="1016000" y="2451100"/>
            <a:ext cx="6883400" cy="3644900"/>
          </a:xfrm>
          <a:prstGeom prst="rect">
            <a:avLst/>
          </a:prstGeom>
          <a:noFill/>
        </p:spPr>
      </p:pic>
    </p:spTree>
    <p:extLst>
      <p:ext uri="{BB962C8B-B14F-4D97-AF65-F5344CB8AC3E}">
        <p14:creationId xmlns:p14="http://schemas.microsoft.com/office/powerpoint/2010/main" val="427991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507 online respondents (all who have saved items online) aged 16+, Japan,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Japa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636 online respondents (all who have saved items online) aged 16+, Spain,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492 online respondents (all who have saved items online) aged 16+, Sweden,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1298 online respondents (all who have saved items online) aged 16+, USA,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Reasons for saving items to a wishlist</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“Which of the following best describes why you save items online</a:t>
            </a:r>
            <a:r>
              <a:rPr lang="en-GB" kern="0">
                <a:solidFill>
                  <a:srgbClr val="000000">
                    <a:lumMod val="65000"/>
                    <a:lumOff val="35000"/>
                  </a:srgbClr>
                </a:solidFill>
              </a:rPr>
              <a:t>?” | </a:t>
            </a:r>
            <a:r>
              <a:rPr lang="en-GB" kern="0" dirty="0">
                <a:solidFill>
                  <a:srgbClr val="000000">
                    <a:lumMod val="65000"/>
                    <a:lumOff val="35000"/>
                  </a:srgbClr>
                </a:solidFill>
              </a:rPr>
              <a:t>% who chose each reason among those who saved </a:t>
            </a:r>
            <a:r>
              <a:rPr lang="en-GB" kern="0">
                <a:solidFill>
                  <a:srgbClr val="000000">
                    <a:lumMod val="65000"/>
                    <a:lumOff val="35000"/>
                  </a:srgbClr>
                </a:solidFill>
              </a:rPr>
              <a:t>items | 2015</a:t>
            </a:r>
            <a:endParaRPr lang="en-GB" kern="0" dirty="0">
              <a:solidFill>
                <a:srgbClr val="000000">
                  <a:lumMod val="65000"/>
                  <a:lumOff val="35000"/>
                </a:srgbClr>
              </a:solidFill>
            </a:endParaRPr>
          </a:p>
        </p:txBody>
      </p:sp>
      <p:pic>
        <p:nvPicPr>
          <p:cNvPr id="2" name="Picture 1" descr="US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M:\Graphics\!Future Foundation\2020\Concepts\Airport\Airport_InFlight_03.jpg"/>
          <p:cNvPicPr>
            <a:picLocks noChangeAspect="1" noChangeArrowheads="1"/>
          </p:cNvPicPr>
          <p:nvPr/>
        </p:nvPicPr>
        <p:blipFill>
          <a:blip r:embed="rId3" cstate="print"/>
          <a:srcRect r="50000"/>
          <a:stretch>
            <a:fillRect/>
          </a:stretch>
        </p:blipFill>
        <p:spPr bwMode="auto">
          <a:xfrm>
            <a:off x="0" y="-1"/>
            <a:ext cx="4572000" cy="6858001"/>
          </a:xfrm>
          <a:prstGeom prst="rect">
            <a:avLst/>
          </a:prstGeom>
          <a:noFill/>
        </p:spPr>
      </p:pic>
      <p:sp>
        <p:nvSpPr>
          <p:cNvPr id="8" name="TextBox 7"/>
          <p:cNvSpPr txBox="1"/>
          <p:nvPr/>
        </p:nvSpPr>
        <p:spPr>
          <a:xfrm>
            <a:off x="250827" y="490904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dirty="0">
                <a:solidFill>
                  <a:srgbClr val="FFFFFF">
                    <a:lumMod val="95000"/>
                  </a:srgbClr>
                </a:solidFill>
                <a:cs typeface="Arial" pitchFamily="34" charset="0"/>
              </a:rPr>
              <a:t>“If you could better manage any of the following things in your life which would you choose? Please rank your top three and then indicate any others that you would also choose.” |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917920"/>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Europe</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219114"/>
            <a:ext cx="4033838" cy="1176458"/>
          </a:xfrm>
        </p:spPr>
        <p:txBody>
          <a:bodyPr/>
          <a:lstStyle/>
          <a:p>
            <a:r>
              <a:rPr lang="nb-NO" dirty="0">
                <a:solidFill>
                  <a:srgbClr val="FFFFFF"/>
                </a:solidFill>
              </a:rPr>
              <a:t>Life management</a:t>
            </a:r>
            <a:endParaRPr lang="en-GB" dirty="0"/>
          </a:p>
        </p:txBody>
      </p:sp>
      <p:sp>
        <p:nvSpPr>
          <p:cNvPr id="13" name="Subtitle 12"/>
          <p:cNvSpPr>
            <a:spLocks noGrp="1"/>
          </p:cNvSpPr>
          <p:nvPr>
            <p:ph type="subTitle" idx="1"/>
          </p:nvPr>
        </p:nvSpPr>
        <p:spPr>
          <a:xfrm>
            <a:off x="250829" y="4445050"/>
            <a:ext cx="4033838" cy="425822"/>
          </a:xfrm>
        </p:spPr>
        <p:txBody>
          <a:bodyPr rIns="36000"/>
          <a:lstStyle/>
          <a:p>
            <a:r>
              <a:rPr lang="en-GB" dirty="0">
                <a:solidFill>
                  <a:srgbClr val="FFFFFF"/>
                </a:solidFill>
              </a:rPr>
              <a:t>nVision Research 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5"/>
          <a:ext cx="4141787" cy="5436192"/>
        </p:xfrm>
        <a:graphic>
          <a:graphicData uri="http://schemas.openxmlformats.org/drawingml/2006/table">
            <a:tbl>
              <a:tblPr firstRow="1" bandRow="1">
                <a:tableStyleId>{5C22544A-7EE6-4342-B048-85BDC9FD1C3A}</a:tableStyleId>
              </a:tblPr>
              <a:tblGrid>
                <a:gridCol w="3583601"/>
                <a:gridCol w="89501"/>
                <a:gridCol w="468685"/>
              </a:tblGrid>
              <a:tr h="453016">
                <a:tc>
                  <a:txBody>
                    <a:bodyPr/>
                    <a:lstStyle/>
                    <a:p>
                      <a:pPr algn="l" rtl="0" fontAlgn="ctr"/>
                      <a:r>
                        <a:rPr lang="en-GB" sz="1200" b="0" i="0" u="none" strike="noStrike" dirty="0">
                          <a:solidFill>
                            <a:srgbClr val="595959"/>
                          </a:solidFill>
                          <a:latin typeface="Arial"/>
                        </a:rPr>
                        <a:t>Wanting to better manage various aspects of life </a:t>
                      </a:r>
                      <a:r>
                        <a:rPr lang="en-GB" sz="1200" b="0" i="0" u="none" strike="noStrike" dirty="0">
                          <a:solidFill>
                            <a:srgbClr val="595959"/>
                          </a:solidFill>
                          <a:latin typeface="Arial"/>
                        </a:rPr>
                        <a:t>: summary charts</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stress levels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endParaRPr lang="en-GB" sz="1200" b="0" i="0" u="none" strike="noStrike" dirty="0">
                        <a:solidFill>
                          <a:srgbClr val="35BDB2"/>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3</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weight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4</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GB" sz="1200" b="0" i="0" u="none" strike="noStrike" dirty="0">
                          <a:solidFill>
                            <a:srgbClr val="595959"/>
                          </a:solidFill>
                          <a:latin typeface="+mn-lt"/>
                        </a:rPr>
                        <a:t>Managing alcohol consumption</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5</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career progress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a:solidFill>
                            <a:srgbClr val="595959"/>
                          </a:solidFill>
                          <a:latin typeface="Arial"/>
                        </a:rPr>
                        <a:t>6</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appearance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one's social media profile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finances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personal impact on the environment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10</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a:solidFill>
                            <a:srgbClr val="595959"/>
                          </a:solidFill>
                          <a:latin typeface="Arial"/>
                        </a:rPr>
                        <a:t>Managing amount of sleep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11</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Managing moods/emotions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12</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53016">
                <a:tc>
                  <a:txBody>
                    <a:bodyPr/>
                    <a:lstStyle/>
                    <a:p>
                      <a:pPr algn="l" rtl="0" fontAlgn="ctr"/>
                      <a:r>
                        <a:rPr lang="en-GB" sz="1200" b="0" i="0" u="none" strike="noStrike" dirty="0">
                          <a:solidFill>
                            <a:srgbClr val="595959"/>
                          </a:solidFill>
                          <a:latin typeface="Arial"/>
                        </a:rPr>
                        <a:t>Wanting to better manage various aspects of </a:t>
                      </a:r>
                      <a:r>
                        <a:rPr lang="en-GB" sz="1200" b="0" i="0" u="none" strike="noStrike" dirty="0">
                          <a:solidFill>
                            <a:srgbClr val="595959"/>
                          </a:solidFill>
                          <a:latin typeface="Arial"/>
                        </a:rPr>
                        <a:t>life,</a:t>
                      </a:r>
                      <a:r>
                        <a:rPr lang="en-GB" sz="1200" b="0" i="0" u="none" strike="noStrike" baseline="0" dirty="0">
                          <a:solidFill>
                            <a:srgbClr val="595959"/>
                          </a:solidFill>
                          <a:latin typeface="Arial"/>
                        </a:rPr>
                        <a:t> </a:t>
                      </a:r>
                      <a:r>
                        <a:rPr lang="en-GB" sz="1200" b="0" i="0" u="none" strike="noStrike" baseline="0">
                          <a:solidFill>
                            <a:srgbClr val="595959"/>
                          </a:solidFill>
                          <a:latin typeface="Arial"/>
                        </a:rPr>
                        <a:t>by country</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GB" sz="1200" b="0" i="0" u="none" strike="noStrike" dirty="0">
                          <a:solidFill>
                            <a:srgbClr val="35BDB2"/>
                          </a:solidFill>
                          <a:latin typeface="Arial"/>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GB" sz="1200" b="0" i="0" u="none" strike="noStrike" dirty="0">
                          <a:solidFill>
                            <a:srgbClr val="595959"/>
                          </a:solidFill>
                          <a:latin typeface="Arial"/>
                        </a:rPr>
                        <a:t>13-28</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defRPr/>
            </a:pPr>
            <a:r>
              <a:rPr lang="en-GB"/>
              <a:t>Source: nVision Research | Base: Europe average (1000-5000 online respondents per country) aged 16+, 2015 February</a:t>
            </a:r>
            <a:endParaRPr lang="en-GB" dirty="0"/>
          </a:p>
        </p:txBody>
      </p:sp>
      <p:sp>
        <p:nvSpPr>
          <p:cNvPr id="4" name="Title 3"/>
          <p:cNvSpPr>
            <a:spLocks noGrp="1"/>
          </p:cNvSpPr>
          <p:nvPr>
            <p:ph type="title"/>
          </p:nvPr>
        </p:nvSpPr>
        <p:spPr>
          <a:xfrm>
            <a:off x="250825" y="260350"/>
            <a:ext cx="7813563" cy="886397"/>
          </a:xfrm>
        </p:spPr>
        <p:txBody>
          <a:bodyPr/>
          <a:lstStyle/>
          <a:p>
            <a:pPr>
              <a:defRPr/>
            </a:pPr>
            <a:r>
              <a:rPr lang="en-GB"/>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a:solidFill>
                  <a:srgbClr val="000000">
                    <a:lumMod val="65000"/>
                    <a:lumOff val="35000"/>
                  </a:srgbClr>
                </a:solidFill>
              </a:rPr>
              <a:t>“If you could better manage any of the following things in your life which would you choose? Please rank your top three and then indicate any others that you would also choose.” | % who say they need to manage each option | 2015</a:t>
            </a:r>
            <a:endParaRPr lang="en-GB" kern="0" dirty="0">
              <a:solidFill>
                <a:srgbClr val="000000">
                  <a:lumMod val="65000"/>
                  <a:lumOff val="35000"/>
                </a:srgbClr>
              </a:solidFill>
            </a:endParaRPr>
          </a:p>
        </p:txBody>
      </p:sp>
      <p:grpSp>
        <p:nvGrpSpPr>
          <p:cNvPr id="2" name="Group 8"/>
          <p:cNvGrpSpPr/>
          <p:nvPr/>
        </p:nvGrpSpPr>
        <p:grpSpPr>
          <a:xfrm>
            <a:off x="7812868" y="0"/>
            <a:ext cx="1331132" cy="1331132"/>
            <a:chOff x="7812868" y="0"/>
            <a:chExt cx="1331132" cy="1331132"/>
          </a:xfrm>
        </p:grpSpPr>
        <p:sp>
          <p:nvSpPr>
            <p:cNvPr id="11" name="Right Triangle 10"/>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8" name="Content Placeholder 9"/>
          <p:cNvGraphicFramePr>
            <a:graphicFrameLocks noGrp="1"/>
          </p:cNvGraphicFramePr>
          <p:nvPr>
            <p:ph idx="1"/>
          </p:nvPr>
        </p:nvGraphicFramePr>
        <p:xfrm>
          <a:off x="250825" y="1952836"/>
          <a:ext cx="8642350" cy="3924436"/>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personal finances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finances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moods/emotions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mood / emotions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weight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weight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a:p>
        </p:txBody>
      </p:sp>
      <p:sp>
        <p:nvSpPr>
          <p:cNvPr id="3" name="Title 2"/>
          <p:cNvSpPr>
            <a:spLocks noGrp="1"/>
          </p:cNvSpPr>
          <p:nvPr>
            <p:ph type="title"/>
          </p:nvPr>
        </p:nvSpPr>
        <p:spPr/>
        <p:txBody>
          <a:bodyPr/>
          <a:lstStyle/>
          <a:p>
            <a:r>
              <a:rPr lang="en-GB" dirty="0"/>
              <a:t>Lorem Ipsum Dolor Sit Amet</a:t>
            </a:r>
          </a:p>
        </p:txBody>
      </p:sp>
      <p:sp>
        <p:nvSpPr>
          <p:cNvPr id="4" name="Text Placeholder 3"/>
          <p:cNvSpPr>
            <a:spLocks noGrp="1"/>
          </p:cNvSpPr>
          <p:nvPr>
            <p:ph type="body" sz="quarter" idx="11"/>
          </p:nvPr>
        </p:nvSpPr>
        <p:spPr/>
        <p:txBody>
          <a:bodyPr/>
          <a:lstStyle/>
          <a:p>
            <a:r>
              <a:rPr lang="en-GB" dirty="0"/>
              <a:t>Lorem Ipsum Dolor Consec</a:t>
            </a:r>
          </a:p>
        </p:txBody>
      </p:sp>
      <p:sp>
        <p:nvSpPr>
          <p:cNvPr id="5" name="Text Placeholder 4"/>
          <p:cNvSpPr>
            <a:spLocks noGrp="1"/>
          </p:cNvSpPr>
          <p:nvPr>
            <p:ph type="body" sz="quarter" idx="13"/>
          </p:nvPr>
        </p:nvSpPr>
        <p:spPr/>
        <p:txBody>
          <a:bodyPr/>
          <a:lstStyle/>
          <a:p>
            <a:r>
              <a:rPr lang="en-GB" dirty="0"/>
              <a:t>Consectetur Adipiscing</a:t>
            </a:r>
          </a:p>
        </p:txBody>
      </p:sp>
      <p:sp>
        <p:nvSpPr>
          <p:cNvPr id="6" name="Text Placeholder 5"/>
          <p:cNvSpPr>
            <a:spLocks noGrp="1"/>
          </p:cNvSpPr>
          <p:nvPr>
            <p:ph type="body" sz="quarter" idx="15"/>
          </p:nvPr>
        </p:nvSpPr>
        <p:spPr/>
        <p:txBody>
          <a:bodyPr/>
          <a:lstStyle/>
          <a:p>
            <a:r>
              <a:rPr lang="en-GB" dirty="0"/>
              <a:t>Pariatur Consectetur</a:t>
            </a:r>
          </a:p>
        </p:txBody>
      </p:sp>
      <p:sp>
        <p:nvSpPr>
          <p:cNvPr id="7" name="Text Placeholder 6"/>
          <p:cNvSpPr>
            <a:spLocks noGrp="1"/>
          </p:cNvSpPr>
          <p:nvPr>
            <p:ph type="body" sz="quarter" idx="17"/>
          </p:nvPr>
        </p:nvSpPr>
        <p:spPr/>
        <p:txBody>
          <a:bodyPr/>
          <a:lstStyle/>
          <a:p>
            <a:r>
              <a:t>Sum expectantes. Ego hodie expectantes. Expectantes, et misit unum de pueris Gus interficere. Et suus vos. Nescio quis, qui est bonus usus liberi ad Isai? Qui nosti ... Quis dimisit filios ad necem ... hmm? Gus! Est, ante me factus singulis decem gradibus. Et nunc ad aliud opus mihi tandem tollendum est puer ille consensus et nunc fugit. Ipse suus obtinuit eam. Non solum autem illa, sed te tractantur in se trahens felis. </a:t>
            </a:r>
          </a:p>
        </p:txBody>
      </p:sp>
      <p:sp>
        <p:nvSpPr>
          <p:cNvPr id="8" name="Text Placeholder 7"/>
          <p:cNvSpPr>
            <a:spLocks noGrp="1"/>
          </p:cNvSpPr>
          <p:nvPr>
            <p:ph type="body" sz="quarter" idx="18"/>
          </p:nvPr>
        </p:nvSpPr>
        <p:spPr/>
        <p:txBody>
          <a:bodyPr/>
          <a:lstStyle/>
          <a:p>
            <a:r>
              <a:t>Sum expectantes. Ego hodie expectantes. Expectantes, et misit unum de pueris Gus interficere. Et suus vos. Nescio quis, qui est bonus usus liberi ad Isai?</a:t>
            </a:r>
          </a:p>
          <a:p>
            <a:r>
              <a:t>Qui nosti ... Quis dimisit filios ad necem ... hmm? Gus! Est, ante me factus singulis decem gradibus.</a:t>
            </a:r>
          </a:p>
          <a:p>
            <a:r>
              <a:t>Et nunc ad aliud opus mihi tandem tollendum est puer ille consensus et nunc fugit. Ipse suus obtinuit eam. Non solum autem illa, sed te tractantur in se trahens felis. </a:t>
            </a:r>
          </a:p>
        </p:txBody>
      </p:sp>
      <p:sp>
        <p:nvSpPr>
          <p:cNvPr id="9" name="Text Placeholder 8"/>
          <p:cNvSpPr>
            <a:spLocks noGrp="1"/>
          </p:cNvSpPr>
          <p:nvPr>
            <p:ph type="body" sz="quarter" idx="19"/>
          </p:nvPr>
        </p:nvSpPr>
        <p:spPr/>
        <p:txBody>
          <a:bodyPr/>
          <a:lstStyle/>
          <a:p>
            <a:r>
              <a:t>Sum expectantes. Ego hodie expectantes. Expectantes, et misit unum de pueris Gus interficere. Et suus vos. Nescio quis, qui est bonus usus liberi ad Isai? Qui nosti ... Quis dimisit filios ad necem ... hmm? Gus! </a:t>
            </a:r>
          </a:p>
          <a:p>
            <a:r>
              <a:t>Est, ante me factus singulis decem gradibus.</a:t>
            </a:r>
          </a:p>
        </p:txBody>
      </p:sp>
    </p:spTree>
    <p:extLst>
      <p:ext uri="{BB962C8B-B14F-4D97-AF65-F5344CB8AC3E}">
        <p14:creationId xmlns:p14="http://schemas.microsoft.com/office/powerpoint/2010/main" xmlns="" val="243622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amount of sleep</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The amount of sleep I get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appearance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appearance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stress levels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stress levels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career progress</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career progress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886397"/>
          </a:xfrm>
        </p:spPr>
        <p:txBody>
          <a:bodyPr/>
          <a:lstStyle/>
          <a:p>
            <a:pPr fontAlgn="base">
              <a:spcAft>
                <a:spcPct val="0"/>
              </a:spcAft>
              <a:defRPr/>
            </a:pPr>
            <a:r>
              <a:rPr lang="en-GB">
                <a:latin typeface="Arial"/>
              </a:rPr>
              <a:t>Managing personal impact on the environment</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personal impact on the environment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(all respondents of legal drinking age)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alcohol consumption</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alcohol consumption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defRPr/>
            </a:pPr>
            <a:r>
              <a:rPr lang="en-GB">
                <a:latin typeface="Arial"/>
              </a:rPr>
              <a:t>Source: nVision Research | Base: 1000-5000 online respondents per country aged 16+ (Russia &amp; Turkey 16-64), 2015 February</a:t>
            </a:r>
            <a:endParaRPr lang="en-GB" dirty="0">
              <a:latin typeface="Arial"/>
            </a:endParaRPr>
          </a:p>
        </p:txBody>
      </p:sp>
      <p:sp>
        <p:nvSpPr>
          <p:cNvPr id="8" name="Title 7"/>
          <p:cNvSpPr>
            <a:spLocks noGrp="1"/>
          </p:cNvSpPr>
          <p:nvPr>
            <p:ph type="title"/>
          </p:nvPr>
        </p:nvSpPr>
        <p:spPr>
          <a:xfrm>
            <a:off x="250825" y="260350"/>
            <a:ext cx="7813676" cy="443198"/>
          </a:xfrm>
        </p:spPr>
        <p:txBody>
          <a:bodyPr/>
          <a:lstStyle/>
          <a:p>
            <a:pPr fontAlgn="base">
              <a:spcAft>
                <a:spcPct val="0"/>
              </a:spcAft>
              <a:defRPr/>
            </a:pPr>
            <a:r>
              <a:rPr lang="en-GB">
                <a:latin typeface="Arial"/>
              </a:rPr>
              <a:t>Managing one's social media profile</a:t>
            </a:r>
            <a:endParaRPr lang="en-GB" dirty="0">
              <a:latin typeface="Arial"/>
            </a:endParaRPr>
          </a:p>
        </p:txBody>
      </p:sp>
      <p:sp>
        <p:nvSpPr>
          <p:cNvPr id="11" name="Text Placeholder 10"/>
          <p:cNvSpPr>
            <a:spLocks noGrp="1"/>
          </p:cNvSpPr>
          <p:nvPr>
            <p:ph type="body" sz="quarter" idx="11"/>
          </p:nvPr>
        </p:nvSpPr>
        <p:spPr>
          <a:xfrm>
            <a:off x="250826" y="1196975"/>
            <a:ext cx="8642349" cy="738664"/>
          </a:xfrm>
        </p:spPr>
        <p:txBody>
          <a:bodyPr lIns="0" rIns="0"/>
          <a:lstStyle/>
          <a:p>
            <a:pPr fontAlgn="base">
              <a:lnSpc>
                <a:spcPct val="100000"/>
              </a:lnSpc>
              <a:spcBef>
                <a:spcPct val="0"/>
              </a:spcBef>
              <a:spcAft>
                <a:spcPct val="0"/>
              </a:spcAft>
              <a:defRPr/>
            </a:pPr>
            <a:r>
              <a:rPr lang="en-GB" kern="0">
                <a:solidFill>
                  <a:srgbClr val="000000">
                    <a:lumMod val="65000"/>
                    <a:lumOff val="35000"/>
                  </a:srgbClr>
                </a:solidFill>
                <a:latin typeface="Arial"/>
              </a:rPr>
              <a:t>“If you could better manage any of the following things in your life which would you choose? Please rank your top three and then indicate any others that you would also choose.” | My social media profile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3" name="Rectangle 12"/>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a:solidFill>
                  <a:schemeClr val="tx1">
                    <a:lumMod val="65000"/>
                    <a:lumOff val="35000"/>
                  </a:schemeClr>
                </a:solidFill>
                <a:latin typeface="Arial"/>
              </a:rPr>
              <a:t>Right-click on chart and select Edit Data for demographic data</a:t>
            </a:r>
            <a:endParaRPr lang="en-GB" sz="1000" i="0" kern="0" dirty="0">
              <a:solidFill>
                <a:schemeClr val="tx1">
                  <a:lumMod val="65000"/>
                  <a:lumOff val="35000"/>
                </a:schemeClr>
              </a:solidFill>
              <a:latin typeface="Arial"/>
            </a:endParaRPr>
          </a:p>
        </p:txBody>
      </p:sp>
      <p:graphicFrame>
        <p:nvGraphicFramePr>
          <p:cNvPr id="16" name="Object 4"/>
          <p:cNvGraphicFramePr>
            <a:graphicFrameLocks noGrp="1" noChangeAspect="1"/>
          </p:cNvGraphicFramePr>
          <p:nvPr>
            <p:ph idx="1"/>
            <p:extLst>
              <p:ext uri="{D42A27DB-BD31-4B8C-83A1-F6EECF244321}">
                <p14:modId xmlns:p14="http://schemas.microsoft.com/office/powerpoint/2010/main" xmlns="" val="4233570969"/>
              </p:ext>
            </p:extLst>
          </p:nvPr>
        </p:nvGraphicFramePr>
        <p:xfrm>
          <a:off x="250825" y="1989138"/>
          <a:ext cx="8642350" cy="4140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 country</a:t>
            </a:r>
            <a:endParaRPr lang="en-GB" dirty="0"/>
          </a:p>
        </p:txBody>
      </p:sp>
      <p:sp>
        <p:nvSpPr>
          <p:cNvPr id="3" name="Text Placeholder 2"/>
          <p:cNvSpPr>
            <a:spLocks noGrp="1"/>
          </p:cNvSpPr>
          <p:nvPr>
            <p:ph type="body" sz="quarter" idx="10"/>
          </p:nvPr>
        </p:nvSpPr>
        <p:spPr/>
        <p:txBody>
          <a:bodyPr/>
          <a:lstStyle/>
          <a:p>
            <a:endParaRPr lang="en-GB"/>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Czech Rep,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CzechRep.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Denmark,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Denmark.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 </a:t>
            </a:r>
            <a:endParaRPr lang="en-GB" dirty="0"/>
          </a:p>
        </p:txBody>
      </p:sp>
      <p:sp>
        <p:nvSpPr>
          <p:cNvPr id="3" name="Title 2"/>
          <p:cNvSpPr>
            <a:spLocks noGrp="1"/>
          </p:cNvSpPr>
          <p:nvPr>
            <p:ph type="title"/>
          </p:nvPr>
        </p:nvSpPr>
        <p:spPr/>
        <p:txBody>
          <a:bodyPr/>
          <a:lstStyle/>
          <a:p>
            <a:r>
              <a:rPr lang="en-GB" dirty="0"/>
              <a:t>What will happen next?</a:t>
            </a:r>
            <a:endParaRPr lang="en-GB" dirty="0"/>
          </a:p>
        </p:txBody>
      </p:sp>
      <p:sp>
        <p:nvSpPr>
          <p:cNvPr id="4" name="Text Placeholder 3"/>
          <p:cNvSpPr>
            <a:spLocks noGrp="1"/>
          </p:cNvSpPr>
          <p:nvPr>
            <p:ph type="body" sz="quarter" idx="21"/>
          </p:nvPr>
        </p:nvSpPr>
        <p:spPr/>
        <p:txBody>
          <a:bodyPr/>
          <a:lstStyle/>
          <a:p>
            <a:r>
              <a:rPr lang="en-GB" dirty="0"/>
              <a:t>5 years ago</a:t>
            </a:r>
          </a:p>
        </p:txBody>
      </p:sp>
      <p:sp>
        <p:nvSpPr>
          <p:cNvPr id="5" name="Text Placeholder 4"/>
          <p:cNvSpPr>
            <a:spLocks noGrp="1"/>
          </p:cNvSpPr>
          <p:nvPr>
            <p:ph type="body" sz="quarter" idx="22"/>
          </p:nvPr>
        </p:nvSpPr>
        <p:spPr/>
        <p:txBody>
          <a:bodyPr/>
          <a:lstStyle/>
          <a:p>
            <a:r>
              <a:rPr lang="en-GB" dirty="0"/>
              <a:t>Now</a:t>
            </a:r>
          </a:p>
        </p:txBody>
      </p:sp>
      <p:sp>
        <p:nvSpPr>
          <p:cNvPr id="6" name="Text Placeholder 5"/>
          <p:cNvSpPr>
            <a:spLocks noGrp="1"/>
          </p:cNvSpPr>
          <p:nvPr>
            <p:ph type="body" sz="quarter" idx="23"/>
          </p:nvPr>
        </p:nvSpPr>
        <p:spPr/>
        <p:txBody>
          <a:bodyPr/>
          <a:lstStyle/>
          <a:p>
            <a:r>
              <a:rPr lang="en-GB" dirty="0"/>
              <a:t>in 5 years</a:t>
            </a:r>
          </a:p>
        </p:txBody>
      </p:sp>
      <p:sp>
        <p:nvSpPr>
          <p:cNvPr id="7" name="Text Placeholder 6"/>
          <p:cNvSpPr>
            <a:spLocks noGrp="1"/>
          </p:cNvSpPr>
          <p:nvPr>
            <p:ph type="body" sz="quarter" idx="24"/>
          </p:nvPr>
        </p:nvSpPr>
        <p:spPr/>
        <p:txBody>
          <a:bodyPr/>
          <a:lstStyle/>
          <a:p>
            <a:r>
              <a:rPr lang="en-GB" dirty="0"/>
              <a:t>Social media platforms and review sites extend the range of products and services that consumers can publicly review. In 2012, 340 million tweets were posted per day.</a:t>
            </a:r>
            <a:endParaRPr lang="en-GB" dirty="0"/>
          </a:p>
        </p:txBody>
      </p:sp>
      <p:sp>
        <p:nvSpPr>
          <p:cNvPr id="8" name="Text Placeholder 7"/>
          <p:cNvSpPr>
            <a:spLocks noGrp="1"/>
          </p:cNvSpPr>
          <p:nvPr>
            <p:ph type="body" sz="quarter" idx="25"/>
          </p:nvPr>
        </p:nvSpPr>
        <p:spPr/>
        <p:txBody>
          <a:bodyPr/>
          <a:lstStyle/>
          <a:p>
            <a:r>
              <a:rPr lang="en-GB" dirty="0"/>
              <a:t>Brand interaction with online customer complaints is limited, with customer service efforts focused on in-store feedback and complaints.</a:t>
            </a:r>
            <a:endParaRPr lang="en-GB" dirty="0"/>
          </a:p>
        </p:txBody>
      </p:sp>
      <p:sp>
        <p:nvSpPr>
          <p:cNvPr id="9" name="Text Placeholder 8"/>
          <p:cNvSpPr>
            <a:spLocks noGrp="1"/>
          </p:cNvSpPr>
          <p:nvPr>
            <p:ph type="body" sz="quarter" idx="26"/>
          </p:nvPr>
        </p:nvSpPr>
        <p:spPr/>
        <p:txBody>
          <a:bodyPr/>
          <a:lstStyle/>
          <a:p>
            <a:r>
              <a:rPr lang="en-GB" dirty="0"/>
              <a:t>CSR efforts become an increasingly common way for brands to enhance their brand and raise their profile.</a:t>
            </a:r>
            <a:endParaRPr lang="en-GB" dirty="0"/>
          </a:p>
        </p:txBody>
      </p:sp>
      <p:sp>
        <p:nvSpPr>
          <p:cNvPr id="10" name="Text Placeholder 9"/>
          <p:cNvSpPr>
            <a:spLocks noGrp="1"/>
          </p:cNvSpPr>
          <p:nvPr>
            <p:ph type="body" sz="quarter" idx="27"/>
          </p:nvPr>
        </p:nvSpPr>
        <p:spPr/>
        <p:txBody>
          <a:bodyPr/>
          <a:lstStyle/>
          <a:p>
            <a:r>
              <a:rPr lang="en-GB" dirty="0"/>
              <a:t>High smartphone ownership allows customers to quickly write or read reviews on the go. Semi-expert consumer voices have arisen in most sectors, whose opinions are given extra weight.</a:t>
            </a:r>
            <a:endParaRPr lang="en-GB" dirty="0"/>
          </a:p>
        </p:txBody>
      </p:sp>
      <p:sp>
        <p:nvSpPr>
          <p:cNvPr id="11" name="Text Placeholder 10"/>
          <p:cNvSpPr>
            <a:spLocks noGrp="1"/>
          </p:cNvSpPr>
          <p:nvPr>
            <p:ph type="body" sz="quarter" idx="28"/>
          </p:nvPr>
        </p:nvSpPr>
        <p:spPr/>
        <p:txBody>
          <a:bodyPr/>
          <a:lstStyle/>
          <a:p>
            <a:r>
              <a:rPr lang="en-GB" dirty="0"/>
              <a:t>Brands find new ways of interacting with customers across a range of social media channels, addressing and responding to concerns, complaints and compliments.</a:t>
            </a:r>
            <a:endParaRPr lang="en-GB" dirty="0"/>
          </a:p>
        </p:txBody>
      </p:sp>
      <p:sp>
        <p:nvSpPr>
          <p:cNvPr id="12" name="Text Placeholder 11"/>
          <p:cNvSpPr>
            <a:spLocks noGrp="1"/>
          </p:cNvSpPr>
          <p:nvPr>
            <p:ph type="body" sz="quarter" idx="29"/>
          </p:nvPr>
        </p:nvSpPr>
        <p:spPr/>
        <p:txBody>
          <a:bodyPr/>
          <a:lstStyle/>
          <a:p>
            <a:r>
              <a:rPr lang="en-GB" dirty="0"/>
              <a:t>The transparency and lobby-building capacity of social media leads to CSR efforts deemed insincere or ineffectual more easily being called into question.</a:t>
            </a:r>
            <a:endParaRPr lang="en-GB" dirty="0"/>
          </a:p>
        </p:txBody>
      </p:sp>
      <p:sp>
        <p:nvSpPr>
          <p:cNvPr id="13" name="Text Placeholder 12"/>
          <p:cNvSpPr>
            <a:spLocks noGrp="1"/>
          </p:cNvSpPr>
          <p:nvPr>
            <p:ph type="body" sz="quarter" idx="30"/>
          </p:nvPr>
        </p:nvSpPr>
        <p:spPr/>
        <p:txBody>
          <a:bodyPr/>
          <a:lstStyle/>
          <a:p>
            <a:r>
              <a:rPr lang="en-GB" dirty="0"/>
              <a:t>An increase in attempts to verify identifies of reviewers in order to rate the trustworthiness of their voices. Fewer sites will allow anonymous reviews to be posted.</a:t>
            </a:r>
            <a:endParaRPr lang="en-GB" dirty="0"/>
          </a:p>
        </p:txBody>
      </p:sp>
      <p:sp>
        <p:nvSpPr>
          <p:cNvPr id="14" name="Text Placeholder 13"/>
          <p:cNvSpPr>
            <a:spLocks noGrp="1"/>
          </p:cNvSpPr>
          <p:nvPr>
            <p:ph type="body" sz="quarter" idx="31"/>
          </p:nvPr>
        </p:nvSpPr>
        <p:spPr/>
        <p:txBody>
          <a:bodyPr/>
          <a:lstStyle/>
          <a:p>
            <a:r>
              <a:rPr lang="en-GB" dirty="0"/>
              <a:t>Inviting and engaging consumers to react, review and critique in advance of product or service launches becomes more common for brands.</a:t>
            </a:r>
            <a:endParaRPr lang="en-GB" dirty="0"/>
          </a:p>
        </p:txBody>
      </p:sp>
      <p:sp>
        <p:nvSpPr>
          <p:cNvPr id="15" name="Text Placeholder 14"/>
          <p:cNvSpPr>
            <a:spLocks noGrp="1"/>
          </p:cNvSpPr>
          <p:nvPr>
            <p:ph type="body" sz="quarter" idx="32"/>
          </p:nvPr>
        </p:nvSpPr>
        <p:spPr/>
        <p:txBody>
          <a:bodyPr/>
          <a:lstStyle/>
          <a:p>
            <a:r>
              <a:rPr lang="en-GB" dirty="0"/>
              <a:t>To pre-empt the quick forming of lobbies and factions, brands’ CSR eschew the general and hone in on specifics  -  ensuring the presence of clear goals.</a:t>
            </a:r>
            <a:endParaRPr lang="en-GB" dirty="0"/>
          </a:p>
        </p:txBody>
      </p:sp>
    </p:spTree>
    <p:extLst>
      <p:ext uri="{BB962C8B-B14F-4D97-AF65-F5344CB8AC3E}">
        <p14:creationId xmlns:p14="http://schemas.microsoft.com/office/powerpoint/2010/main" val="6074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Finland,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in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France,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France.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GB,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B.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Germany,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German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Hungary,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Hungar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Ireland,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re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Italy,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Ital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Netherlands,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Netherlands.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Poland,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Poland.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Russia,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Russi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GB" dirty="0"/>
              <a:t> </a:t>
            </a:r>
          </a:p>
        </p:txBody>
      </p:sp>
      <p:sp>
        <p:nvSpPr>
          <p:cNvPr id="10" name="Title 9"/>
          <p:cNvSpPr>
            <a:spLocks noGrp="1"/>
          </p:cNvSpPr>
          <p:nvPr>
            <p:ph type="title"/>
          </p:nvPr>
        </p:nvSpPr>
        <p:spPr/>
        <p:txBody>
          <a:bodyPr/>
          <a:lstStyle/>
          <a:p>
            <a:r>
              <a:rPr lang="en-US" dirty="0"/>
              <a:t>Sector Impact</a:t>
            </a:r>
          </a:p>
        </p:txBody>
      </p:sp>
      <p:sp>
        <p:nvSpPr>
          <p:cNvPr id="12" name="Text Placeholder 11"/>
          <p:cNvSpPr>
            <a:spLocks noGrp="1"/>
          </p:cNvSpPr>
          <p:nvPr>
            <p:ph type="body" sz="quarter" idx="11"/>
          </p:nvPr>
        </p:nvSpPr>
        <p:spPr/>
        <p:txBody>
          <a:bodyPr/>
          <a:lstStyle/>
          <a:p>
            <a:r>
              <a:rPr lang="en-US" dirty="0" b="1"/>
              <a:t>Alcohol</a:t>
            </a:r>
          </a:p>
          <a:p>
            <a:endParaRPr lang="en-US" dirty="0"/>
          </a:p>
          <a:p>
            <a:r>
              <a:rPr>
                <a:hlinkClick r:id="rId100"/>
              </a:rPr>
              <a:t>Lorem ipsum</a:t>
            </a:r>
            <a:r>
              <a:t> dolar sit amet consectetur...</a:t>
            </a:r>
          </a:p>
        </p:txBody>
      </p:sp>
      <p:sp>
        <p:nvSpPr>
          <p:cNvPr id="13" name="Picture Placeholder 12"/>
          <p:cNvSpPr>
            <a:spLocks noGrp="1"/>
          </p:cNvSpPr>
          <p:nvPr>
            <p:ph type="pic" sz="quarter" idx="12"/>
          </p:nvPr>
        </p:nvSpPr>
        <p:spPr/>
      </p:sp>
      <p:pic>
        <p:nvPicPr>
          <p:cNvPr id="14" name="Picture Placeholder 13"/>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0658" b="10658"/>
          <a:stretch>
            <a:fillRect/>
          </a:stretch>
        </p:blipFill>
        <p:spPr/>
      </p:pic>
    </p:spTree>
    <p:extLst>
      <p:ext uri="{BB962C8B-B14F-4D97-AF65-F5344CB8AC3E}">
        <p14:creationId xmlns:p14="http://schemas.microsoft.com/office/powerpoint/2010/main" val="392857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Spain,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pai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 Sweden,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Sweden.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844825"/>
          <a:ext cx="864235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online respondents aged 16-64, Turkey, 2015 February</a:t>
            </a:r>
          </a:p>
        </p:txBody>
      </p:sp>
      <p:sp>
        <p:nvSpPr>
          <p:cNvPr id="4" name="Title 3"/>
          <p:cNvSpPr>
            <a:spLocks noGrp="1"/>
          </p:cNvSpPr>
          <p:nvPr>
            <p:ph type="title"/>
          </p:nvPr>
        </p:nvSpPr>
        <p:spPr>
          <a:xfrm>
            <a:off x="250825" y="260350"/>
            <a:ext cx="7813563" cy="443198"/>
          </a:xfrm>
        </p:spPr>
        <p:txBody>
          <a:bodyPr/>
          <a:lstStyle/>
          <a:p>
            <a:pPr>
              <a:defRPr/>
            </a:pPr>
            <a:r>
              <a:rPr lang="en-GB"/>
              <a:t>       </a:t>
            </a:r>
            <a:r>
              <a:rPr lang="en-GB" dirty="0"/>
              <a:t>Wanting to better manage various aspects of life</a:t>
            </a:r>
            <a:endParaRPr lang="en-GB" dirty="0"/>
          </a:p>
        </p:txBody>
      </p:sp>
      <p:sp>
        <p:nvSpPr>
          <p:cNvPr id="7" name="Text Placeholder 6"/>
          <p:cNvSpPr>
            <a:spLocks noGrp="1"/>
          </p:cNvSpPr>
          <p:nvPr>
            <p:ph type="body" sz="quarter" idx="11"/>
          </p:nvPr>
        </p:nvSpPr>
        <p:spPr>
          <a:xfrm>
            <a:off x="250825" y="1160463"/>
            <a:ext cx="8642349" cy="738664"/>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“If you could better manage any of the following things in your life which would you choose? Please rank your top three and then indicate any others that you would also choose</a:t>
            </a:r>
            <a:r>
              <a:rPr lang="en-GB" kern="0">
                <a:solidFill>
                  <a:srgbClr val="000000">
                    <a:lumMod val="65000"/>
                    <a:lumOff val="35000"/>
                  </a:srgbClr>
                </a:solidFill>
              </a:rPr>
              <a:t>.” | </a:t>
            </a:r>
            <a:r>
              <a:rPr lang="en-GB" kern="0" dirty="0">
                <a:solidFill>
                  <a:srgbClr val="000000">
                    <a:lumMod val="65000"/>
                    <a:lumOff val="35000"/>
                  </a:srgbClr>
                </a:solidFill>
              </a:rPr>
              <a:t>% ranking what they would most like to be able to </a:t>
            </a:r>
            <a:r>
              <a:rPr lang="en-GB" kern="0">
                <a:solidFill>
                  <a:srgbClr val="000000">
                    <a:lumMod val="65000"/>
                    <a:lumOff val="35000"/>
                  </a:srgbClr>
                </a:solidFill>
              </a:rPr>
              <a:t>manage | 2015</a:t>
            </a:r>
            <a:endParaRPr lang="en-GB" kern="0" dirty="0">
              <a:solidFill>
                <a:srgbClr val="000000">
                  <a:lumMod val="65000"/>
                  <a:lumOff val="35000"/>
                </a:srgbClr>
              </a:solidFill>
            </a:endParaRPr>
          </a:p>
        </p:txBody>
      </p:sp>
      <p:pic>
        <p:nvPicPr>
          <p:cNvPr id="2" name="Picture 1" descr="Turkey.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508" y="3169555"/>
            <a:ext cx="4033838" cy="684015"/>
          </a:xfrm>
        </p:spPr>
        <p:txBody>
          <a:bodyPr/>
          <a:lstStyle/>
          <a:p>
            <a:r>
              <a:rPr lang="en-GB" dirty="0"/>
              <a:t>UK Health</a:t>
            </a:r>
            <a:endParaRPr lang="en-GB" dirty="0"/>
          </a:p>
        </p:txBody>
      </p:sp>
      <p:sp>
        <p:nvSpPr>
          <p:cNvPr id="8" name="Text Placeholder 7"/>
          <p:cNvSpPr>
            <a:spLocks noGrp="1"/>
          </p:cNvSpPr>
          <p:nvPr>
            <p:ph type="subTitle" idx="1"/>
          </p:nvPr>
        </p:nvSpPr>
        <p:spPr>
          <a:xfrm>
            <a:off x="143508" y="3903048"/>
            <a:ext cx="4033838" cy="425822"/>
          </a:xfrm>
        </p:spPr>
        <p:txBody>
          <a:bodyPr/>
          <a:lstStyle/>
          <a:p>
            <a:r>
              <a:rPr lang="en-GB" dirty="0">
                <a:solidFill>
                  <a:schemeClr val="tx1">
                    <a:lumMod val="75000"/>
                    <a:lumOff val="25000"/>
                  </a:schemeClr>
                </a:solidFill>
              </a:rPr>
              <a:t>Social Media Research</a:t>
            </a:r>
            <a:endParaRPr lang="en-GB" dirty="0">
              <a:solidFill>
                <a:schemeClr val="tx1">
                  <a:lumMod val="75000"/>
                  <a:lumOff val="25000"/>
                </a:schemeClr>
              </a:solidFill>
            </a:endParaRPr>
          </a:p>
        </p:txBody>
      </p:sp>
      <p:grpSp>
        <p:nvGrpSpPr>
          <p:cNvPr id="2" name="Group 13"/>
          <p:cNvGrpSpPr/>
          <p:nvPr/>
        </p:nvGrpSpPr>
        <p:grpSpPr>
          <a:xfrm>
            <a:off x="4788104" y="421558"/>
            <a:ext cx="720000" cy="6014884"/>
            <a:chOff x="4677802" y="368660"/>
            <a:chExt cx="720000" cy="6014884"/>
          </a:xfrm>
          <a:solidFill>
            <a:schemeClr val="tx2"/>
          </a:solidFill>
        </p:grpSpPr>
        <p:sp>
          <p:nvSpPr>
            <p:cNvPr id="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3" name="Group 5"/>
            <p:cNvGrpSpPr>
              <a:grpSpLocks noChangeAspect="1"/>
            </p:cNvGrpSpPr>
            <p:nvPr/>
          </p:nvGrpSpPr>
          <p:grpSpPr bwMode="auto">
            <a:xfrm>
              <a:off x="4677802" y="3573016"/>
              <a:ext cx="720000" cy="724500"/>
              <a:chOff x="1280" y="550"/>
              <a:chExt cx="3200" cy="3220"/>
            </a:xfrm>
            <a:grpFill/>
          </p:grpSpPr>
          <p:sp>
            <p:nvSpPr>
              <p:cNvPr id="1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0" name="Group 14"/>
          <p:cNvGrpSpPr/>
          <p:nvPr/>
        </p:nvGrpSpPr>
        <p:grpSpPr>
          <a:xfrm>
            <a:off x="7020352" y="421558"/>
            <a:ext cx="720000" cy="6014884"/>
            <a:chOff x="4677802" y="368660"/>
            <a:chExt cx="720000" cy="6014884"/>
          </a:xfrm>
          <a:solidFill>
            <a:schemeClr val="tx2"/>
          </a:solidFill>
        </p:grpSpPr>
        <p:sp>
          <p:nvSpPr>
            <p:cNvPr id="16"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5"/>
            <p:cNvGrpSpPr>
              <a:grpSpLocks noChangeAspect="1"/>
            </p:cNvGrpSpPr>
            <p:nvPr/>
          </p:nvGrpSpPr>
          <p:grpSpPr bwMode="auto">
            <a:xfrm>
              <a:off x="4677802" y="3573016"/>
              <a:ext cx="720000" cy="724500"/>
              <a:chOff x="1280" y="550"/>
              <a:chExt cx="3200" cy="3220"/>
            </a:xfrm>
            <a:grpFill/>
          </p:grpSpPr>
          <p:sp>
            <p:nvSpPr>
              <p:cNvPr id="22"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1"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5" name="Group 23"/>
          <p:cNvGrpSpPr/>
          <p:nvPr/>
        </p:nvGrpSpPr>
        <p:grpSpPr>
          <a:xfrm>
            <a:off x="5876608" y="421558"/>
            <a:ext cx="720000" cy="6014884"/>
            <a:chOff x="4677802" y="368660"/>
            <a:chExt cx="720000" cy="6014884"/>
          </a:xfrm>
          <a:solidFill>
            <a:schemeClr val="tx2"/>
          </a:solidFill>
        </p:grpSpPr>
        <p:sp>
          <p:nvSpPr>
            <p:cNvPr id="25"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0" name="Group 5"/>
            <p:cNvGrpSpPr>
              <a:grpSpLocks noChangeAspect="1"/>
            </p:cNvGrpSpPr>
            <p:nvPr/>
          </p:nvGrpSpPr>
          <p:grpSpPr bwMode="auto">
            <a:xfrm>
              <a:off x="4677802" y="3573016"/>
              <a:ext cx="720000" cy="724500"/>
              <a:chOff x="1280" y="550"/>
              <a:chExt cx="3200" cy="3220"/>
            </a:xfrm>
            <a:grpFill/>
          </p:grpSpPr>
          <p:sp>
            <p:nvSpPr>
              <p:cNvPr id="31"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32"/>
          <p:cNvGrpSpPr/>
          <p:nvPr/>
        </p:nvGrpSpPr>
        <p:grpSpPr>
          <a:xfrm>
            <a:off x="8172480" y="421558"/>
            <a:ext cx="720000" cy="6014884"/>
            <a:chOff x="4677802" y="368660"/>
            <a:chExt cx="720000" cy="6014884"/>
          </a:xfrm>
          <a:solidFill>
            <a:schemeClr val="tx2"/>
          </a:solidFill>
        </p:grpSpPr>
        <p:sp>
          <p:nvSpPr>
            <p:cNvPr id="34" name="Freeform 22"/>
            <p:cNvSpPr>
              <a:spLocks noChangeAspect="1"/>
            </p:cNvSpPr>
            <p:nvPr/>
          </p:nvSpPr>
          <p:spPr bwMode="auto">
            <a:xfrm>
              <a:off x="4889820" y="368660"/>
              <a:ext cx="295965" cy="6405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noChangeAspect="1"/>
            </p:cNvSpPr>
            <p:nvPr/>
          </p:nvSpPr>
          <p:spPr bwMode="auto">
            <a:xfrm>
              <a:off x="4786302" y="5733256"/>
              <a:ext cx="503000" cy="650288"/>
            </a:xfrm>
            <a:custGeom>
              <a:avLst/>
              <a:gdLst/>
              <a:ahLst/>
              <a:cxnLst>
                <a:cxn ang="0">
                  <a:pos x="64" y="129"/>
                </a:cxn>
                <a:cxn ang="0">
                  <a:pos x="59" y="149"/>
                </a:cxn>
                <a:cxn ang="0">
                  <a:pos x="54" y="168"/>
                </a:cxn>
                <a:cxn ang="0">
                  <a:pos x="38" y="195"/>
                </a:cxn>
                <a:cxn ang="0">
                  <a:pos x="34" y="198"/>
                </a:cxn>
                <a:cxn ang="0">
                  <a:pos x="33" y="195"/>
                </a:cxn>
                <a:cxn ang="0">
                  <a:pos x="31" y="169"/>
                </a:cxn>
                <a:cxn ang="0">
                  <a:pos x="36" y="143"/>
                </a:cxn>
                <a:cxn ang="0">
                  <a:pos x="47" y="95"/>
                </a:cxn>
                <a:cxn ang="0">
                  <a:pos x="48" y="92"/>
                </a:cxn>
                <a:cxn ang="0">
                  <a:pos x="45" y="79"/>
                </a:cxn>
                <a:cxn ang="0">
                  <a:pos x="46" y="64"/>
                </a:cxn>
                <a:cxn ang="0">
                  <a:pos x="61" y="46"/>
                </a:cxn>
                <a:cxn ang="0">
                  <a:pos x="74" y="47"/>
                </a:cxn>
                <a:cxn ang="0">
                  <a:pos x="81" y="56"/>
                </a:cxn>
                <a:cxn ang="0">
                  <a:pos x="80" y="71"/>
                </a:cxn>
                <a:cxn ang="0">
                  <a:pos x="73" y="96"/>
                </a:cxn>
                <a:cxn ang="0">
                  <a:pos x="71" y="110"/>
                </a:cxn>
                <a:cxn ang="0">
                  <a:pos x="78" y="120"/>
                </a:cxn>
                <a:cxn ang="0">
                  <a:pos x="91" y="123"/>
                </a:cxn>
                <a:cxn ang="0">
                  <a:pos x="112" y="111"/>
                </a:cxn>
                <a:cxn ang="0">
                  <a:pos x="125" y="75"/>
                </a:cxn>
                <a:cxn ang="0">
                  <a:pos x="125" y="60"/>
                </a:cxn>
                <a:cxn ang="0">
                  <a:pos x="116" y="36"/>
                </a:cxn>
                <a:cxn ang="0">
                  <a:pos x="97" y="23"/>
                </a:cxn>
                <a:cxn ang="0">
                  <a:pos x="67" y="21"/>
                </a:cxn>
                <a:cxn ang="0">
                  <a:pos x="29" y="48"/>
                </a:cxn>
                <a:cxn ang="0">
                  <a:pos x="22" y="74"/>
                </a:cxn>
                <a:cxn ang="0">
                  <a:pos x="28" y="94"/>
                </a:cxn>
                <a:cxn ang="0">
                  <a:pos x="31" y="98"/>
                </a:cxn>
                <a:cxn ang="0">
                  <a:pos x="30" y="107"/>
                </a:cxn>
                <a:cxn ang="0">
                  <a:pos x="26" y="115"/>
                </a:cxn>
                <a:cxn ang="0">
                  <a:pos x="21" y="113"/>
                </a:cxn>
                <a:cxn ang="0">
                  <a:pos x="2" y="84"/>
                </a:cxn>
                <a:cxn ang="0">
                  <a:pos x="2" y="59"/>
                </a:cxn>
                <a:cxn ang="0">
                  <a:pos x="9" y="40"/>
                </a:cxn>
                <a:cxn ang="0">
                  <a:pos x="36" y="12"/>
                </a:cxn>
                <a:cxn ang="0">
                  <a:pos x="67" y="2"/>
                </a:cxn>
                <a:cxn ang="0">
                  <a:pos x="79" y="1"/>
                </a:cxn>
                <a:cxn ang="0">
                  <a:pos x="113" y="7"/>
                </a:cxn>
                <a:cxn ang="0">
                  <a:pos x="136" y="24"/>
                </a:cxn>
                <a:cxn ang="0">
                  <a:pos x="151" y="49"/>
                </a:cxn>
                <a:cxn ang="0">
                  <a:pos x="153" y="67"/>
                </a:cxn>
                <a:cxn ang="0">
                  <a:pos x="151" y="85"/>
                </a:cxn>
                <a:cxn ang="0">
                  <a:pos x="121" y="135"/>
                </a:cxn>
                <a:cxn ang="0">
                  <a:pos x="108" y="141"/>
                </a:cxn>
                <a:cxn ang="0">
                  <a:pos x="90" y="143"/>
                </a:cxn>
                <a:cxn ang="0">
                  <a:pos x="74" y="139"/>
                </a:cxn>
                <a:cxn ang="0">
                  <a:pos x="64" y="129"/>
                </a:cxn>
              </a:cxnLst>
              <a:rect l="0" t="0" r="r" b="b"/>
              <a:pathLst>
                <a:path w="153" h="198">
                  <a:moveTo>
                    <a:pt x="64" y="129"/>
                  </a:moveTo>
                  <a:cubicBezTo>
                    <a:pt x="63" y="135"/>
                    <a:pt x="61" y="142"/>
                    <a:pt x="59" y="149"/>
                  </a:cubicBezTo>
                  <a:cubicBezTo>
                    <a:pt x="58" y="155"/>
                    <a:pt x="56" y="162"/>
                    <a:pt x="54" y="168"/>
                  </a:cubicBezTo>
                  <a:cubicBezTo>
                    <a:pt x="50" y="178"/>
                    <a:pt x="44" y="187"/>
                    <a:pt x="38" y="195"/>
                  </a:cubicBezTo>
                  <a:cubicBezTo>
                    <a:pt x="37" y="196"/>
                    <a:pt x="36" y="198"/>
                    <a:pt x="34" y="198"/>
                  </a:cubicBezTo>
                  <a:cubicBezTo>
                    <a:pt x="33" y="197"/>
                    <a:pt x="33" y="196"/>
                    <a:pt x="33" y="195"/>
                  </a:cubicBezTo>
                  <a:cubicBezTo>
                    <a:pt x="32" y="187"/>
                    <a:pt x="31" y="178"/>
                    <a:pt x="31" y="169"/>
                  </a:cubicBezTo>
                  <a:cubicBezTo>
                    <a:pt x="32" y="159"/>
                    <a:pt x="34" y="151"/>
                    <a:pt x="36" y="143"/>
                  </a:cubicBezTo>
                  <a:cubicBezTo>
                    <a:pt x="40" y="127"/>
                    <a:pt x="43" y="111"/>
                    <a:pt x="47" y="95"/>
                  </a:cubicBezTo>
                  <a:cubicBezTo>
                    <a:pt x="48" y="94"/>
                    <a:pt x="48" y="92"/>
                    <a:pt x="48" y="92"/>
                  </a:cubicBezTo>
                  <a:cubicBezTo>
                    <a:pt x="46" y="87"/>
                    <a:pt x="45" y="83"/>
                    <a:pt x="45" y="79"/>
                  </a:cubicBezTo>
                  <a:cubicBezTo>
                    <a:pt x="44" y="73"/>
                    <a:pt x="45" y="68"/>
                    <a:pt x="46" y="64"/>
                  </a:cubicBezTo>
                  <a:cubicBezTo>
                    <a:pt x="48" y="55"/>
                    <a:pt x="53" y="48"/>
                    <a:pt x="61" y="46"/>
                  </a:cubicBezTo>
                  <a:cubicBezTo>
                    <a:pt x="65" y="44"/>
                    <a:pt x="71" y="45"/>
                    <a:pt x="74" y="47"/>
                  </a:cubicBezTo>
                  <a:cubicBezTo>
                    <a:pt x="77" y="49"/>
                    <a:pt x="80" y="52"/>
                    <a:pt x="81" y="56"/>
                  </a:cubicBezTo>
                  <a:cubicBezTo>
                    <a:pt x="82" y="61"/>
                    <a:pt x="81" y="67"/>
                    <a:pt x="80" y="71"/>
                  </a:cubicBezTo>
                  <a:cubicBezTo>
                    <a:pt x="78" y="80"/>
                    <a:pt x="75" y="87"/>
                    <a:pt x="73" y="96"/>
                  </a:cubicBezTo>
                  <a:cubicBezTo>
                    <a:pt x="72" y="101"/>
                    <a:pt x="70" y="105"/>
                    <a:pt x="71" y="110"/>
                  </a:cubicBezTo>
                  <a:cubicBezTo>
                    <a:pt x="73" y="115"/>
                    <a:pt x="75" y="118"/>
                    <a:pt x="78" y="120"/>
                  </a:cubicBezTo>
                  <a:cubicBezTo>
                    <a:pt x="81" y="122"/>
                    <a:pt x="85" y="124"/>
                    <a:pt x="91" y="123"/>
                  </a:cubicBezTo>
                  <a:cubicBezTo>
                    <a:pt x="100" y="123"/>
                    <a:pt x="107" y="117"/>
                    <a:pt x="112" y="111"/>
                  </a:cubicBezTo>
                  <a:cubicBezTo>
                    <a:pt x="119" y="102"/>
                    <a:pt x="123" y="90"/>
                    <a:pt x="125" y="75"/>
                  </a:cubicBezTo>
                  <a:cubicBezTo>
                    <a:pt x="125" y="71"/>
                    <a:pt x="126" y="65"/>
                    <a:pt x="125" y="60"/>
                  </a:cubicBezTo>
                  <a:cubicBezTo>
                    <a:pt x="124" y="50"/>
                    <a:pt x="121" y="42"/>
                    <a:pt x="116" y="36"/>
                  </a:cubicBezTo>
                  <a:cubicBezTo>
                    <a:pt x="112" y="30"/>
                    <a:pt x="105" y="25"/>
                    <a:pt x="97" y="23"/>
                  </a:cubicBezTo>
                  <a:cubicBezTo>
                    <a:pt x="89" y="20"/>
                    <a:pt x="77" y="19"/>
                    <a:pt x="67" y="21"/>
                  </a:cubicBezTo>
                  <a:cubicBezTo>
                    <a:pt x="49" y="24"/>
                    <a:pt x="36" y="34"/>
                    <a:pt x="29" y="48"/>
                  </a:cubicBezTo>
                  <a:cubicBezTo>
                    <a:pt x="25" y="55"/>
                    <a:pt x="22" y="64"/>
                    <a:pt x="22" y="74"/>
                  </a:cubicBezTo>
                  <a:cubicBezTo>
                    <a:pt x="22" y="82"/>
                    <a:pt x="24" y="89"/>
                    <a:pt x="28" y="94"/>
                  </a:cubicBezTo>
                  <a:cubicBezTo>
                    <a:pt x="29" y="95"/>
                    <a:pt x="30" y="96"/>
                    <a:pt x="31" y="98"/>
                  </a:cubicBezTo>
                  <a:cubicBezTo>
                    <a:pt x="33" y="101"/>
                    <a:pt x="31" y="104"/>
                    <a:pt x="30" y="107"/>
                  </a:cubicBezTo>
                  <a:cubicBezTo>
                    <a:pt x="30" y="110"/>
                    <a:pt x="29" y="115"/>
                    <a:pt x="26" y="115"/>
                  </a:cubicBezTo>
                  <a:cubicBezTo>
                    <a:pt x="24" y="115"/>
                    <a:pt x="22" y="114"/>
                    <a:pt x="21" y="113"/>
                  </a:cubicBezTo>
                  <a:cubicBezTo>
                    <a:pt x="10" y="108"/>
                    <a:pt x="4" y="97"/>
                    <a:pt x="2" y="84"/>
                  </a:cubicBezTo>
                  <a:cubicBezTo>
                    <a:pt x="0" y="76"/>
                    <a:pt x="0" y="67"/>
                    <a:pt x="2" y="59"/>
                  </a:cubicBezTo>
                  <a:cubicBezTo>
                    <a:pt x="3" y="52"/>
                    <a:pt x="6" y="45"/>
                    <a:pt x="9" y="40"/>
                  </a:cubicBezTo>
                  <a:cubicBezTo>
                    <a:pt x="15" y="28"/>
                    <a:pt x="25" y="19"/>
                    <a:pt x="36" y="12"/>
                  </a:cubicBezTo>
                  <a:cubicBezTo>
                    <a:pt x="45" y="7"/>
                    <a:pt x="55" y="3"/>
                    <a:pt x="67" y="2"/>
                  </a:cubicBezTo>
                  <a:cubicBezTo>
                    <a:pt x="71" y="1"/>
                    <a:pt x="75" y="1"/>
                    <a:pt x="79" y="1"/>
                  </a:cubicBezTo>
                  <a:cubicBezTo>
                    <a:pt x="92" y="0"/>
                    <a:pt x="104" y="3"/>
                    <a:pt x="113" y="7"/>
                  </a:cubicBezTo>
                  <a:cubicBezTo>
                    <a:pt x="122" y="11"/>
                    <a:pt x="130" y="17"/>
                    <a:pt x="136" y="24"/>
                  </a:cubicBezTo>
                  <a:cubicBezTo>
                    <a:pt x="143" y="31"/>
                    <a:pt x="148" y="39"/>
                    <a:pt x="151" y="49"/>
                  </a:cubicBezTo>
                  <a:cubicBezTo>
                    <a:pt x="152" y="54"/>
                    <a:pt x="153" y="60"/>
                    <a:pt x="153" y="67"/>
                  </a:cubicBezTo>
                  <a:cubicBezTo>
                    <a:pt x="153" y="73"/>
                    <a:pt x="152" y="79"/>
                    <a:pt x="151" y="85"/>
                  </a:cubicBezTo>
                  <a:cubicBezTo>
                    <a:pt x="148" y="107"/>
                    <a:pt x="137" y="124"/>
                    <a:pt x="121" y="135"/>
                  </a:cubicBezTo>
                  <a:cubicBezTo>
                    <a:pt x="117" y="137"/>
                    <a:pt x="113" y="139"/>
                    <a:pt x="108" y="141"/>
                  </a:cubicBezTo>
                  <a:cubicBezTo>
                    <a:pt x="102" y="142"/>
                    <a:pt x="96" y="143"/>
                    <a:pt x="90" y="143"/>
                  </a:cubicBezTo>
                  <a:cubicBezTo>
                    <a:pt x="84" y="143"/>
                    <a:pt x="79" y="141"/>
                    <a:pt x="74" y="139"/>
                  </a:cubicBezTo>
                  <a:cubicBezTo>
                    <a:pt x="70" y="136"/>
                    <a:pt x="67" y="133"/>
                    <a:pt x="64"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9"/>
            <p:cNvSpPr>
              <a:spLocks noChangeAspect="1"/>
            </p:cNvSpPr>
            <p:nvPr/>
          </p:nvSpPr>
          <p:spPr bwMode="auto">
            <a:xfrm>
              <a:off x="4719606" y="1412776"/>
              <a:ext cx="636393" cy="6794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6"/>
            <p:cNvSpPr>
              <a:spLocks noChangeAspect="1"/>
            </p:cNvSpPr>
            <p:nvPr/>
          </p:nvSpPr>
          <p:spPr bwMode="auto">
            <a:xfrm>
              <a:off x="4695802" y="4617132"/>
              <a:ext cx="684000" cy="640691"/>
            </a:xfrm>
            <a:custGeom>
              <a:avLst/>
              <a:gdLst/>
              <a:ahLst/>
              <a:cxnLst>
                <a:cxn ang="0">
                  <a:pos x="227" y="168"/>
                </a:cxn>
                <a:cxn ang="0">
                  <a:pos x="205" y="177"/>
                </a:cxn>
                <a:cxn ang="0">
                  <a:pos x="197" y="179"/>
                </a:cxn>
                <a:cxn ang="0">
                  <a:pos x="192" y="193"/>
                </a:cxn>
                <a:cxn ang="0">
                  <a:pos x="169" y="192"/>
                </a:cxn>
                <a:cxn ang="0">
                  <a:pos x="114" y="213"/>
                </a:cxn>
                <a:cxn ang="0">
                  <a:pos x="77" y="198"/>
                </a:cxn>
                <a:cxn ang="0">
                  <a:pos x="35" y="193"/>
                </a:cxn>
                <a:cxn ang="0">
                  <a:pos x="30" y="179"/>
                </a:cxn>
                <a:cxn ang="0">
                  <a:pos x="22" y="177"/>
                </a:cxn>
                <a:cxn ang="0">
                  <a:pos x="0" y="168"/>
                </a:cxn>
                <a:cxn ang="0">
                  <a:pos x="45" y="136"/>
                </a:cxn>
                <a:cxn ang="0">
                  <a:pos x="49" y="107"/>
                </a:cxn>
                <a:cxn ang="0">
                  <a:pos x="35" y="101"/>
                </a:cxn>
                <a:cxn ang="0">
                  <a:pos x="24" y="93"/>
                </a:cxn>
                <a:cxn ang="0">
                  <a:pos x="30" y="90"/>
                </a:cxn>
                <a:cxn ang="0">
                  <a:pos x="39" y="93"/>
                </a:cxn>
                <a:cxn ang="0">
                  <a:pos x="55" y="89"/>
                </a:cxn>
                <a:cxn ang="0">
                  <a:pos x="54" y="54"/>
                </a:cxn>
                <a:cxn ang="0">
                  <a:pos x="110" y="1"/>
                </a:cxn>
                <a:cxn ang="0">
                  <a:pos x="163" y="25"/>
                </a:cxn>
                <a:cxn ang="0">
                  <a:pos x="173" y="53"/>
                </a:cxn>
                <a:cxn ang="0">
                  <a:pos x="173" y="80"/>
                </a:cxn>
                <a:cxn ang="0">
                  <a:pos x="172" y="89"/>
                </a:cxn>
                <a:cxn ang="0">
                  <a:pos x="178" y="93"/>
                </a:cxn>
                <a:cxn ang="0">
                  <a:pos x="196" y="89"/>
                </a:cxn>
                <a:cxn ang="0">
                  <a:pos x="203" y="93"/>
                </a:cxn>
                <a:cxn ang="0">
                  <a:pos x="192" y="101"/>
                </a:cxn>
                <a:cxn ang="0">
                  <a:pos x="174" y="119"/>
                </a:cxn>
                <a:cxn ang="0">
                  <a:pos x="182" y="136"/>
                </a:cxn>
                <a:cxn ang="0">
                  <a:pos x="227" y="168"/>
                </a:cxn>
              </a:cxnLst>
              <a:rect l="0" t="0" r="r" b="b"/>
              <a:pathLst>
                <a:path w="227" h="213">
                  <a:moveTo>
                    <a:pt x="227" y="168"/>
                  </a:moveTo>
                  <a:cubicBezTo>
                    <a:pt x="223" y="174"/>
                    <a:pt x="214" y="175"/>
                    <a:pt x="205" y="177"/>
                  </a:cubicBezTo>
                  <a:cubicBezTo>
                    <a:pt x="203" y="178"/>
                    <a:pt x="199" y="178"/>
                    <a:pt x="197" y="179"/>
                  </a:cubicBezTo>
                  <a:cubicBezTo>
                    <a:pt x="193" y="181"/>
                    <a:pt x="194" y="188"/>
                    <a:pt x="192" y="193"/>
                  </a:cubicBezTo>
                  <a:cubicBezTo>
                    <a:pt x="184" y="192"/>
                    <a:pt x="176" y="191"/>
                    <a:pt x="169" y="192"/>
                  </a:cubicBezTo>
                  <a:cubicBezTo>
                    <a:pt x="146" y="193"/>
                    <a:pt x="138" y="213"/>
                    <a:pt x="114" y="213"/>
                  </a:cubicBezTo>
                  <a:cubicBezTo>
                    <a:pt x="97" y="213"/>
                    <a:pt x="88" y="205"/>
                    <a:pt x="77" y="198"/>
                  </a:cubicBezTo>
                  <a:cubicBezTo>
                    <a:pt x="66" y="191"/>
                    <a:pt x="52" y="190"/>
                    <a:pt x="35" y="193"/>
                  </a:cubicBezTo>
                  <a:cubicBezTo>
                    <a:pt x="33" y="189"/>
                    <a:pt x="34" y="182"/>
                    <a:pt x="30" y="179"/>
                  </a:cubicBezTo>
                  <a:cubicBezTo>
                    <a:pt x="28" y="178"/>
                    <a:pt x="24" y="177"/>
                    <a:pt x="22" y="177"/>
                  </a:cubicBezTo>
                  <a:cubicBezTo>
                    <a:pt x="14" y="175"/>
                    <a:pt x="4" y="174"/>
                    <a:pt x="0" y="168"/>
                  </a:cubicBezTo>
                  <a:cubicBezTo>
                    <a:pt x="21" y="164"/>
                    <a:pt x="35" y="152"/>
                    <a:pt x="45" y="136"/>
                  </a:cubicBezTo>
                  <a:cubicBezTo>
                    <a:pt x="50" y="129"/>
                    <a:pt x="58" y="115"/>
                    <a:pt x="49" y="107"/>
                  </a:cubicBezTo>
                  <a:cubicBezTo>
                    <a:pt x="45" y="104"/>
                    <a:pt x="41" y="103"/>
                    <a:pt x="35" y="101"/>
                  </a:cubicBezTo>
                  <a:cubicBezTo>
                    <a:pt x="32" y="100"/>
                    <a:pt x="24" y="98"/>
                    <a:pt x="24" y="93"/>
                  </a:cubicBezTo>
                  <a:cubicBezTo>
                    <a:pt x="24" y="92"/>
                    <a:pt x="28" y="90"/>
                    <a:pt x="30" y="90"/>
                  </a:cubicBezTo>
                  <a:cubicBezTo>
                    <a:pt x="33" y="89"/>
                    <a:pt x="35" y="92"/>
                    <a:pt x="39" y="93"/>
                  </a:cubicBezTo>
                  <a:cubicBezTo>
                    <a:pt x="46" y="94"/>
                    <a:pt x="52" y="94"/>
                    <a:pt x="55" y="89"/>
                  </a:cubicBezTo>
                  <a:cubicBezTo>
                    <a:pt x="55" y="77"/>
                    <a:pt x="53" y="65"/>
                    <a:pt x="54" y="54"/>
                  </a:cubicBezTo>
                  <a:cubicBezTo>
                    <a:pt x="55" y="22"/>
                    <a:pt x="78" y="3"/>
                    <a:pt x="110" y="1"/>
                  </a:cubicBezTo>
                  <a:cubicBezTo>
                    <a:pt x="135" y="0"/>
                    <a:pt x="153" y="10"/>
                    <a:pt x="163" y="25"/>
                  </a:cubicBezTo>
                  <a:cubicBezTo>
                    <a:pt x="169" y="33"/>
                    <a:pt x="173" y="41"/>
                    <a:pt x="173" y="53"/>
                  </a:cubicBezTo>
                  <a:cubicBezTo>
                    <a:pt x="174" y="62"/>
                    <a:pt x="173" y="71"/>
                    <a:pt x="173" y="80"/>
                  </a:cubicBezTo>
                  <a:cubicBezTo>
                    <a:pt x="173" y="83"/>
                    <a:pt x="171" y="87"/>
                    <a:pt x="172" y="89"/>
                  </a:cubicBezTo>
                  <a:cubicBezTo>
                    <a:pt x="173" y="92"/>
                    <a:pt x="176" y="93"/>
                    <a:pt x="178" y="93"/>
                  </a:cubicBezTo>
                  <a:cubicBezTo>
                    <a:pt x="185" y="94"/>
                    <a:pt x="191" y="89"/>
                    <a:pt x="196" y="89"/>
                  </a:cubicBezTo>
                  <a:cubicBezTo>
                    <a:pt x="199" y="89"/>
                    <a:pt x="203" y="92"/>
                    <a:pt x="203" y="93"/>
                  </a:cubicBezTo>
                  <a:cubicBezTo>
                    <a:pt x="203" y="97"/>
                    <a:pt x="196" y="100"/>
                    <a:pt x="192" y="101"/>
                  </a:cubicBezTo>
                  <a:cubicBezTo>
                    <a:pt x="184" y="104"/>
                    <a:pt x="173" y="107"/>
                    <a:pt x="174" y="119"/>
                  </a:cubicBezTo>
                  <a:cubicBezTo>
                    <a:pt x="174" y="125"/>
                    <a:pt x="179" y="132"/>
                    <a:pt x="182" y="136"/>
                  </a:cubicBezTo>
                  <a:cubicBezTo>
                    <a:pt x="192" y="151"/>
                    <a:pt x="207" y="164"/>
                    <a:pt x="227"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9" name="Group 5"/>
            <p:cNvGrpSpPr>
              <a:grpSpLocks noChangeAspect="1"/>
            </p:cNvGrpSpPr>
            <p:nvPr/>
          </p:nvGrpSpPr>
          <p:grpSpPr bwMode="auto">
            <a:xfrm>
              <a:off x="4677802" y="3573016"/>
              <a:ext cx="720000" cy="724500"/>
              <a:chOff x="1280" y="550"/>
              <a:chExt cx="3200" cy="3220"/>
            </a:xfrm>
            <a:grpFill/>
          </p:grpSpPr>
          <p:sp>
            <p:nvSpPr>
              <p:cNvPr id="40" name="Freeform 6"/>
              <p:cNvSpPr>
                <a:spLocks noEditPoints="1"/>
              </p:cNvSpPr>
              <p:nvPr/>
            </p:nvSpPr>
            <p:spPr bwMode="auto">
              <a:xfrm>
                <a:off x="1280" y="550"/>
                <a:ext cx="3200" cy="3220"/>
              </a:xfrm>
              <a:custGeom>
                <a:avLst/>
                <a:gdLst/>
                <a:ahLst/>
                <a:cxnLst>
                  <a:cxn ang="0">
                    <a:pos x="661" y="0"/>
                  </a:cxn>
                  <a:cxn ang="0">
                    <a:pos x="717" y="0"/>
                  </a:cxn>
                  <a:cxn ang="0">
                    <a:pos x="1012" y="84"/>
                  </a:cxn>
                  <a:cxn ang="0">
                    <a:pos x="1215" y="259"/>
                  </a:cxn>
                  <a:cxn ang="0">
                    <a:pos x="1336" y="517"/>
                  </a:cxn>
                  <a:cxn ang="0">
                    <a:pos x="1352" y="690"/>
                  </a:cxn>
                  <a:cxn ang="0">
                    <a:pos x="1326" y="853"/>
                  </a:cxn>
                  <a:cxn ang="0">
                    <a:pos x="1191" y="1098"/>
                  </a:cxn>
                  <a:cxn ang="0">
                    <a:pos x="977" y="1262"/>
                  </a:cxn>
                  <a:cxn ang="0">
                    <a:pos x="665" y="1328"/>
                  </a:cxn>
                  <a:cxn ang="0">
                    <a:pos x="399" y="1262"/>
                  </a:cxn>
                  <a:cxn ang="0">
                    <a:pos x="383" y="1254"/>
                  </a:cxn>
                  <a:cxn ang="0">
                    <a:pos x="365" y="1246"/>
                  </a:cxn>
                  <a:cxn ang="0">
                    <a:pos x="183" y="1305"/>
                  </a:cxn>
                  <a:cxn ang="0">
                    <a:pos x="0" y="1363"/>
                  </a:cxn>
                  <a:cxn ang="0">
                    <a:pos x="0" y="1361"/>
                  </a:cxn>
                  <a:cxn ang="0">
                    <a:pos x="112" y="1029"/>
                  </a:cxn>
                  <a:cxn ang="0">
                    <a:pos x="119" y="1007"/>
                  </a:cxn>
                  <a:cxn ang="0">
                    <a:pos x="110" y="989"/>
                  </a:cxn>
                  <a:cxn ang="0">
                    <a:pos x="24" y="667"/>
                  </a:cxn>
                  <a:cxn ang="0">
                    <a:pos x="117" y="325"/>
                  </a:cxn>
                  <a:cxn ang="0">
                    <a:pos x="331" y="104"/>
                  </a:cxn>
                  <a:cxn ang="0">
                    <a:pos x="661" y="0"/>
                  </a:cxn>
                  <a:cxn ang="0">
                    <a:pos x="623" y="1212"/>
                  </a:cxn>
                  <a:cxn ang="0">
                    <a:pos x="902" y="1173"/>
                  </a:cxn>
                  <a:cxn ang="0">
                    <a:pos x="1214" y="833"/>
                  </a:cxn>
                  <a:cxn ang="0">
                    <a:pos x="1240" y="695"/>
                  </a:cxn>
                  <a:cxn ang="0">
                    <a:pos x="1228" y="546"/>
                  </a:cxn>
                  <a:cxn ang="0">
                    <a:pos x="1124" y="324"/>
                  </a:cxn>
                  <a:cxn ang="0">
                    <a:pos x="829" y="130"/>
                  </a:cxn>
                  <a:cxn ang="0">
                    <a:pos x="683" y="112"/>
                  </a:cxn>
                  <a:cxn ang="0">
                    <a:pos x="595" y="119"/>
                  </a:cxn>
                  <a:cxn ang="0">
                    <a:pos x="519" y="138"/>
                  </a:cxn>
                  <a:cxn ang="0">
                    <a:pos x="204" y="398"/>
                  </a:cxn>
                  <a:cxn ang="0">
                    <a:pos x="138" y="710"/>
                  </a:cxn>
                  <a:cxn ang="0">
                    <a:pos x="223" y="960"/>
                  </a:cxn>
                  <a:cxn ang="0">
                    <a:pos x="241" y="989"/>
                  </a:cxn>
                  <a:cxn ang="0">
                    <a:pos x="172" y="1193"/>
                  </a:cxn>
                  <a:cxn ang="0">
                    <a:pos x="384" y="1125"/>
                  </a:cxn>
                  <a:cxn ang="0">
                    <a:pos x="623" y="1212"/>
                  </a:cxn>
                </a:cxnLst>
                <a:rect l="0" t="0" r="r" b="b"/>
                <a:pathLst>
                  <a:path w="1355" h="1363">
                    <a:moveTo>
                      <a:pt x="661" y="0"/>
                    </a:moveTo>
                    <a:cubicBezTo>
                      <a:pt x="679" y="0"/>
                      <a:pt x="698" y="0"/>
                      <a:pt x="717" y="0"/>
                    </a:cubicBezTo>
                    <a:cubicBezTo>
                      <a:pt x="836" y="6"/>
                      <a:pt x="930" y="38"/>
                      <a:pt x="1012" y="84"/>
                    </a:cubicBezTo>
                    <a:cubicBezTo>
                      <a:pt x="1093" y="128"/>
                      <a:pt x="1160" y="188"/>
                      <a:pt x="1215" y="259"/>
                    </a:cubicBezTo>
                    <a:cubicBezTo>
                      <a:pt x="1269" y="330"/>
                      <a:pt x="1313" y="415"/>
                      <a:pt x="1336" y="517"/>
                    </a:cubicBezTo>
                    <a:cubicBezTo>
                      <a:pt x="1349" y="571"/>
                      <a:pt x="1355" y="629"/>
                      <a:pt x="1352" y="690"/>
                    </a:cubicBezTo>
                    <a:cubicBezTo>
                      <a:pt x="1350" y="750"/>
                      <a:pt x="1340" y="803"/>
                      <a:pt x="1326" y="853"/>
                    </a:cubicBezTo>
                    <a:cubicBezTo>
                      <a:pt x="1297" y="950"/>
                      <a:pt x="1250" y="1030"/>
                      <a:pt x="1191" y="1098"/>
                    </a:cubicBezTo>
                    <a:cubicBezTo>
                      <a:pt x="1133" y="1166"/>
                      <a:pt x="1061" y="1221"/>
                      <a:pt x="977" y="1262"/>
                    </a:cubicBezTo>
                    <a:cubicBezTo>
                      <a:pt x="894" y="1303"/>
                      <a:pt x="791" y="1332"/>
                      <a:pt x="665" y="1328"/>
                    </a:cubicBezTo>
                    <a:cubicBezTo>
                      <a:pt x="560" y="1324"/>
                      <a:pt x="474" y="1297"/>
                      <a:pt x="399" y="1262"/>
                    </a:cubicBezTo>
                    <a:cubicBezTo>
                      <a:pt x="395" y="1260"/>
                      <a:pt x="389" y="1257"/>
                      <a:pt x="383" y="1254"/>
                    </a:cubicBezTo>
                    <a:cubicBezTo>
                      <a:pt x="378" y="1251"/>
                      <a:pt x="370" y="1245"/>
                      <a:pt x="365" y="1246"/>
                    </a:cubicBezTo>
                    <a:cubicBezTo>
                      <a:pt x="305" y="1264"/>
                      <a:pt x="244" y="1285"/>
                      <a:pt x="183" y="1305"/>
                    </a:cubicBezTo>
                    <a:cubicBezTo>
                      <a:pt x="122" y="1324"/>
                      <a:pt x="61" y="1344"/>
                      <a:pt x="0" y="1363"/>
                    </a:cubicBezTo>
                    <a:cubicBezTo>
                      <a:pt x="0" y="1362"/>
                      <a:pt x="0" y="1362"/>
                      <a:pt x="0" y="1361"/>
                    </a:cubicBezTo>
                    <a:cubicBezTo>
                      <a:pt x="37" y="1253"/>
                      <a:pt x="75" y="1139"/>
                      <a:pt x="112" y="1029"/>
                    </a:cubicBezTo>
                    <a:cubicBezTo>
                      <a:pt x="114" y="1022"/>
                      <a:pt x="120" y="1011"/>
                      <a:pt x="119" y="1007"/>
                    </a:cubicBezTo>
                    <a:cubicBezTo>
                      <a:pt x="119" y="1003"/>
                      <a:pt x="112" y="994"/>
                      <a:pt x="110" y="989"/>
                    </a:cubicBezTo>
                    <a:cubicBezTo>
                      <a:pt x="61" y="903"/>
                      <a:pt x="24" y="800"/>
                      <a:pt x="24" y="667"/>
                    </a:cubicBezTo>
                    <a:cubicBezTo>
                      <a:pt x="24" y="524"/>
                      <a:pt x="63" y="416"/>
                      <a:pt x="117" y="325"/>
                    </a:cubicBezTo>
                    <a:cubicBezTo>
                      <a:pt x="171" y="235"/>
                      <a:pt x="242" y="161"/>
                      <a:pt x="331" y="104"/>
                    </a:cubicBezTo>
                    <a:cubicBezTo>
                      <a:pt x="420" y="48"/>
                      <a:pt x="522" y="8"/>
                      <a:pt x="661" y="0"/>
                    </a:cubicBezTo>
                    <a:close/>
                    <a:moveTo>
                      <a:pt x="623" y="1212"/>
                    </a:moveTo>
                    <a:cubicBezTo>
                      <a:pt x="731" y="1225"/>
                      <a:pt x="829" y="1204"/>
                      <a:pt x="902" y="1173"/>
                    </a:cubicBezTo>
                    <a:cubicBezTo>
                      <a:pt x="1051" y="1111"/>
                      <a:pt x="1163" y="991"/>
                      <a:pt x="1214" y="833"/>
                    </a:cubicBezTo>
                    <a:cubicBezTo>
                      <a:pt x="1228" y="791"/>
                      <a:pt x="1237" y="744"/>
                      <a:pt x="1240" y="695"/>
                    </a:cubicBezTo>
                    <a:cubicBezTo>
                      <a:pt x="1243" y="642"/>
                      <a:pt x="1238" y="593"/>
                      <a:pt x="1228" y="546"/>
                    </a:cubicBezTo>
                    <a:cubicBezTo>
                      <a:pt x="1209" y="458"/>
                      <a:pt x="1171" y="385"/>
                      <a:pt x="1124" y="324"/>
                    </a:cubicBezTo>
                    <a:cubicBezTo>
                      <a:pt x="1053" y="232"/>
                      <a:pt x="957" y="165"/>
                      <a:pt x="829" y="130"/>
                    </a:cubicBezTo>
                    <a:cubicBezTo>
                      <a:pt x="789" y="119"/>
                      <a:pt x="734" y="109"/>
                      <a:pt x="683" y="112"/>
                    </a:cubicBezTo>
                    <a:cubicBezTo>
                      <a:pt x="651" y="113"/>
                      <a:pt x="622" y="114"/>
                      <a:pt x="595" y="119"/>
                    </a:cubicBezTo>
                    <a:cubicBezTo>
                      <a:pt x="568" y="124"/>
                      <a:pt x="543" y="131"/>
                      <a:pt x="519" y="138"/>
                    </a:cubicBezTo>
                    <a:cubicBezTo>
                      <a:pt x="377" y="183"/>
                      <a:pt x="271" y="278"/>
                      <a:pt x="204" y="398"/>
                    </a:cubicBezTo>
                    <a:cubicBezTo>
                      <a:pt x="159" y="478"/>
                      <a:pt x="128" y="584"/>
                      <a:pt x="138" y="710"/>
                    </a:cubicBezTo>
                    <a:cubicBezTo>
                      <a:pt x="146" y="812"/>
                      <a:pt x="180" y="893"/>
                      <a:pt x="223" y="960"/>
                    </a:cubicBezTo>
                    <a:cubicBezTo>
                      <a:pt x="229" y="970"/>
                      <a:pt x="236" y="979"/>
                      <a:pt x="241" y="989"/>
                    </a:cubicBezTo>
                    <a:cubicBezTo>
                      <a:pt x="218" y="1057"/>
                      <a:pt x="195" y="1125"/>
                      <a:pt x="172" y="1193"/>
                    </a:cubicBezTo>
                    <a:cubicBezTo>
                      <a:pt x="243" y="1170"/>
                      <a:pt x="314" y="1147"/>
                      <a:pt x="384" y="1125"/>
                    </a:cubicBezTo>
                    <a:cubicBezTo>
                      <a:pt x="452" y="1169"/>
                      <a:pt x="527" y="1201"/>
                      <a:pt x="623" y="1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
              <p:cNvSpPr>
                <a:spLocks/>
              </p:cNvSpPr>
              <p:nvPr/>
            </p:nvSpPr>
            <p:spPr bwMode="auto">
              <a:xfrm>
                <a:off x="2104" y="1351"/>
                <a:ext cx="1625" cy="1557"/>
              </a:xfrm>
              <a:custGeom>
                <a:avLst/>
                <a:gdLst/>
                <a:ahLst/>
                <a:cxnLst>
                  <a:cxn ang="0">
                    <a:pos x="113" y="0"/>
                  </a:cxn>
                  <a:cxn ang="0">
                    <a:pos x="138" y="1"/>
                  </a:cxn>
                  <a:cxn ang="0">
                    <a:pos x="167" y="4"/>
                  </a:cxn>
                  <a:cxn ang="0">
                    <a:pos x="191" y="41"/>
                  </a:cxn>
                  <a:cxn ang="0">
                    <a:pos x="232" y="152"/>
                  </a:cxn>
                  <a:cxn ang="0">
                    <a:pos x="239" y="181"/>
                  </a:cxn>
                  <a:cxn ang="0">
                    <a:pos x="228" y="205"/>
                  </a:cxn>
                  <a:cxn ang="0">
                    <a:pos x="194" y="243"/>
                  </a:cxn>
                  <a:cxn ang="0">
                    <a:pos x="179" y="265"/>
                  </a:cxn>
                  <a:cxn ang="0">
                    <a:pos x="187" y="288"/>
                  </a:cxn>
                  <a:cxn ang="0">
                    <a:pos x="383" y="479"/>
                  </a:cxn>
                  <a:cxn ang="0">
                    <a:pos x="403" y="489"/>
                  </a:cxn>
                  <a:cxn ang="0">
                    <a:pos x="430" y="496"/>
                  </a:cxn>
                  <a:cxn ang="0">
                    <a:pos x="453" y="477"/>
                  </a:cxn>
                  <a:cxn ang="0">
                    <a:pos x="491" y="432"/>
                  </a:cxn>
                  <a:cxn ang="0">
                    <a:pos x="515" y="411"/>
                  </a:cxn>
                  <a:cxn ang="0">
                    <a:pos x="561" y="428"/>
                  </a:cxn>
                  <a:cxn ang="0">
                    <a:pos x="644" y="472"/>
                  </a:cxn>
                  <a:cxn ang="0">
                    <a:pos x="683" y="498"/>
                  </a:cxn>
                  <a:cxn ang="0">
                    <a:pos x="681" y="541"/>
                  </a:cxn>
                  <a:cxn ang="0">
                    <a:pos x="669" y="578"/>
                  </a:cxn>
                  <a:cxn ang="0">
                    <a:pos x="620" y="627"/>
                  </a:cxn>
                  <a:cxn ang="0">
                    <a:pos x="549" y="654"/>
                  </a:cxn>
                  <a:cxn ang="0">
                    <a:pos x="505" y="657"/>
                  </a:cxn>
                  <a:cxn ang="0">
                    <a:pos x="465" y="648"/>
                  </a:cxn>
                  <a:cxn ang="0">
                    <a:pos x="326" y="592"/>
                  </a:cxn>
                  <a:cxn ang="0">
                    <a:pos x="211" y="511"/>
                  </a:cxn>
                  <a:cxn ang="0">
                    <a:pos x="79" y="349"/>
                  </a:cxn>
                  <a:cxn ang="0">
                    <a:pos x="42" y="289"/>
                  </a:cxn>
                  <a:cxn ang="0">
                    <a:pos x="10" y="131"/>
                  </a:cxn>
                  <a:cxn ang="0">
                    <a:pos x="59" y="33"/>
                  </a:cxn>
                  <a:cxn ang="0">
                    <a:pos x="113" y="0"/>
                  </a:cxn>
                </a:cxnLst>
                <a:rect l="0" t="0" r="r" b="b"/>
                <a:pathLst>
                  <a:path w="688" h="659">
                    <a:moveTo>
                      <a:pt x="113" y="0"/>
                    </a:moveTo>
                    <a:cubicBezTo>
                      <a:pt x="117" y="0"/>
                      <a:pt x="128" y="0"/>
                      <a:pt x="138" y="1"/>
                    </a:cubicBezTo>
                    <a:cubicBezTo>
                      <a:pt x="148" y="2"/>
                      <a:pt x="160" y="1"/>
                      <a:pt x="167" y="4"/>
                    </a:cubicBezTo>
                    <a:cubicBezTo>
                      <a:pt x="181" y="9"/>
                      <a:pt x="186" y="25"/>
                      <a:pt x="191" y="41"/>
                    </a:cubicBezTo>
                    <a:cubicBezTo>
                      <a:pt x="205" y="78"/>
                      <a:pt x="218" y="114"/>
                      <a:pt x="232" y="152"/>
                    </a:cubicBezTo>
                    <a:cubicBezTo>
                      <a:pt x="236" y="163"/>
                      <a:pt x="241" y="169"/>
                      <a:pt x="239" y="181"/>
                    </a:cubicBezTo>
                    <a:cubicBezTo>
                      <a:pt x="238" y="189"/>
                      <a:pt x="232" y="198"/>
                      <a:pt x="228" y="205"/>
                    </a:cubicBezTo>
                    <a:cubicBezTo>
                      <a:pt x="218" y="220"/>
                      <a:pt x="206" y="231"/>
                      <a:pt x="194" y="243"/>
                    </a:cubicBezTo>
                    <a:cubicBezTo>
                      <a:pt x="189" y="249"/>
                      <a:pt x="180" y="256"/>
                      <a:pt x="179" y="265"/>
                    </a:cubicBezTo>
                    <a:cubicBezTo>
                      <a:pt x="178" y="275"/>
                      <a:pt x="184" y="281"/>
                      <a:pt x="187" y="288"/>
                    </a:cubicBezTo>
                    <a:cubicBezTo>
                      <a:pt x="234" y="371"/>
                      <a:pt x="295" y="436"/>
                      <a:pt x="383" y="479"/>
                    </a:cubicBezTo>
                    <a:cubicBezTo>
                      <a:pt x="389" y="482"/>
                      <a:pt x="396" y="485"/>
                      <a:pt x="403" y="489"/>
                    </a:cubicBezTo>
                    <a:cubicBezTo>
                      <a:pt x="412" y="493"/>
                      <a:pt x="419" y="498"/>
                      <a:pt x="430" y="496"/>
                    </a:cubicBezTo>
                    <a:cubicBezTo>
                      <a:pt x="438" y="494"/>
                      <a:pt x="446" y="484"/>
                      <a:pt x="453" y="477"/>
                    </a:cubicBezTo>
                    <a:cubicBezTo>
                      <a:pt x="467" y="461"/>
                      <a:pt x="478" y="448"/>
                      <a:pt x="491" y="432"/>
                    </a:cubicBezTo>
                    <a:cubicBezTo>
                      <a:pt x="498" y="424"/>
                      <a:pt x="504" y="413"/>
                      <a:pt x="515" y="411"/>
                    </a:cubicBezTo>
                    <a:cubicBezTo>
                      <a:pt x="531" y="409"/>
                      <a:pt x="550" y="423"/>
                      <a:pt x="561" y="428"/>
                    </a:cubicBezTo>
                    <a:cubicBezTo>
                      <a:pt x="590" y="442"/>
                      <a:pt x="616" y="456"/>
                      <a:pt x="644" y="472"/>
                    </a:cubicBezTo>
                    <a:cubicBezTo>
                      <a:pt x="656" y="478"/>
                      <a:pt x="679" y="487"/>
                      <a:pt x="683" y="498"/>
                    </a:cubicBezTo>
                    <a:cubicBezTo>
                      <a:pt x="688" y="510"/>
                      <a:pt x="683" y="528"/>
                      <a:pt x="681" y="541"/>
                    </a:cubicBezTo>
                    <a:cubicBezTo>
                      <a:pt x="677" y="556"/>
                      <a:pt x="673" y="568"/>
                      <a:pt x="669" y="578"/>
                    </a:cubicBezTo>
                    <a:cubicBezTo>
                      <a:pt x="659" y="600"/>
                      <a:pt x="639" y="615"/>
                      <a:pt x="620" y="627"/>
                    </a:cubicBezTo>
                    <a:cubicBezTo>
                      <a:pt x="598" y="641"/>
                      <a:pt x="577" y="651"/>
                      <a:pt x="549" y="654"/>
                    </a:cubicBezTo>
                    <a:cubicBezTo>
                      <a:pt x="533" y="656"/>
                      <a:pt x="520" y="659"/>
                      <a:pt x="505" y="657"/>
                    </a:cubicBezTo>
                    <a:cubicBezTo>
                      <a:pt x="491" y="656"/>
                      <a:pt x="478" y="652"/>
                      <a:pt x="465" y="648"/>
                    </a:cubicBezTo>
                    <a:cubicBezTo>
                      <a:pt x="415" y="633"/>
                      <a:pt x="368" y="612"/>
                      <a:pt x="326" y="592"/>
                    </a:cubicBezTo>
                    <a:cubicBezTo>
                      <a:pt x="283" y="570"/>
                      <a:pt x="244" y="542"/>
                      <a:pt x="211" y="511"/>
                    </a:cubicBezTo>
                    <a:cubicBezTo>
                      <a:pt x="160" y="463"/>
                      <a:pt x="117" y="410"/>
                      <a:pt x="79" y="349"/>
                    </a:cubicBezTo>
                    <a:cubicBezTo>
                      <a:pt x="66" y="329"/>
                      <a:pt x="53" y="310"/>
                      <a:pt x="42" y="289"/>
                    </a:cubicBezTo>
                    <a:cubicBezTo>
                      <a:pt x="19" y="245"/>
                      <a:pt x="0" y="191"/>
                      <a:pt x="10" y="131"/>
                    </a:cubicBezTo>
                    <a:cubicBezTo>
                      <a:pt x="17" y="90"/>
                      <a:pt x="35" y="58"/>
                      <a:pt x="59" y="33"/>
                    </a:cubicBezTo>
                    <a:cubicBezTo>
                      <a:pt x="73" y="18"/>
                      <a:pt x="86" y="3"/>
                      <a:pt x="1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9" name="Freeform 65"/>
            <p:cNvSpPr>
              <a:spLocks noChangeAspect="1" noEditPoints="1"/>
            </p:cNvSpPr>
            <p:nvPr/>
          </p:nvSpPr>
          <p:spPr bwMode="auto">
            <a:xfrm>
              <a:off x="4711269" y="2492896"/>
              <a:ext cx="653067" cy="650288"/>
            </a:xfrm>
            <a:custGeom>
              <a:avLst/>
              <a:gdLst/>
              <a:ahLst/>
              <a:cxnLst>
                <a:cxn ang="0">
                  <a:pos x="26" y="0"/>
                </a:cxn>
                <a:cxn ang="0">
                  <a:pos x="173" y="0"/>
                </a:cxn>
                <a:cxn ang="0">
                  <a:pos x="199" y="25"/>
                </a:cxn>
                <a:cxn ang="0">
                  <a:pos x="199" y="173"/>
                </a:cxn>
                <a:cxn ang="0">
                  <a:pos x="173" y="198"/>
                </a:cxn>
                <a:cxn ang="0">
                  <a:pos x="26" y="198"/>
                </a:cxn>
                <a:cxn ang="0">
                  <a:pos x="0" y="173"/>
                </a:cxn>
                <a:cxn ang="0">
                  <a:pos x="0" y="25"/>
                </a:cxn>
                <a:cxn ang="0">
                  <a:pos x="26" y="0"/>
                </a:cxn>
                <a:cxn ang="0">
                  <a:pos x="145" y="22"/>
                </a:cxn>
                <a:cxn ang="0">
                  <a:pos x="136" y="31"/>
                </a:cxn>
                <a:cxn ang="0">
                  <a:pos x="136" y="52"/>
                </a:cxn>
                <a:cxn ang="0">
                  <a:pos x="145" y="61"/>
                </a:cxn>
                <a:cxn ang="0">
                  <a:pos x="167" y="61"/>
                </a:cxn>
                <a:cxn ang="0">
                  <a:pos x="176" y="52"/>
                </a:cxn>
                <a:cxn ang="0">
                  <a:pos x="176" y="31"/>
                </a:cxn>
                <a:cxn ang="0">
                  <a:pos x="167" y="22"/>
                </a:cxn>
                <a:cxn ang="0">
                  <a:pos x="145" y="22"/>
                </a:cxn>
                <a:cxn ang="0">
                  <a:pos x="176" y="84"/>
                </a:cxn>
                <a:cxn ang="0">
                  <a:pos x="159" y="84"/>
                </a:cxn>
                <a:cxn ang="0">
                  <a:pos x="161" y="101"/>
                </a:cxn>
                <a:cxn ang="0">
                  <a:pos x="100" y="161"/>
                </a:cxn>
                <a:cxn ang="0">
                  <a:pos x="38" y="101"/>
                </a:cxn>
                <a:cxn ang="0">
                  <a:pos x="41" y="84"/>
                </a:cxn>
                <a:cxn ang="0">
                  <a:pos x="22" y="84"/>
                </a:cxn>
                <a:cxn ang="0">
                  <a:pos x="22" y="168"/>
                </a:cxn>
                <a:cxn ang="0">
                  <a:pos x="30" y="176"/>
                </a:cxn>
                <a:cxn ang="0">
                  <a:pos x="168" y="176"/>
                </a:cxn>
                <a:cxn ang="0">
                  <a:pos x="176" y="168"/>
                </a:cxn>
                <a:cxn ang="0">
                  <a:pos x="176" y="84"/>
                </a:cxn>
                <a:cxn ang="0">
                  <a:pos x="100" y="60"/>
                </a:cxn>
                <a:cxn ang="0">
                  <a:pos x="60" y="99"/>
                </a:cxn>
                <a:cxn ang="0">
                  <a:pos x="100" y="137"/>
                </a:cxn>
                <a:cxn ang="0">
                  <a:pos x="140" y="99"/>
                </a:cxn>
                <a:cxn ang="0">
                  <a:pos x="100" y="60"/>
                </a:cxn>
              </a:cxnLst>
              <a:rect l="0" t="0" r="r" b="b"/>
              <a:pathLst>
                <a:path w="199" h="198">
                  <a:moveTo>
                    <a:pt x="26" y="0"/>
                  </a:moveTo>
                  <a:cubicBezTo>
                    <a:pt x="173" y="0"/>
                    <a:pt x="173" y="0"/>
                    <a:pt x="173" y="0"/>
                  </a:cubicBezTo>
                  <a:cubicBezTo>
                    <a:pt x="187" y="0"/>
                    <a:pt x="199" y="11"/>
                    <a:pt x="199" y="25"/>
                  </a:cubicBezTo>
                  <a:cubicBezTo>
                    <a:pt x="199" y="173"/>
                    <a:pt x="199" y="173"/>
                    <a:pt x="199" y="173"/>
                  </a:cubicBezTo>
                  <a:cubicBezTo>
                    <a:pt x="199" y="187"/>
                    <a:pt x="187" y="198"/>
                    <a:pt x="173" y="198"/>
                  </a:cubicBezTo>
                  <a:cubicBezTo>
                    <a:pt x="26" y="198"/>
                    <a:pt x="26" y="198"/>
                    <a:pt x="26" y="198"/>
                  </a:cubicBezTo>
                  <a:cubicBezTo>
                    <a:pt x="12" y="198"/>
                    <a:pt x="0" y="187"/>
                    <a:pt x="0" y="173"/>
                  </a:cubicBezTo>
                  <a:cubicBezTo>
                    <a:pt x="0" y="25"/>
                    <a:pt x="0" y="25"/>
                    <a:pt x="0" y="25"/>
                  </a:cubicBezTo>
                  <a:cubicBezTo>
                    <a:pt x="0" y="11"/>
                    <a:pt x="12" y="0"/>
                    <a:pt x="26" y="0"/>
                  </a:cubicBezTo>
                  <a:close/>
                  <a:moveTo>
                    <a:pt x="145" y="22"/>
                  </a:moveTo>
                  <a:cubicBezTo>
                    <a:pt x="140" y="22"/>
                    <a:pt x="136" y="26"/>
                    <a:pt x="136" y="31"/>
                  </a:cubicBezTo>
                  <a:cubicBezTo>
                    <a:pt x="136" y="52"/>
                    <a:pt x="136" y="52"/>
                    <a:pt x="136" y="52"/>
                  </a:cubicBezTo>
                  <a:cubicBezTo>
                    <a:pt x="136" y="57"/>
                    <a:pt x="140" y="61"/>
                    <a:pt x="145" y="61"/>
                  </a:cubicBezTo>
                  <a:cubicBezTo>
                    <a:pt x="167" y="61"/>
                    <a:pt x="167" y="61"/>
                    <a:pt x="167" y="61"/>
                  </a:cubicBezTo>
                  <a:cubicBezTo>
                    <a:pt x="172" y="61"/>
                    <a:pt x="176" y="57"/>
                    <a:pt x="176" y="52"/>
                  </a:cubicBezTo>
                  <a:cubicBezTo>
                    <a:pt x="176" y="31"/>
                    <a:pt x="176" y="31"/>
                    <a:pt x="176" y="31"/>
                  </a:cubicBezTo>
                  <a:cubicBezTo>
                    <a:pt x="176" y="26"/>
                    <a:pt x="172" y="22"/>
                    <a:pt x="167" y="22"/>
                  </a:cubicBezTo>
                  <a:cubicBezTo>
                    <a:pt x="145" y="22"/>
                    <a:pt x="145" y="22"/>
                    <a:pt x="145" y="22"/>
                  </a:cubicBezTo>
                  <a:close/>
                  <a:moveTo>
                    <a:pt x="176" y="84"/>
                  </a:moveTo>
                  <a:cubicBezTo>
                    <a:pt x="159" y="84"/>
                    <a:pt x="159" y="84"/>
                    <a:pt x="159" y="84"/>
                  </a:cubicBezTo>
                  <a:cubicBezTo>
                    <a:pt x="161" y="89"/>
                    <a:pt x="161" y="95"/>
                    <a:pt x="161" y="101"/>
                  </a:cubicBezTo>
                  <a:cubicBezTo>
                    <a:pt x="161" y="134"/>
                    <a:pt x="134" y="161"/>
                    <a:pt x="100" y="161"/>
                  </a:cubicBezTo>
                  <a:cubicBezTo>
                    <a:pt x="66" y="161"/>
                    <a:pt x="38" y="134"/>
                    <a:pt x="38" y="101"/>
                  </a:cubicBezTo>
                  <a:cubicBezTo>
                    <a:pt x="38" y="95"/>
                    <a:pt x="39" y="89"/>
                    <a:pt x="41" y="84"/>
                  </a:cubicBezTo>
                  <a:cubicBezTo>
                    <a:pt x="22" y="84"/>
                    <a:pt x="22" y="84"/>
                    <a:pt x="22" y="84"/>
                  </a:cubicBezTo>
                  <a:cubicBezTo>
                    <a:pt x="22" y="168"/>
                    <a:pt x="22" y="168"/>
                    <a:pt x="22" y="168"/>
                  </a:cubicBezTo>
                  <a:cubicBezTo>
                    <a:pt x="22" y="172"/>
                    <a:pt x="26" y="176"/>
                    <a:pt x="30" y="176"/>
                  </a:cubicBezTo>
                  <a:cubicBezTo>
                    <a:pt x="168" y="176"/>
                    <a:pt x="168" y="176"/>
                    <a:pt x="168" y="176"/>
                  </a:cubicBezTo>
                  <a:cubicBezTo>
                    <a:pt x="173" y="176"/>
                    <a:pt x="176" y="172"/>
                    <a:pt x="176" y="168"/>
                  </a:cubicBezTo>
                  <a:cubicBezTo>
                    <a:pt x="176" y="84"/>
                    <a:pt x="176" y="84"/>
                    <a:pt x="176" y="84"/>
                  </a:cubicBezTo>
                  <a:close/>
                  <a:moveTo>
                    <a:pt x="100" y="60"/>
                  </a:moveTo>
                  <a:cubicBezTo>
                    <a:pt x="78" y="60"/>
                    <a:pt x="60" y="77"/>
                    <a:pt x="60" y="99"/>
                  </a:cubicBezTo>
                  <a:cubicBezTo>
                    <a:pt x="60" y="120"/>
                    <a:pt x="78" y="137"/>
                    <a:pt x="100" y="137"/>
                  </a:cubicBezTo>
                  <a:cubicBezTo>
                    <a:pt x="122" y="137"/>
                    <a:pt x="140" y="120"/>
                    <a:pt x="140" y="99"/>
                  </a:cubicBezTo>
                  <a:cubicBezTo>
                    <a:pt x="140" y="77"/>
                    <a:pt x="122" y="60"/>
                    <a:pt x="10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3815916" y="3825044"/>
            <a:ext cx="1374032" cy="0"/>
          </a:xfrm>
          <a:prstGeom prst="line">
            <a:avLst/>
          </a:prstGeom>
          <a:ln w="285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4"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3195618"/>
          <a:ext cx="4789301" cy="2933720"/>
        </p:xfrm>
        <a:graphic>
          <a:graphicData uri="http://schemas.openxmlformats.org/drawingml/2006/chart">
            <c:chart xmlns:c="http://schemas.openxmlformats.org/drawingml/2006/chart" xmlns:r="http://schemas.openxmlformats.org/officeDocument/2006/relationships" r:id="rId3"/>
          </a:graphicData>
        </a:graphic>
      </p:graphicFrame>
      <p:sp>
        <p:nvSpPr>
          <p:cNvPr id="29"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30" name="Down Arrow 29"/>
          <p:cNvSpPr/>
          <p:nvPr/>
        </p:nvSpPr>
        <p:spPr>
          <a:xfrm>
            <a:off x="3624607" y="2564904"/>
            <a:ext cx="360040" cy="792088"/>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4" name="Title 3"/>
          <p:cNvSpPr>
            <a:spLocks noGrp="1"/>
          </p:cNvSpPr>
          <p:nvPr>
            <p:ph type="title"/>
          </p:nvPr>
        </p:nvSpPr>
        <p:spPr>
          <a:xfrm>
            <a:off x="239535" y="249061"/>
            <a:ext cx="7860857" cy="443198"/>
          </a:xfrm>
        </p:spPr>
        <p:txBody>
          <a:bodyPr/>
          <a:lstStyle/>
          <a:p>
            <a:r>
              <a:rPr lang="en-GB" dirty="0">
                <a:latin typeface="+mj-lt"/>
              </a:rPr>
              <a:t>The evolution of regulation debates through the lens of social media</a:t>
            </a:r>
            <a:endParaRPr lang="en-GB" dirty="0">
              <a:solidFill>
                <a:schemeClr val="tx2"/>
              </a:solidFill>
              <a:latin typeface="+mj-lt"/>
            </a:endParaRPr>
          </a:p>
        </p:txBody>
      </p:sp>
      <p:sp>
        <p:nvSpPr>
          <p:cNvPr id="31" name="Text Placeholder 30"/>
          <p:cNvSpPr>
            <a:spLocks noGrp="1"/>
          </p:cNvSpPr>
          <p:nvPr>
            <p:ph type="body" sz="quarter" idx="12"/>
          </p:nvPr>
        </p:nvSpPr>
        <p:spPr>
          <a:xfrm>
            <a:off x="239535" y="1164186"/>
            <a:ext cx="8642349" cy="1201419"/>
          </a:xfrm>
          <a:noFill/>
        </p:spPr>
        <p:txBody>
          <a:bodyPr/>
          <a:lstStyle/>
          <a:p>
            <a:r>
              <a:rPr lang="en-GB" dirty="0">
                <a:solidFill>
                  <a:schemeClr val="tx1">
                    <a:lumMod val="75000"/>
                    <a:lumOff val="25000"/>
                  </a:schemeClr>
                </a:solidFill>
              </a:rPr>
              <a:t>The potential introduction of a fat or sugar tax has created substantial debate in the UK -  and some of it has naturally unfolded on social media. The chart below looks at conversations regarding such regulation on Twitter, </a:t>
            </a:r>
            <a:r>
              <a:rPr lang="en-GB" dirty="0" err="1">
                <a:solidFill>
                  <a:schemeClr val="tx1">
                    <a:lumMod val="75000"/>
                    <a:lumOff val="25000"/>
                  </a:schemeClr>
                </a:solidFill>
              </a:rPr>
              <a:t>Facebook</a:t>
            </a:r>
            <a:r>
              <a:rPr lang="en-GB" dirty="0">
                <a:solidFill>
                  <a:schemeClr val="tx1">
                    <a:lumMod val="75000"/>
                    <a:lumOff val="25000"/>
                  </a:schemeClr>
                </a:solidFill>
              </a:rPr>
              <a:t>, blogs and forums and summarises the percentage of social media mentions in each category over a 4.5 year period. </a:t>
            </a:r>
            <a:endParaRPr lang="en-US" dirty="0">
              <a:solidFill>
                <a:schemeClr val="tx1">
                  <a:lumMod val="75000"/>
                  <a:lumOff val="25000"/>
                </a:schemeClr>
              </a:solidFill>
            </a:endParaRPr>
          </a:p>
          <a:p>
            <a:endParaRPr lang="en-GB" dirty="0"/>
          </a:p>
        </p:txBody>
      </p:sp>
      <p:grpSp>
        <p:nvGrpSpPr>
          <p:cNvPr id="2" name="Group 47"/>
          <p:cNvGrpSpPr/>
          <p:nvPr/>
        </p:nvGrpSpPr>
        <p:grpSpPr>
          <a:xfrm>
            <a:off x="7812868" y="0"/>
            <a:ext cx="1331132" cy="1331132"/>
            <a:chOff x="7812868" y="0"/>
            <a:chExt cx="1331132" cy="1331132"/>
          </a:xfrm>
        </p:grpSpPr>
        <p:sp>
          <p:nvSpPr>
            <p:cNvPr id="47" name="Right Triangle 46"/>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 name="Group 36"/>
            <p:cNvGrpSpPr/>
            <p:nvPr/>
          </p:nvGrpSpPr>
          <p:grpSpPr>
            <a:xfrm>
              <a:off x="8580550" y="91866"/>
              <a:ext cx="255162" cy="780989"/>
              <a:chOff x="8490763" y="145535"/>
              <a:chExt cx="255162" cy="780989"/>
            </a:xfrm>
          </p:grpSpPr>
          <p:sp>
            <p:nvSpPr>
              <p:cNvPr id="49"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6" name="Group 47"/>
              <p:cNvGrpSpPr>
                <a:grpSpLocks noChangeAspect="1"/>
              </p:cNvGrpSpPr>
              <p:nvPr/>
            </p:nvGrpSpPr>
            <p:grpSpPr>
              <a:xfrm rot="2700000">
                <a:off x="8368377" y="379242"/>
                <a:ext cx="611256" cy="143841"/>
                <a:chOff x="9592229" y="265659"/>
                <a:chExt cx="920838" cy="216694"/>
              </a:xfrm>
            </p:grpSpPr>
            <p:sp>
              <p:nvSpPr>
                <p:cNvPr id="51" name="Rectangle 50"/>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2" name="Rectangle 51"/>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3" name="Rectangle 52"/>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4" name="Rectangle 53"/>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55"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8" name="Freeform 5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Rectangle 25"/>
          <p:cNvSpPr/>
          <p:nvPr/>
        </p:nvSpPr>
        <p:spPr>
          <a:xfrm>
            <a:off x="5189948" y="4409819"/>
            <a:ext cx="3683295" cy="954107"/>
          </a:xfrm>
          <a:prstGeom prst="rect">
            <a:avLst/>
          </a:prstGeom>
          <a:noFill/>
          <a:ln w="28575">
            <a:solidFill>
              <a:schemeClr val="bg2"/>
            </a:solidFill>
          </a:ln>
        </p:spPr>
        <p:txBody>
          <a:bodyPr wrap="square">
            <a:spAutoFit/>
          </a:bodyPr>
          <a:lstStyle/>
          <a:p>
            <a:pPr algn="ctr"/>
            <a:r>
              <a:rPr lang="en-GB" sz="1400" i="1" dirty="0">
                <a:solidFill>
                  <a:schemeClr val="tx1">
                    <a:lumMod val="75000"/>
                    <a:lumOff val="25000"/>
                  </a:schemeClr>
                </a:solidFill>
              </a:rPr>
              <a:t>“</a:t>
            </a:r>
            <a:r>
              <a:rPr lang="en-GB" sz="1400" dirty="0"/>
              <a:t>Reading about the tax increase for Cornish pasties &amp; Sausage rolls - Greggs prices will go up 20% for the Tory Fat Tax! unbelievable!........</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27" name="Rectangle 26"/>
          <p:cNvSpPr/>
          <p:nvPr/>
        </p:nvSpPr>
        <p:spPr>
          <a:xfrm>
            <a:off x="5189948" y="3244706"/>
            <a:ext cx="3708400" cy="954107"/>
          </a:xfrm>
          <a:prstGeom prst="rect">
            <a:avLst/>
          </a:prstGeom>
          <a:ln w="28575">
            <a:solidFill>
              <a:schemeClr val="tx2">
                <a:lumMod val="50000"/>
              </a:schemeClr>
            </a:solidFill>
          </a:ln>
        </p:spPr>
        <p:txBody>
          <a:bodyPr wrap="square">
            <a:spAutoFit/>
          </a:bodyPr>
          <a:lstStyle/>
          <a:p>
            <a:pPr algn="ctr"/>
            <a:r>
              <a:rPr lang="en-US" sz="1400" dirty="0">
                <a:solidFill>
                  <a:schemeClr val="tx1">
                    <a:lumMod val="75000"/>
                    <a:lumOff val="25000"/>
                  </a:schemeClr>
                </a:solidFill>
              </a:rPr>
              <a:t>“</a:t>
            </a:r>
            <a:r>
              <a:rPr lang="en-GB" sz="1400" dirty="0"/>
              <a:t>Rather than a tax on sugar, why don't they just get food companies to reduce their sugar content &amp; see how that goes before taking my cash!</a:t>
            </a:r>
            <a:r>
              <a:rPr lang="en-GB" sz="1400" dirty="0">
                <a:solidFill>
                  <a:schemeClr val="tx1">
                    <a:lumMod val="75000"/>
                    <a:lumOff val="25000"/>
                  </a:schemeClr>
                </a:solidFill>
              </a:rPr>
              <a:t>”</a:t>
            </a:r>
            <a:endParaRPr lang="en-US" sz="1400" i="1" dirty="0">
              <a:solidFill>
                <a:schemeClr val="tx1">
                  <a:lumMod val="75000"/>
                  <a:lumOff val="25000"/>
                </a:schemeClr>
              </a:solidFill>
            </a:endParaRPr>
          </a:p>
        </p:txBody>
      </p:sp>
      <p:sp>
        <p:nvSpPr>
          <p:cNvPr id="22" name="TextBox 21"/>
          <p:cNvSpPr txBox="1"/>
          <p:nvPr/>
        </p:nvSpPr>
        <p:spPr>
          <a:xfrm>
            <a:off x="259587" y="2240868"/>
            <a:ext cx="5354392"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latin typeface="Arial" pitchFamily="34" charset="0"/>
                <a:cs typeface="Arial" pitchFamily="34" charset="0"/>
              </a:rPr>
              <a:t>Note how </a:t>
            </a:r>
            <a:r>
              <a:rPr lang="en-GB" sz="1600" dirty="0">
                <a:solidFill>
                  <a:schemeClr val="bg2"/>
                </a:solidFill>
                <a:latin typeface="Arial" pitchFamily="34" charset="0"/>
                <a:cs typeface="Arial" pitchFamily="34" charset="0"/>
              </a:rPr>
              <a:t>the</a:t>
            </a:r>
            <a:r>
              <a:rPr lang="en-GB" sz="1600" dirty="0">
                <a:solidFill>
                  <a:schemeClr val="bg1"/>
                </a:solidFill>
                <a:latin typeface="Arial" pitchFamily="34" charset="0"/>
                <a:cs typeface="Arial" pitchFamily="34" charset="0"/>
              </a:rPr>
              <a:t> </a:t>
            </a:r>
            <a:r>
              <a:rPr lang="en-GB" sz="1600" dirty="0">
                <a:solidFill>
                  <a:schemeClr val="bg2"/>
                </a:solidFill>
                <a:latin typeface="Arial" pitchFamily="34" charset="0"/>
                <a:cs typeface="Arial" pitchFamily="34" charset="0"/>
              </a:rPr>
              <a:t>conversation about a “sugar tax” has overtaken debates surrounding a “fat tax” in 2014.  </a:t>
            </a:r>
            <a:endParaRPr lang="en-GB" sz="1600" b="1" dirty="0">
              <a:solidFill>
                <a:schemeClr val="bg2"/>
              </a:solidFill>
            </a:endParaRPr>
          </a:p>
        </p:txBody>
      </p:sp>
      <p:cxnSp>
        <p:nvCxnSpPr>
          <p:cNvPr id="37" name="Straight Connector 36"/>
          <p:cNvCxnSpPr/>
          <p:nvPr/>
        </p:nvCxnSpPr>
        <p:spPr>
          <a:xfrm>
            <a:off x="1907704" y="4617132"/>
            <a:ext cx="3282244"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a:xfrm>
            <a:off x="684213" y="6330419"/>
            <a:ext cx="7929834" cy="194925"/>
          </a:xfrm>
        </p:spPr>
        <p:txBody>
          <a:bodyPr/>
          <a:lstStyle/>
          <a:p>
            <a:r>
              <a:rPr lang="en-GB" dirty="0"/>
              <a:t>Source: Google Trends (www.google.com/trends/nVision), UK  (English speakers), 2015</a:t>
            </a:r>
            <a:endParaRPr lang="en-GB" dirty="0"/>
          </a:p>
        </p:txBody>
      </p:sp>
      <p:sp>
        <p:nvSpPr>
          <p:cNvPr id="16" name="Title 15"/>
          <p:cNvSpPr>
            <a:spLocks noGrp="1"/>
          </p:cNvSpPr>
          <p:nvPr>
            <p:ph type="title"/>
          </p:nvPr>
        </p:nvSpPr>
        <p:spPr>
          <a:xfrm>
            <a:off x="238431" y="254237"/>
            <a:ext cx="8373032" cy="978729"/>
          </a:xfrm>
        </p:spPr>
        <p:txBody>
          <a:bodyPr/>
          <a:lstStyle/>
          <a:p>
            <a:r>
              <a:rPr lang="en-GB" sz="3200" dirty="0"/>
              <a:t>The Self-Discipline Narrative : growing consumer interest </a:t>
            </a:r>
            <a:endParaRPr lang="en-GB" sz="3200"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268760"/>
          <a:ext cx="4259558" cy="309686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9" name="Content Placeholder 20"/>
          <p:cNvSpPr txBox="1">
            <a:spLocks/>
          </p:cNvSpPr>
          <p:nvPr/>
        </p:nvSpPr>
        <p:spPr>
          <a:xfrm>
            <a:off x="250825" y="1304925"/>
            <a:ext cx="4284663" cy="3456423"/>
          </a:xfrm>
          <a:prstGeom prst="rect">
            <a:avLst/>
          </a:prstGeom>
        </p:spPr>
        <p:txBody>
          <a:bodyPr lIns="0" tIns="0" rIns="0" bIns="0">
            <a:noAutofit/>
          </a:bodyPr>
          <a:lstStyle/>
          <a:p>
            <a:pPr marL="26670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An increasing number of people are looking for online information on </a:t>
            </a:r>
            <a:r>
              <a:rPr lang="en-GB" sz="1600" b="1" dirty="0">
                <a:solidFill>
                  <a:srgbClr val="000000">
                    <a:lumMod val="65000"/>
                    <a:lumOff val="35000"/>
                  </a:srgbClr>
                </a:solidFill>
                <a:latin typeface="Arial" pitchFamily="34" charset="0"/>
                <a:cs typeface="Arial" pitchFamily="34" charset="0"/>
              </a:rPr>
              <a:t>“How many calories…”</a:t>
            </a:r>
            <a:r>
              <a:rPr lang="en-GB" sz="1600" dirty="0">
                <a:solidFill>
                  <a:srgbClr val="000000">
                    <a:lumMod val="65000"/>
                    <a:lumOff val="35000"/>
                  </a:srgbClr>
                </a:solidFill>
                <a:latin typeface="Arial" pitchFamily="34" charset="0"/>
                <a:cs typeface="Arial" pitchFamily="34" charset="0"/>
              </a:rPr>
              <a:t>, as indicated by the upward line on the chart to the right, which highlights the consumer interest in more balanced lifestyles. Also note the seasonality pattern, with interest peaking consistently in January, linked to people’s New Year’s resolution mindset.</a:t>
            </a:r>
          </a:p>
          <a:p>
            <a:pPr marL="266700" lvl="0" indent="-266700" defTabSz="457200">
              <a:lnSpc>
                <a:spcPct val="90000"/>
              </a:lnSpc>
              <a:spcBef>
                <a:spcPts val="600"/>
              </a:spcBef>
              <a:buClr>
                <a:srgbClr val="35BDB2"/>
              </a:buClr>
            </a:pPr>
            <a:endParaRPr lang="en-GB" sz="1600" dirty="0">
              <a:solidFill>
                <a:srgbClr val="000000">
                  <a:lumMod val="65000"/>
                  <a:lumOff val="35000"/>
                </a:srgbClr>
              </a:solidFill>
              <a:latin typeface="Arial" pitchFamily="34" charset="0"/>
              <a:cs typeface="Arial" pitchFamily="34" charset="0"/>
            </a:endParaRPr>
          </a:p>
          <a:p>
            <a:pPr marL="266700" lvl="0" indent="-266700" defTabSz="457200">
              <a:lnSpc>
                <a:spcPct val="90000"/>
              </a:lnSpc>
              <a:spcBef>
                <a:spcPts val="600"/>
              </a:spcBef>
              <a:buClr>
                <a:srgbClr val="35BDB2"/>
              </a:buClr>
              <a:buBlip>
                <a:blip r:embed="rId4"/>
              </a:buBlip>
            </a:pPr>
            <a:r>
              <a:rPr lang="en-GB" sz="1600" dirty="0">
                <a:solidFill>
                  <a:srgbClr val="000000">
                    <a:lumMod val="65000"/>
                    <a:lumOff val="35000"/>
                  </a:srgbClr>
                </a:solidFill>
                <a:latin typeface="Arial" pitchFamily="34" charset="0"/>
                <a:cs typeface="Arial" pitchFamily="34" charset="0"/>
              </a:rPr>
              <a:t>Consumers turn to the internet in search for advice on how to achieve their self-discipline goals. Phrases such as “</a:t>
            </a:r>
            <a:r>
              <a:rPr lang="en-GB" sz="1600" b="1" dirty="0">
                <a:solidFill>
                  <a:srgbClr val="000000">
                    <a:lumMod val="65000"/>
                    <a:lumOff val="35000"/>
                  </a:srgbClr>
                </a:solidFill>
                <a:latin typeface="Arial" pitchFamily="34" charset="0"/>
                <a:cs typeface="Arial" pitchFamily="34" charset="0"/>
              </a:rPr>
              <a:t>How to reduce</a:t>
            </a:r>
            <a:r>
              <a:rPr lang="en-GB" sz="1600" dirty="0">
                <a:solidFill>
                  <a:srgbClr val="000000">
                    <a:lumMod val="65000"/>
                    <a:lumOff val="35000"/>
                  </a:srgbClr>
                </a:solidFill>
                <a:latin typeface="Arial" pitchFamily="34" charset="0"/>
                <a:cs typeface="Arial" pitchFamily="34" charset="0"/>
              </a:rPr>
              <a:t>” and “</a:t>
            </a:r>
            <a:r>
              <a:rPr lang="en-GB" sz="1600" b="1" dirty="0">
                <a:solidFill>
                  <a:srgbClr val="000000">
                    <a:lumMod val="65000"/>
                    <a:lumOff val="35000"/>
                  </a:srgbClr>
                </a:solidFill>
                <a:latin typeface="Arial" pitchFamily="34" charset="0"/>
                <a:cs typeface="Arial" pitchFamily="34" charset="0"/>
              </a:rPr>
              <a:t>How to lose weight</a:t>
            </a:r>
            <a:r>
              <a:rPr lang="en-GB" sz="1600" dirty="0">
                <a:solidFill>
                  <a:srgbClr val="000000">
                    <a:lumMod val="65000"/>
                    <a:lumOff val="35000"/>
                  </a:srgbClr>
                </a:solidFill>
                <a:latin typeface="Arial" pitchFamily="34" charset="0"/>
                <a:cs typeface="Arial" pitchFamily="34" charset="0"/>
              </a:rPr>
              <a:t>” were also amongst the popular searches in 2014. </a:t>
            </a:r>
          </a:p>
          <a:p>
            <a:pPr marL="266700" indent="-266700" defTabSz="457200">
              <a:lnSpc>
                <a:spcPct val="90000"/>
              </a:lnSpc>
              <a:spcBef>
                <a:spcPts val="600"/>
              </a:spcBef>
              <a:buClr>
                <a:srgbClr val="35BDB2"/>
              </a:buClr>
              <a:buBlip>
                <a:blip r:embed="rId4"/>
              </a:buBlip>
            </a:pPr>
            <a:endParaRPr lang="en-GB" sz="1600" dirty="0">
              <a:solidFill>
                <a:srgbClr val="000000">
                  <a:lumMod val="65000"/>
                  <a:lumOff val="35000"/>
                </a:srgbClr>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9"/>
          <p:cNvSpPr>
            <a:spLocks noChangeAspect="1"/>
          </p:cNvSpPr>
          <p:nvPr/>
        </p:nvSpPr>
        <p:spPr bwMode="auto">
          <a:xfrm>
            <a:off x="5364088" y="2998055"/>
            <a:ext cx="2224452" cy="23033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aphicFrame>
        <p:nvGraphicFramePr>
          <p:cNvPr id="36" name="Content Placeholder 4"/>
          <p:cNvGraphicFramePr>
            <a:graphicFrameLocks/>
          </p:cNvGraphicFramePr>
          <p:nvPr/>
        </p:nvGraphicFramePr>
        <p:xfrm>
          <a:off x="322834" y="3086380"/>
          <a:ext cx="3637098" cy="3024547"/>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3131840"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nVision’s</a:t>
            </a:r>
            <a:r>
              <a:rPr lang="en-GB" dirty="0"/>
              <a:t> Social Media Analysis/nVision, UK  (English speakers), 2015</a:t>
            </a:r>
          </a:p>
        </p:txBody>
      </p:sp>
      <p:sp>
        <p:nvSpPr>
          <p:cNvPr id="13" name="Freeform 19"/>
          <p:cNvSpPr>
            <a:spLocks noChangeAspect="1"/>
          </p:cNvSpPr>
          <p:nvPr/>
        </p:nvSpPr>
        <p:spPr bwMode="auto">
          <a:xfrm>
            <a:off x="1629821" y="4510324"/>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2"/>
          <p:cNvSpPr>
            <a:spLocks noChangeAspect="1"/>
          </p:cNvSpPr>
          <p:nvPr/>
        </p:nvSpPr>
        <p:spPr bwMode="auto">
          <a:xfrm>
            <a:off x="2296982" y="4113382"/>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5109" y="1233476"/>
            <a:ext cx="8724562" cy="1007852"/>
          </a:xfrm>
          <a:prstGeom prst="rect">
            <a:avLst/>
          </a:prstGeom>
        </p:spPr>
        <p:txBody>
          <a:bodyPr/>
          <a:lstStyle/>
          <a:p>
            <a:pPr lvl="0" defTabSz="457200">
              <a:lnSpc>
                <a:spcPct val="90000"/>
              </a:lnSpc>
              <a:defRPr/>
            </a:pPr>
            <a:r>
              <a:rPr lang="en-GB" sz="1600" dirty="0">
                <a:solidFill>
                  <a:schemeClr val="tx1">
                    <a:lumMod val="75000"/>
                    <a:lumOff val="25000"/>
                  </a:schemeClr>
                </a:solidFill>
                <a:cs typeface="Arial" pitchFamily="34" charset="0"/>
              </a:rPr>
              <a:t>Purposeful self-moderation has become the dominant theme of health-related behaviours for many, as illustrated by the widespread use of the phrase “in moderation” on Twitter and Facebook. The chart below categorises all social media posts related to moderation over a one year period in three main groups.</a:t>
            </a:r>
          </a:p>
        </p:txBody>
      </p:sp>
      <p:sp>
        <p:nvSpPr>
          <p:cNvPr id="32" name="TextBox 31"/>
          <p:cNvSpPr txBox="1"/>
          <p:nvPr/>
        </p:nvSpPr>
        <p:spPr>
          <a:xfrm>
            <a:off x="250826" y="2241327"/>
            <a:ext cx="5754795" cy="830997"/>
          </a:xfrm>
          <a:prstGeom prst="rect">
            <a:avLst/>
          </a:prstGeom>
          <a:solidFill>
            <a:schemeClr val="tx1">
              <a:lumMod val="75000"/>
              <a:lumOff val="25000"/>
            </a:schemeClr>
          </a:solidFill>
        </p:spPr>
        <p:txBody>
          <a:bodyPr wrap="square" rtlCol="0">
            <a:spAutoFit/>
          </a:bodyPr>
          <a:lstStyle/>
          <a:p>
            <a:pPr lvl="0"/>
            <a:r>
              <a:rPr lang="en-US" sz="1600" dirty="0">
                <a:solidFill>
                  <a:schemeClr val="bg2"/>
                </a:solidFill>
                <a:latin typeface="Arial" pitchFamily="34" charset="0"/>
                <a:cs typeface="Arial" pitchFamily="34" charset="0"/>
              </a:rPr>
              <a:t>Alcohol, wine, food and chocolate are amongst the most mentioned</a:t>
            </a:r>
            <a:r>
              <a:rPr lang="en-US" sz="1600" dirty="0">
                <a:solidFill>
                  <a:schemeClr val="bg1"/>
                </a:solidFill>
                <a:latin typeface="Arial" pitchFamily="34" charset="0"/>
                <a:cs typeface="Arial" pitchFamily="34" charset="0"/>
              </a:rPr>
              <a:t>. Many of the posts are health tips or news shares about the positive effects of moderation.</a:t>
            </a:r>
            <a:endParaRPr lang="en-GB" sz="1600" dirty="0">
              <a:solidFill>
                <a:schemeClr val="bg1"/>
              </a:solidFill>
            </a:endParaRPr>
          </a:p>
        </p:txBody>
      </p:sp>
      <p:sp>
        <p:nvSpPr>
          <p:cNvPr id="33" name="Rectangle 32"/>
          <p:cNvSpPr/>
          <p:nvPr/>
        </p:nvSpPr>
        <p:spPr>
          <a:xfrm>
            <a:off x="4608513" y="4031716"/>
            <a:ext cx="3456384" cy="954107"/>
          </a:xfrm>
          <a:prstGeom prst="rect">
            <a:avLst/>
          </a:prstGeom>
        </p:spPr>
        <p:txBody>
          <a:bodyPr wrap="square">
            <a:spAutoFit/>
          </a:bodyPr>
          <a:lstStyle/>
          <a:p>
            <a:r>
              <a:rPr lang="en-GB" sz="1400" dirty="0">
                <a:solidFill>
                  <a:schemeClr val="tx1">
                    <a:lumMod val="75000"/>
                    <a:lumOff val="25000"/>
                  </a:schemeClr>
                </a:solidFill>
              </a:rPr>
              <a:t>“You want some ice cream have some gosh darn ice cream friend you earned it but in moderation serving sizes are there for reason.</a:t>
            </a:r>
            <a:r>
              <a:rPr lang="en-GB" sz="1400" dirty="0">
                <a:solidFill>
                  <a:schemeClr val="tx1">
                    <a:lumMod val="75000"/>
                    <a:lumOff val="25000"/>
                  </a:schemeClr>
                </a:solidFill>
                <a:sym typeface="Wingdings" pitchFamily="2" charset="2"/>
              </a:rPr>
              <a:t>”</a:t>
            </a:r>
            <a:endParaRPr lang="en-GB" sz="1400" dirty="0">
              <a:solidFill>
                <a:schemeClr val="tx1">
                  <a:lumMod val="75000"/>
                  <a:lumOff val="25000"/>
                </a:schemeClr>
              </a:solidFill>
            </a:endParaRPr>
          </a:p>
        </p:txBody>
      </p:sp>
      <p:sp>
        <p:nvSpPr>
          <p:cNvPr id="34" name="Rectangle 33"/>
          <p:cNvSpPr/>
          <p:nvPr/>
        </p:nvSpPr>
        <p:spPr>
          <a:xfrm>
            <a:off x="5040746" y="3122056"/>
            <a:ext cx="3852428" cy="738664"/>
          </a:xfrm>
          <a:prstGeom prst="rect">
            <a:avLst/>
          </a:prstGeom>
        </p:spPr>
        <p:txBody>
          <a:bodyPr wrap="square">
            <a:spAutoFit/>
          </a:bodyPr>
          <a:lstStyle/>
          <a:p>
            <a:pPr algn="r"/>
            <a:r>
              <a:rPr lang="en-GB" sz="1400" i="1" dirty="0">
                <a:solidFill>
                  <a:schemeClr val="tx1">
                    <a:lumMod val="75000"/>
                    <a:lumOff val="25000"/>
                  </a:schemeClr>
                </a:solidFill>
              </a:rPr>
              <a:t>“</a:t>
            </a:r>
            <a:r>
              <a:rPr lang="en-GB" sz="1400" dirty="0">
                <a:solidFill>
                  <a:schemeClr val="tx1">
                    <a:lumMod val="75000"/>
                    <a:lumOff val="25000"/>
                  </a:schemeClr>
                </a:solidFill>
              </a:rPr>
              <a:t>Be careful of drinking juices. Many contain high sugar and can ruin your diet. Drink in moderation. #</a:t>
            </a:r>
            <a:r>
              <a:rPr lang="en-GB" sz="1400" dirty="0" err="1">
                <a:solidFill>
                  <a:schemeClr val="tx1">
                    <a:lumMod val="75000"/>
                    <a:lumOff val="25000"/>
                  </a:schemeClr>
                </a:solidFill>
              </a:rPr>
              <a:t>healthtip</a:t>
            </a:r>
            <a:r>
              <a:rPr lang="en-GB" sz="1400" dirty="0">
                <a:solidFill>
                  <a:schemeClr val="tx1">
                    <a:lumMod val="75000"/>
                    <a:lumOff val="25000"/>
                  </a:schemeClr>
                </a:solidFill>
              </a:rPr>
              <a:t>." ”</a:t>
            </a:r>
            <a:endParaRPr lang="en-GB" sz="1400" i="1" dirty="0">
              <a:solidFill>
                <a:schemeClr val="tx1">
                  <a:lumMod val="75000"/>
                  <a:lumOff val="25000"/>
                </a:schemeClr>
              </a:solidFill>
            </a:endParaRPr>
          </a:p>
        </p:txBody>
      </p:sp>
      <p:sp>
        <p:nvSpPr>
          <p:cNvPr id="35" name="Rectangle 34"/>
          <p:cNvSpPr/>
          <p:nvPr/>
        </p:nvSpPr>
        <p:spPr>
          <a:xfrm>
            <a:off x="5087650" y="5156820"/>
            <a:ext cx="3780420" cy="954107"/>
          </a:xfrm>
          <a:prstGeom prst="rect">
            <a:avLst/>
          </a:prstGeom>
        </p:spPr>
        <p:txBody>
          <a:bodyPr wrap="square">
            <a:spAutoFit/>
          </a:bodyPr>
          <a:lstStyle/>
          <a:p>
            <a:pPr algn="r"/>
            <a:r>
              <a:rPr lang="en-US" sz="1400" dirty="0">
                <a:solidFill>
                  <a:schemeClr val="tx1">
                    <a:lumMod val="75000"/>
                    <a:lumOff val="25000"/>
                  </a:schemeClr>
                </a:solidFill>
              </a:rPr>
              <a:t>“</a:t>
            </a:r>
            <a:r>
              <a:rPr lang="en-GB" sz="1400" dirty="0">
                <a:solidFill>
                  <a:schemeClr val="tx1">
                    <a:lumMod val="75000"/>
                    <a:lumOff val="25000"/>
                  </a:schemeClr>
                </a:solidFill>
              </a:rPr>
              <a:t>Moderation isn't the point, chemical laden food is, even if you eat </a:t>
            </a:r>
            <a:r>
              <a:rPr lang="en-GB" sz="1400" dirty="0" err="1">
                <a:solidFill>
                  <a:schemeClr val="tx1">
                    <a:lumMod val="75000"/>
                    <a:lumOff val="25000"/>
                  </a:schemeClr>
                </a:solidFill>
              </a:rPr>
              <a:t>itin</a:t>
            </a:r>
            <a:r>
              <a:rPr lang="en-GB" sz="1400" dirty="0">
                <a:solidFill>
                  <a:schemeClr val="tx1">
                    <a:lumMod val="75000"/>
                    <a:lumOff val="25000"/>
                  </a:schemeClr>
                </a:solidFill>
              </a:rPr>
              <a:t> moderation your still putting something into your body that over time can be changed by the toxins.........”</a:t>
            </a:r>
            <a:endParaRPr lang="en-US" sz="1400" i="1"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8" name="Title 15"/>
          <p:cNvSpPr txBox="1">
            <a:spLocks/>
          </p:cNvSpPr>
          <p:nvPr/>
        </p:nvSpPr>
        <p:spPr>
          <a:xfrm>
            <a:off x="247972" y="254237"/>
            <a:ext cx="8769381" cy="535531"/>
          </a:xfrm>
          <a:prstGeom prst="rect">
            <a:avLst/>
          </a:prstGeom>
        </p:spPr>
        <p:txBody>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“In Moderation” : from alcohol to food and everything in between... </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
        <p:nvSpPr>
          <p:cNvPr id="27" name="Freeform 22"/>
          <p:cNvSpPr>
            <a:spLocks noChangeAspect="1"/>
          </p:cNvSpPr>
          <p:nvPr/>
        </p:nvSpPr>
        <p:spPr bwMode="auto">
          <a:xfrm>
            <a:off x="7314971" y="4907266"/>
            <a:ext cx="547137" cy="118417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txBox="1">
            <a:spLocks/>
          </p:cNvSpPr>
          <p:nvPr/>
        </p:nvSpPr>
        <p:spPr>
          <a:xfrm>
            <a:off x="684213" y="6338849"/>
            <a:ext cx="7929834" cy="194925"/>
          </a:xfrm>
          <a:prstGeom prst="rect">
            <a:avLst/>
          </a:prstGeom>
        </p:spPr>
        <p:txBody>
          <a:bodyPr/>
          <a:lstStyle/>
          <a:p>
            <a:pPr lvl="0" algn="r">
              <a:lnSpc>
                <a:spcPts val="800"/>
              </a:lnSpc>
              <a:defRPr/>
            </a:pPr>
            <a:endParaRPr lang="en-GB" sz="800" dirty="0">
              <a:solidFill>
                <a:schemeClr val="tx1">
                  <a:lumMod val="50000"/>
                  <a:lumOff val="50000"/>
                </a:schemeClr>
              </a:solidFill>
              <a:latin typeface="Arial" pitchFamily="34" charset="0"/>
              <a:cs typeface="Arial" pitchFamily="34" charset="0"/>
            </a:endParaRPr>
          </a:p>
        </p:txBody>
      </p:sp>
      <p:sp>
        <p:nvSpPr>
          <p:cNvPr id="20" name="Text Placeholder 19"/>
          <p:cNvSpPr>
            <a:spLocks noGrp="1"/>
          </p:cNvSpPr>
          <p:nvPr>
            <p:ph type="body" sz="quarter" idx="10"/>
          </p:nvPr>
        </p:nvSpPr>
        <p:spPr/>
        <p:txBody>
          <a:bodyPr/>
          <a:lstStyle/>
          <a:p>
            <a:r>
              <a:rPr lang="en-GB" dirty="0"/>
              <a:t>Source: Google Trends (www.google.com/trends)/nVision, UK , 2015</a:t>
            </a:r>
            <a:endParaRPr lang="en-GB" dirty="0"/>
          </a:p>
        </p:txBody>
      </p:sp>
      <p:sp>
        <p:nvSpPr>
          <p:cNvPr id="16" name="Title 15"/>
          <p:cNvSpPr>
            <a:spLocks noGrp="1"/>
          </p:cNvSpPr>
          <p:nvPr>
            <p:ph type="title"/>
          </p:nvPr>
        </p:nvSpPr>
        <p:spPr>
          <a:xfrm>
            <a:off x="247973" y="257906"/>
            <a:ext cx="8410256" cy="978729"/>
          </a:xfrm>
        </p:spPr>
        <p:txBody>
          <a:bodyPr/>
          <a:lstStyle/>
          <a:p>
            <a:r>
              <a:rPr lang="en-GB" sz="3200" dirty="0"/>
              <a:t>“Super-foods” : a niche market </a:t>
            </a:r>
            <a:br>
              <a:rPr lang="en-GB" sz="3200" dirty="0"/>
            </a:br>
            <a:r>
              <a:rPr lang="en-GB" sz="3200" dirty="0"/>
              <a:t>staring to go mainstream</a:t>
            </a:r>
            <a:endParaRPr lang="en-GB" dirty="0"/>
          </a:p>
        </p:txBody>
      </p:sp>
      <p:sp>
        <p:nvSpPr>
          <p:cNvPr id="23" name="TextBox 22"/>
          <p:cNvSpPr txBox="1"/>
          <p:nvPr/>
        </p:nvSpPr>
        <p:spPr>
          <a:xfrm>
            <a:off x="4608512" y="4401742"/>
            <a:ext cx="4284661" cy="1727596"/>
          </a:xfrm>
          <a:prstGeom prst="rect">
            <a:avLst/>
          </a:prstGeom>
          <a:solidFill>
            <a:schemeClr val="bg2"/>
          </a:solidFill>
        </p:spPr>
        <p:txBody>
          <a:bodyPr wrap="square" rtlCol="0" anchor="ctr">
            <a:noAutofit/>
          </a:bodyPr>
          <a:lstStyle/>
          <a:p>
            <a:pPr algn="ctr">
              <a:lnSpc>
                <a:spcPct val="90000"/>
              </a:lnSpc>
              <a:defRPr/>
            </a:pPr>
            <a:r>
              <a:rPr lang="en-GB" sz="1600" b="1" dirty="0">
                <a:solidFill>
                  <a:schemeClr val="bg1"/>
                </a:solidFill>
              </a:rPr>
              <a:t>Google Trends </a:t>
            </a:r>
            <a:r>
              <a:rPr lang="en-GB" sz="1600" dirty="0">
                <a:solidFill>
                  <a:schemeClr val="bg1"/>
                </a:solidFill>
              </a:rPr>
              <a:t>is a valuable resource for nVision, allowing us to monitor our social and consumer trends through another lens : the popularity of Google searches over a period of time. (Please refer to the notes page for further information on methodology).</a:t>
            </a:r>
          </a:p>
        </p:txBody>
      </p:sp>
      <p:graphicFrame>
        <p:nvGraphicFramePr>
          <p:cNvPr id="27" name="Content Placeholder 5"/>
          <p:cNvGraphicFramePr>
            <a:graphicFrameLocks/>
          </p:cNvGraphicFramePr>
          <p:nvPr/>
        </p:nvGraphicFramePr>
        <p:xfrm>
          <a:off x="4608513" y="1304924"/>
          <a:ext cx="4289836" cy="3060701"/>
        </p:xfrm>
        <a:graphic>
          <a:graphicData uri="http://schemas.openxmlformats.org/drawingml/2006/chart">
            <c:chart xmlns:c="http://schemas.openxmlformats.org/drawingml/2006/chart" xmlns:r="http://schemas.openxmlformats.org/officeDocument/2006/relationships" r:id="rId3"/>
          </a:graphicData>
        </a:graphic>
      </p:graphicFrame>
      <p:sp>
        <p:nvSpPr>
          <p:cNvPr id="24" name="Content Placeholder 20"/>
          <p:cNvSpPr>
            <a:spLocks noGrp="1"/>
          </p:cNvSpPr>
          <p:nvPr>
            <p:ph idx="1"/>
          </p:nvPr>
        </p:nvSpPr>
        <p:spPr>
          <a:xfrm>
            <a:off x="250825" y="1304725"/>
            <a:ext cx="4284663" cy="4824613"/>
          </a:xfrm>
        </p:spPr>
        <p:txBody>
          <a:bodyPr/>
          <a:lstStyle/>
          <a:p>
            <a:pPr marL="266700" lvl="0" indent="-266700">
              <a:buClr>
                <a:srgbClr val="35BDB2"/>
              </a:buClr>
              <a:buBlip>
                <a:blip r:embed="rId4"/>
              </a:buBlip>
            </a:pPr>
            <a:r>
              <a:rPr lang="en-US" dirty="0">
                <a:solidFill>
                  <a:srgbClr val="000000">
                    <a:lumMod val="65000"/>
                    <a:lumOff val="35000"/>
                  </a:srgbClr>
                </a:solidFill>
              </a:rPr>
              <a:t>“Super-foods” and so called “functional foods” have increasingly been attracting more consumer attention. </a:t>
            </a:r>
          </a:p>
          <a:p>
            <a:pPr marL="266700" indent="-266700">
              <a:buClr>
                <a:srgbClr val="35BDB2"/>
              </a:buClr>
              <a:buBlip>
                <a:blip r:embed="rId4"/>
              </a:buBlip>
            </a:pPr>
            <a:r>
              <a:rPr lang="en-US" dirty="0">
                <a:solidFill>
                  <a:srgbClr val="000000">
                    <a:lumMod val="65000"/>
                    <a:lumOff val="35000"/>
                  </a:srgbClr>
                </a:solidFill>
              </a:rPr>
              <a:t>Brands have been partly responsible for this growing interest, as they respond to concerns about the nutritional value of foods by introducing </a:t>
            </a:r>
            <a:r>
              <a:rPr lang="en-GB" dirty="0">
                <a:solidFill>
                  <a:srgbClr val="000000">
                    <a:lumMod val="65000"/>
                    <a:lumOff val="35000"/>
                  </a:srgbClr>
                </a:solidFill>
              </a:rPr>
              <a:t>restorative, functional, beneficial food to their traditional offerings.</a:t>
            </a:r>
          </a:p>
          <a:p>
            <a:pPr marL="266700" indent="-266700">
              <a:buClr>
                <a:srgbClr val="35BDB2"/>
              </a:buClr>
              <a:buBlip>
                <a:blip r:embed="rId4"/>
              </a:buBlip>
            </a:pPr>
            <a:r>
              <a:rPr lang="en-GB" dirty="0">
                <a:solidFill>
                  <a:srgbClr val="000000">
                    <a:lumMod val="65000"/>
                    <a:lumOff val="35000"/>
                  </a:srgbClr>
                </a:solidFill>
              </a:rPr>
              <a:t>From ancient grains to fruit packed with antioxidants and vitamins, foods which were until recently considered health-obsessed consumer territory have firmly moved towards the mainstream.</a:t>
            </a:r>
          </a:p>
          <a:p>
            <a:pPr marL="266700" indent="-266700">
              <a:buClr>
                <a:srgbClr val="35BDB2"/>
              </a:buClr>
              <a:buBlip>
                <a:blip r:embed="rId4"/>
              </a:buBlip>
            </a:pPr>
            <a:r>
              <a:rPr lang="en-GB" dirty="0">
                <a:solidFill>
                  <a:srgbClr val="000000">
                    <a:lumMod val="65000"/>
                    <a:lumOff val="35000"/>
                  </a:srgbClr>
                </a:solidFill>
              </a:rPr>
              <a:t>A certain seasonality is also evident from the chart to the right, as exemplified by the </a:t>
            </a:r>
            <a:r>
              <a:rPr lang="en-GB" b="1" dirty="0">
                <a:solidFill>
                  <a:srgbClr val="000000">
                    <a:lumMod val="65000"/>
                    <a:lumOff val="35000"/>
                  </a:srgbClr>
                </a:solidFill>
              </a:rPr>
              <a:t>Kale </a:t>
            </a:r>
            <a:r>
              <a:rPr lang="en-GB" dirty="0">
                <a:solidFill>
                  <a:srgbClr val="000000">
                    <a:lumMod val="65000"/>
                    <a:lumOff val="35000"/>
                  </a:srgbClr>
                </a:solidFill>
              </a:rPr>
              <a:t>searches. Their popularity typically peaks at the beginning of each year, perhaps as a result of health-oriented New Year’s resolutions, and declines slowly in December and during the holiday period, associated with more indulgence.</a:t>
            </a:r>
            <a:endParaRPr lang="en-US" dirty="0">
              <a:solidFill>
                <a:srgbClr val="000000">
                  <a:lumMod val="65000"/>
                  <a:lumOff val="35000"/>
                </a:srgbClr>
              </a:solidFill>
            </a:endParaRPr>
          </a:p>
          <a:p>
            <a:pPr marL="266700" lvl="0" indent="-266700">
              <a:buClr>
                <a:srgbClr val="35BDB2"/>
              </a:buClr>
              <a:buBlip>
                <a:blip r:embed="rId4"/>
              </a:buBlip>
            </a:pPr>
            <a:endParaRPr lang="en-US" dirty="0">
              <a:solidFill>
                <a:srgbClr val="000000">
                  <a:lumMod val="65000"/>
                  <a:lumOff val="35000"/>
                </a:srgbClr>
              </a:solidFill>
            </a:endParaRPr>
          </a:p>
        </p:txBody>
      </p:sp>
      <p:grpSp>
        <p:nvGrpSpPr>
          <p:cNvPr id="2" name="Group 38"/>
          <p:cNvGrpSpPr/>
          <p:nvPr/>
        </p:nvGrpSpPr>
        <p:grpSpPr>
          <a:xfrm>
            <a:off x="7812868" y="0"/>
            <a:ext cx="1331132" cy="1331132"/>
            <a:chOff x="7812868" y="0"/>
            <a:chExt cx="1331132" cy="1331132"/>
          </a:xfrm>
        </p:grpSpPr>
        <p:sp>
          <p:nvSpPr>
            <p:cNvPr id="22" name="Right Triangle 21"/>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37"/>
            <p:cNvGrpSpPr/>
            <p:nvPr/>
          </p:nvGrpSpPr>
          <p:grpSpPr>
            <a:xfrm>
              <a:off x="8580550" y="91866"/>
              <a:ext cx="255162" cy="780989"/>
              <a:chOff x="8490763" y="145535"/>
              <a:chExt cx="255162" cy="780989"/>
            </a:xfrm>
          </p:grpSpPr>
          <p:sp>
            <p:nvSpPr>
              <p:cNvPr id="2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4" name="Group 47"/>
              <p:cNvGrpSpPr>
                <a:grpSpLocks noChangeAspect="1"/>
              </p:cNvGrpSpPr>
              <p:nvPr/>
            </p:nvGrpSpPr>
            <p:grpSpPr>
              <a:xfrm rot="2700000">
                <a:off x="8368377" y="379242"/>
                <a:ext cx="611256" cy="143841"/>
                <a:chOff x="9592229" y="265659"/>
                <a:chExt cx="920838" cy="216694"/>
              </a:xfrm>
            </p:grpSpPr>
            <p:sp>
              <p:nvSpPr>
                <p:cNvPr id="30" name="Rectangle 2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1" name="Rectangle 3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2" name="Rectangle 3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3" name="Rectangle 3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3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36"/>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6" name="TextBox 25"/>
          <p:cNvSpPr txBox="1"/>
          <p:nvPr/>
        </p:nvSpPr>
        <p:spPr>
          <a:xfrm>
            <a:off x="5184775" y="1318716"/>
            <a:ext cx="1560042"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b="1" dirty="0">
                <a:solidFill>
                  <a:srgbClr val="000000">
                    <a:lumMod val="65000"/>
                    <a:lumOff val="35000"/>
                  </a:srgbClr>
                </a:solidFill>
              </a:rPr>
              <a:t>100 = Peak searches</a:t>
            </a:r>
            <a:endParaRPr lang="en-GB" b="1" dirty="0">
              <a:solidFill>
                <a:srgbClr val="000000">
                  <a:lumMod val="65000"/>
                  <a:lumOff val="35000"/>
                </a:srgbClr>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4"/>
          <p:cNvGraphicFramePr>
            <a:graphicFrameLocks/>
          </p:cNvGraphicFramePr>
          <p:nvPr/>
        </p:nvGraphicFramePr>
        <p:xfrm>
          <a:off x="250826" y="2978368"/>
          <a:ext cx="3828198" cy="3132559"/>
        </p:xfrm>
        <a:graphic>
          <a:graphicData uri="http://schemas.openxmlformats.org/drawingml/2006/chart">
            <c:chart xmlns:c="http://schemas.openxmlformats.org/drawingml/2006/chart" xmlns:r="http://schemas.openxmlformats.org/officeDocument/2006/relationships" r:id="rId3"/>
          </a:graphicData>
        </a:graphic>
      </p:graphicFrame>
      <p:sp>
        <p:nvSpPr>
          <p:cNvPr id="31" name="Down Arrow 30"/>
          <p:cNvSpPr/>
          <p:nvPr/>
        </p:nvSpPr>
        <p:spPr>
          <a:xfrm>
            <a:off x="2915816" y="2654310"/>
            <a:ext cx="360040" cy="774690"/>
          </a:xfrm>
          <a:prstGeom prst="down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13" name="Freeform 19"/>
          <p:cNvSpPr>
            <a:spLocks noChangeAspect="1"/>
          </p:cNvSpPr>
          <p:nvPr/>
        </p:nvSpPr>
        <p:spPr bwMode="auto">
          <a:xfrm>
            <a:off x="1367644" y="4473718"/>
            <a:ext cx="605859" cy="64686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Title 15"/>
          <p:cNvSpPr txBox="1">
            <a:spLocks/>
          </p:cNvSpPr>
          <p:nvPr/>
        </p:nvSpPr>
        <p:spPr>
          <a:xfrm>
            <a:off x="247972" y="254237"/>
            <a:ext cx="7932355" cy="535531"/>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Diet control and “free from” foods</a:t>
            </a:r>
            <a:endParaRPr lang="en-GB" sz="2400" dirty="0">
              <a:solidFill>
                <a:schemeClr val="tx2"/>
              </a:solidFill>
              <a:latin typeface="Arial" pitchFamily="34" charset="0"/>
              <a:cs typeface="Arial" pitchFamily="34" charset="0"/>
            </a:endParaRPr>
          </a:p>
        </p:txBody>
      </p:sp>
      <p:sp>
        <p:nvSpPr>
          <p:cNvPr id="30" name="Freeform 22"/>
          <p:cNvSpPr>
            <a:spLocks noChangeAspect="1"/>
          </p:cNvSpPr>
          <p:nvPr/>
        </p:nvSpPr>
        <p:spPr bwMode="auto">
          <a:xfrm>
            <a:off x="2034805" y="4076776"/>
            <a:ext cx="366806" cy="793884"/>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Placeholder 10"/>
          <p:cNvSpPr txBox="1">
            <a:spLocks/>
          </p:cNvSpPr>
          <p:nvPr/>
        </p:nvSpPr>
        <p:spPr>
          <a:xfrm>
            <a:off x="241366" y="834575"/>
            <a:ext cx="7121246" cy="1151409"/>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Consumers’ interest in controlling their nutrition is evident on their social media feeds. The chart below explores mentions of fat-free, gluten-free, sugar-free, dairy-free and </a:t>
            </a:r>
            <a:r>
              <a:rPr lang="en-GB" sz="1600" dirty="0" err="1">
                <a:solidFill>
                  <a:schemeClr val="tx1">
                    <a:lumMod val="75000"/>
                    <a:lumOff val="25000"/>
                  </a:schemeClr>
                </a:solidFill>
                <a:latin typeface="Arial" pitchFamily="34" charset="0"/>
                <a:cs typeface="Arial" pitchFamily="34" charset="0"/>
              </a:rPr>
              <a:t>carb</a:t>
            </a:r>
            <a:r>
              <a:rPr lang="en-GB" sz="1600" dirty="0">
                <a:solidFill>
                  <a:schemeClr val="tx1">
                    <a:lumMod val="75000"/>
                    <a:lumOff val="25000"/>
                  </a:schemeClr>
                </a:solidFill>
                <a:latin typeface="Arial" pitchFamily="34" charset="0"/>
                <a:cs typeface="Arial" pitchFamily="34" charset="0"/>
              </a:rPr>
              <a:t>-free foods on Twitter and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summarising the percentage of total social media mentions falling within each category between March 2014 and March 2015.</a:t>
            </a:r>
          </a:p>
        </p:txBody>
      </p:sp>
      <p:sp>
        <p:nvSpPr>
          <p:cNvPr id="32" name="TextBox 31"/>
          <p:cNvSpPr txBox="1"/>
          <p:nvPr/>
        </p:nvSpPr>
        <p:spPr>
          <a:xfrm>
            <a:off x="250825" y="2168861"/>
            <a:ext cx="5754795" cy="757130"/>
          </a:xfrm>
          <a:prstGeom prst="rect">
            <a:avLst/>
          </a:prstGeom>
          <a:solidFill>
            <a:schemeClr val="tx1">
              <a:lumMod val="75000"/>
              <a:lumOff val="25000"/>
            </a:schemeClr>
          </a:solidFill>
        </p:spPr>
        <p:txBody>
          <a:bodyPr wrap="square" rtlCol="0">
            <a:spAutoFit/>
          </a:bodyPr>
          <a:lstStyle/>
          <a:p>
            <a:pPr lvl="0">
              <a:lnSpc>
                <a:spcPct val="90000"/>
              </a:lnSpc>
            </a:pPr>
            <a:r>
              <a:rPr lang="en-US" sz="1600" dirty="0">
                <a:solidFill>
                  <a:schemeClr val="bg1"/>
                </a:solidFill>
                <a:latin typeface="Arial" pitchFamily="34" charset="0"/>
                <a:cs typeface="Arial" pitchFamily="34" charset="0"/>
              </a:rPr>
              <a:t>We noted almost 300,000 mentions of foods free from the aforementioned ingredients over a one year period. </a:t>
            </a:r>
            <a:r>
              <a:rPr lang="en-US" sz="1600" dirty="0">
                <a:solidFill>
                  <a:schemeClr val="bg2"/>
                </a:solidFill>
                <a:latin typeface="Arial" pitchFamily="34" charset="0"/>
                <a:cs typeface="Arial" pitchFamily="34" charset="0"/>
              </a:rPr>
              <a:t>Gluten-free is a particularly popular topic.</a:t>
            </a:r>
            <a:endParaRPr lang="en-GB" sz="1600" dirty="0">
              <a:solidFill>
                <a:schemeClr val="bg2"/>
              </a:solidFill>
            </a:endParaRPr>
          </a:p>
        </p:txBody>
      </p:sp>
      <p:sp>
        <p:nvSpPr>
          <p:cNvPr id="33" name="Rectangle 32"/>
          <p:cNvSpPr/>
          <p:nvPr/>
        </p:nvSpPr>
        <p:spPr>
          <a:xfrm>
            <a:off x="5724128" y="5175231"/>
            <a:ext cx="3160457"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TheCooperative</a:t>
            </a:r>
            <a:r>
              <a:rPr lang="en-GB" sz="1400" dirty="0">
                <a:solidFill>
                  <a:schemeClr val="tx1">
                    <a:lumMod val="75000"/>
                    <a:lumOff val="25000"/>
                  </a:schemeClr>
                </a:solidFill>
              </a:rPr>
              <a:t> just been for gluten-free Coop oats and triple chocolate cookies, best supermarket for gluten-free.”</a:t>
            </a:r>
            <a:endParaRPr lang="en-GB" sz="1400" dirty="0">
              <a:solidFill>
                <a:schemeClr val="tx1">
                  <a:lumMod val="75000"/>
                  <a:lumOff val="25000"/>
                </a:schemeClr>
              </a:solidFill>
            </a:endParaRPr>
          </a:p>
        </p:txBody>
      </p:sp>
      <p:sp>
        <p:nvSpPr>
          <p:cNvPr id="35" name="Rectangle 34"/>
          <p:cNvSpPr/>
          <p:nvPr/>
        </p:nvSpPr>
        <p:spPr>
          <a:xfrm>
            <a:off x="5112755" y="3050376"/>
            <a:ext cx="3780420" cy="738664"/>
          </a:xfrm>
          <a:prstGeom prst="rect">
            <a:avLst/>
          </a:prstGeom>
        </p:spPr>
        <p:txBody>
          <a:bodyPr wrap="square">
            <a:spAutoFit/>
          </a:bodyPr>
          <a:lstStyle/>
          <a:p>
            <a:pPr algn="r"/>
            <a:r>
              <a:rPr lang="en-GB" sz="1400" dirty="0">
                <a:solidFill>
                  <a:schemeClr val="tx1">
                    <a:lumMod val="75000"/>
                    <a:lumOff val="25000"/>
                  </a:schemeClr>
                </a:solidFill>
              </a:rPr>
              <a:t>“Thank you @</a:t>
            </a:r>
            <a:r>
              <a:rPr lang="en-GB" sz="1400" dirty="0" err="1">
                <a:solidFill>
                  <a:schemeClr val="tx1">
                    <a:lumMod val="75000"/>
                    <a:lumOff val="25000"/>
                  </a:schemeClr>
                </a:solidFill>
              </a:rPr>
              <a:t>AldiUK</a:t>
            </a:r>
            <a:r>
              <a:rPr lang="en-GB" sz="1400" dirty="0">
                <a:solidFill>
                  <a:schemeClr val="tx1">
                    <a:lumMod val="75000"/>
                    <a:lumOff val="25000"/>
                  </a:schemeClr>
                </a:solidFill>
              </a:rPr>
              <a:t> for your new line of gluten-free products that I can afford! They're awesome, bring it on!”</a:t>
            </a:r>
            <a:endParaRPr lang="en-GB" sz="1400" i="1" dirty="0">
              <a:solidFill>
                <a:schemeClr val="tx1">
                  <a:lumMod val="75000"/>
                  <a:lumOff val="25000"/>
                </a:schemeClr>
              </a:solidFill>
            </a:endParaRPr>
          </a:p>
        </p:txBody>
      </p:sp>
      <p:sp>
        <p:nvSpPr>
          <p:cNvPr id="37" name="Freeform 19"/>
          <p:cNvSpPr>
            <a:spLocks noChangeAspect="1"/>
          </p:cNvSpPr>
          <p:nvPr/>
        </p:nvSpPr>
        <p:spPr bwMode="auto">
          <a:xfrm>
            <a:off x="5472100" y="3228957"/>
            <a:ext cx="2876856" cy="279233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34" name="Rectangle 33"/>
          <p:cNvSpPr/>
          <p:nvPr/>
        </p:nvSpPr>
        <p:spPr>
          <a:xfrm>
            <a:off x="4608004" y="4206294"/>
            <a:ext cx="3852428" cy="523220"/>
          </a:xfrm>
          <a:prstGeom prst="rect">
            <a:avLst/>
          </a:prstGeom>
        </p:spPr>
        <p:txBody>
          <a:bodyPr wrap="square">
            <a:spAutoFit/>
          </a:bodyPr>
          <a:lstStyle/>
          <a:p>
            <a:r>
              <a:rPr lang="en-GB" sz="1400" dirty="0">
                <a:solidFill>
                  <a:schemeClr val="tx1">
                    <a:lumMod val="75000"/>
                    <a:lumOff val="25000"/>
                  </a:schemeClr>
                </a:solidFill>
              </a:rPr>
              <a:t>“@Tesco why would my local store have stopped stocking gluten-free bread?”</a:t>
            </a:r>
            <a:endParaRPr lang="en-GB" sz="1400" i="1" dirty="0">
              <a:solidFill>
                <a:schemeClr val="tx1">
                  <a:lumMod val="75000"/>
                  <a:lumOff val="25000"/>
                </a:schemeClr>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For more information please contact your account team.</a:t>
            </a:r>
          </a:p>
          <a:p>
            <a:endParaRPr lang="en-GB" dirty="0"/>
          </a:p>
        </p:txBody>
      </p:sp>
    </p:spTree>
    <p:extLst>
      <p:ext uri="{BB962C8B-B14F-4D97-AF65-F5344CB8AC3E}">
        <p14:creationId xmlns:p14="http://schemas.microsoft.com/office/powerpoint/2010/main" val="28282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9"/>
          <p:cNvSpPr>
            <a:spLocks noChangeAspect="1"/>
          </p:cNvSpPr>
          <p:nvPr/>
        </p:nvSpPr>
        <p:spPr bwMode="auto">
          <a:xfrm>
            <a:off x="5757026" y="2781300"/>
            <a:ext cx="2849969" cy="2951039"/>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2" name="Text Placeholder 1"/>
          <p:cNvSpPr>
            <a:spLocks noGrp="1"/>
          </p:cNvSpPr>
          <p:nvPr>
            <p:ph type="body" sz="quarter" idx="10"/>
          </p:nvPr>
        </p:nvSpPr>
        <p:spPr/>
        <p:txBody>
          <a:bodyPr/>
          <a:lstStyle/>
          <a:p>
            <a:r>
              <a:rPr lang="en-GB" dirty="0"/>
              <a:t>Source : </a:t>
            </a:r>
            <a:r>
              <a:rPr lang="en-GB" dirty="0" err="1"/>
              <a:t>nVision</a:t>
            </a:r>
            <a:r>
              <a:rPr lang="en-GB" dirty="0"/>
              <a:t> Social Media Analysis/Crimson Hexagon, UK (English speakers), 2015</a:t>
            </a:r>
          </a:p>
        </p:txBody>
      </p:sp>
      <p:sp>
        <p:nvSpPr>
          <p:cNvPr id="29" name="Title 15"/>
          <p:cNvSpPr txBox="1">
            <a:spLocks/>
          </p:cNvSpPr>
          <p:nvPr/>
        </p:nvSpPr>
        <p:spPr>
          <a:xfrm>
            <a:off x="247972" y="258766"/>
            <a:ext cx="8769381" cy="535531"/>
          </a:xfrm>
          <a:prstGeom prst="rect">
            <a:avLst/>
          </a:prstGeom>
        </p:spPr>
        <p:txBody>
          <a:bodyPr anchor="t">
            <a:spAutoFit/>
          </a:bodyPr>
          <a:lstStyle/>
          <a:p>
            <a:pPr lvl="0">
              <a:lnSpc>
                <a:spcPct val="90000"/>
              </a:lnSpc>
              <a:spcBef>
                <a:spcPct val="0"/>
              </a:spcBef>
              <a:defRPr/>
            </a:pPr>
            <a:r>
              <a:rPr lang="en-GB" sz="3200" dirty="0" err="1">
                <a:solidFill>
                  <a:schemeClr val="bg2"/>
                </a:solidFill>
                <a:latin typeface="Arial" pitchFamily="34" charset="0"/>
                <a:cs typeface="Arial" pitchFamily="34" charset="0"/>
              </a:rPr>
              <a:t>Funda</a:t>
            </a:r>
            <a:r>
              <a:rPr lang="en-GB" sz="3200" dirty="0">
                <a:solidFill>
                  <a:schemeClr val="bg2"/>
                </a:solidFill>
                <a:latin typeface="Arial" pitchFamily="34" charset="0"/>
                <a:cs typeface="Arial" pitchFamily="34" charset="0"/>
              </a:rPr>
              <a:t>-</a:t>
            </a:r>
            <a:r>
              <a:rPr lang="en-GB" sz="3200" i="1" dirty="0">
                <a:solidFill>
                  <a:schemeClr val="bg2"/>
                </a:solidFill>
                <a:latin typeface="Arial" pitchFamily="34" charset="0"/>
                <a:cs typeface="Arial" pitchFamily="34" charset="0"/>
              </a:rPr>
              <a:t>mentally</a:t>
            </a:r>
            <a:r>
              <a:rPr lang="en-GB" sz="3200" dirty="0">
                <a:solidFill>
                  <a:schemeClr val="bg2"/>
                </a:solidFill>
                <a:latin typeface="Arial" pitchFamily="34" charset="0"/>
                <a:cs typeface="Arial" pitchFamily="34" charset="0"/>
              </a:rPr>
              <a:t> in control</a:t>
            </a:r>
            <a:endParaRPr lang="en-GB" sz="2400" dirty="0">
              <a:solidFill>
                <a:schemeClr val="tx2"/>
              </a:solidFill>
              <a:latin typeface="Arial" pitchFamily="34" charset="0"/>
              <a:cs typeface="Arial" pitchFamily="34" charset="0"/>
            </a:endParaRPr>
          </a:p>
        </p:txBody>
      </p:sp>
      <p:sp>
        <p:nvSpPr>
          <p:cNvPr id="35" name="Rectangle 34"/>
          <p:cNvSpPr/>
          <p:nvPr/>
        </p:nvSpPr>
        <p:spPr>
          <a:xfrm>
            <a:off x="5328084" y="2906360"/>
            <a:ext cx="3539986" cy="738664"/>
          </a:xfrm>
          <a:prstGeom prst="rect">
            <a:avLst/>
          </a:prstGeom>
        </p:spPr>
        <p:txBody>
          <a:bodyPr wrap="square">
            <a:spAutoFit/>
          </a:bodyPr>
          <a:lstStyle/>
          <a:p>
            <a:pPr algn="r"/>
            <a:r>
              <a:rPr lang="en-GB" sz="1400" dirty="0">
                <a:solidFill>
                  <a:schemeClr val="tx1">
                    <a:lumMod val="75000"/>
                    <a:lumOff val="25000"/>
                  </a:schemeClr>
                </a:solidFill>
              </a:rPr>
              <a:t>“Can't wait to start meditation class on Saturday. Always nice to cross paths with like minded people</a:t>
            </a:r>
            <a:r>
              <a:rPr lang="en-GB" sz="1400" i="1" dirty="0">
                <a:solidFill>
                  <a:schemeClr val="tx1">
                    <a:lumMod val="75000"/>
                    <a:lumOff val="25000"/>
                  </a:schemeClr>
                </a:solidFill>
              </a:rPr>
              <a:t>”</a:t>
            </a:r>
            <a:endParaRPr lang="en-GB" sz="1400" i="1" dirty="0">
              <a:solidFill>
                <a:schemeClr val="tx1">
                  <a:lumMod val="75000"/>
                  <a:lumOff val="25000"/>
                </a:schemeClr>
              </a:solidFill>
            </a:endParaRPr>
          </a:p>
        </p:txBody>
      </p:sp>
      <p:sp>
        <p:nvSpPr>
          <p:cNvPr id="34" name="Rectangle 33"/>
          <p:cNvSpPr/>
          <p:nvPr/>
        </p:nvSpPr>
        <p:spPr>
          <a:xfrm>
            <a:off x="4608513" y="3933055"/>
            <a:ext cx="3819617" cy="738664"/>
          </a:xfrm>
          <a:prstGeom prst="rect">
            <a:avLst/>
          </a:prstGeom>
        </p:spPr>
        <p:txBody>
          <a:bodyPr wrap="square">
            <a:spAutoFit/>
          </a:bodyPr>
          <a:lstStyle/>
          <a:p>
            <a:r>
              <a:rPr lang="en-GB" sz="1400" dirty="0">
                <a:solidFill>
                  <a:schemeClr val="tx1">
                    <a:lumMod val="75000"/>
                    <a:lumOff val="25000"/>
                  </a:schemeClr>
                </a:solidFill>
              </a:rPr>
              <a:t>"Putting foods on a "forbidden" list elevates them to scary status. Don't give it that power. Honing #mindfulness is the ultimate in control”</a:t>
            </a:r>
            <a:endParaRPr lang="en-GB" sz="1400" i="1" dirty="0">
              <a:solidFill>
                <a:schemeClr val="tx1">
                  <a:lumMod val="75000"/>
                  <a:lumOff val="25000"/>
                </a:schemeClr>
              </a:solidFill>
            </a:endParaRPr>
          </a:p>
        </p:txBody>
      </p:sp>
      <p:sp>
        <p:nvSpPr>
          <p:cNvPr id="33" name="Rectangle 32"/>
          <p:cNvSpPr/>
          <p:nvPr/>
        </p:nvSpPr>
        <p:spPr>
          <a:xfrm>
            <a:off x="5328084" y="5175193"/>
            <a:ext cx="3564396" cy="954107"/>
          </a:xfrm>
          <a:prstGeom prst="rect">
            <a:avLst/>
          </a:prstGeom>
        </p:spPr>
        <p:txBody>
          <a:bodyPr wrap="square">
            <a:spAutoFit/>
          </a:bodyPr>
          <a:lstStyle/>
          <a:p>
            <a:pPr algn="r"/>
            <a:r>
              <a:rPr lang="en-GB" sz="1400" dirty="0">
                <a:solidFill>
                  <a:schemeClr val="tx1">
                    <a:lumMod val="75000"/>
                    <a:lumOff val="25000"/>
                  </a:schemeClr>
                </a:solidFill>
              </a:rPr>
              <a:t>“Just did my first 10 minute meditation session with the Headspace app - amazing! Thanks @</a:t>
            </a:r>
            <a:r>
              <a:rPr lang="en-GB" sz="1400" dirty="0" err="1">
                <a:solidFill>
                  <a:schemeClr val="tx1">
                    <a:lumMod val="75000"/>
                    <a:lumOff val="25000"/>
                  </a:schemeClr>
                </a:solidFill>
              </a:rPr>
              <a:t>essiebutton</a:t>
            </a:r>
            <a:r>
              <a:rPr lang="en-GB" sz="1400" dirty="0">
                <a:solidFill>
                  <a:schemeClr val="tx1">
                    <a:lumMod val="75000"/>
                    <a:lumOff val="25000"/>
                  </a:schemeClr>
                </a:solidFill>
              </a:rPr>
              <a:t> for the recommendation : )”</a:t>
            </a:r>
            <a:endParaRPr lang="en-GB" sz="1400" dirty="0">
              <a:solidFill>
                <a:schemeClr val="tx1">
                  <a:lumMod val="75000"/>
                  <a:lumOff val="25000"/>
                </a:schemeClr>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25" name="Freeform 19"/>
          <p:cNvSpPr>
            <a:spLocks noChangeAspect="1"/>
          </p:cNvSpPr>
          <p:nvPr/>
        </p:nvSpPr>
        <p:spPr bwMode="auto">
          <a:xfrm>
            <a:off x="1835696" y="4613140"/>
            <a:ext cx="475840" cy="508048"/>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2"/>
          <p:cNvSpPr>
            <a:spLocks noChangeAspect="1"/>
          </p:cNvSpPr>
          <p:nvPr/>
        </p:nvSpPr>
        <p:spPr bwMode="auto">
          <a:xfrm>
            <a:off x="2411760" y="4221088"/>
            <a:ext cx="303777" cy="657469"/>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1" name="Picture 30" descr="Topics from 2014-03-30 to 2015-03-30.png"/>
          <p:cNvPicPr>
            <a:picLocks noChangeAspect="1"/>
          </p:cNvPicPr>
          <p:nvPr/>
        </p:nvPicPr>
        <p:blipFill>
          <a:blip r:embed="rId3" cstate="print">
            <a:clrChange>
              <a:clrFrom>
                <a:srgbClr val="FFFFFF"/>
              </a:clrFrom>
              <a:clrTo>
                <a:srgbClr val="FFFFFF">
                  <a:alpha val="0"/>
                </a:srgbClr>
              </a:clrTo>
            </a:clrChange>
          </a:blip>
          <a:srcRect l="2542" t="2115" r="2542" b="7570"/>
          <a:stretch>
            <a:fillRect/>
          </a:stretch>
        </p:blipFill>
        <p:spPr>
          <a:xfrm>
            <a:off x="856016" y="3068637"/>
            <a:ext cx="3095145" cy="3132138"/>
          </a:xfrm>
          <a:prstGeom prst="rect">
            <a:avLst/>
          </a:prstGeom>
        </p:spPr>
      </p:pic>
      <p:sp>
        <p:nvSpPr>
          <p:cNvPr id="28" name="Rectangle 27"/>
          <p:cNvSpPr/>
          <p:nvPr/>
        </p:nvSpPr>
        <p:spPr>
          <a:xfrm>
            <a:off x="245109" y="800708"/>
            <a:ext cx="8356170" cy="1421928"/>
          </a:xfrm>
          <a:prstGeom prst="rect">
            <a:avLst/>
          </a:prstGeom>
        </p:spPr>
        <p:txBody>
          <a:bodyPr wrap="square">
            <a:spAutoFit/>
          </a:bodyPr>
          <a:lstStyle/>
          <a:p>
            <a:pPr defTabSz="457200">
              <a:lnSpc>
                <a:spcPct val="90000"/>
              </a:lnSpc>
              <a:defRPr/>
            </a:pPr>
            <a:r>
              <a:rPr lang="en-US" sz="1600" dirty="0">
                <a:solidFill>
                  <a:schemeClr val="tx1">
                    <a:lumMod val="75000"/>
                    <a:lumOff val="25000"/>
                  </a:schemeClr>
                </a:solidFill>
              </a:rPr>
              <a:t>Controlling mood and stress levels has become another goal of consumers and we have seen a recent surge of consumer interest in mindfulness. In the period from  March 2014 - March 2015 we measure almost 600,000 mentions of “mindfulness” and “meditation”. </a:t>
            </a:r>
            <a:r>
              <a:rPr lang="en-GB" sz="1600" dirty="0">
                <a:solidFill>
                  <a:schemeClr val="tx1">
                    <a:lumMod val="75000"/>
                    <a:lumOff val="25000"/>
                  </a:schemeClr>
                </a:solidFill>
              </a:rPr>
              <a:t>The topic wheel illustrates the phrases most frequently mentioned by consumers when sharing on </a:t>
            </a:r>
            <a:r>
              <a:rPr lang="en-GB" sz="1600" dirty="0" err="1">
                <a:solidFill>
                  <a:schemeClr val="tx1">
                    <a:lumMod val="75000"/>
                    <a:lumOff val="25000"/>
                  </a:schemeClr>
                </a:solidFill>
              </a:rPr>
              <a:t>Facebook</a:t>
            </a:r>
            <a:r>
              <a:rPr lang="en-GB" sz="1600" dirty="0">
                <a:solidFill>
                  <a:schemeClr val="tx1">
                    <a:lumMod val="75000"/>
                    <a:lumOff val="25000"/>
                  </a:schemeClr>
                </a:solidFill>
              </a:rPr>
              <a:t> and Twitter, the outer wheel shows general themes and the inner wheel shows more detailed topics and phrases.</a:t>
            </a:r>
            <a:endParaRPr lang="en-US" sz="1600" dirty="0">
              <a:solidFill>
                <a:schemeClr val="tx1">
                  <a:lumMod val="75000"/>
                  <a:lumOff val="25000"/>
                </a:schemeClr>
              </a:solidFill>
              <a:cs typeface="Arial" pitchFamily="34" charset="0"/>
            </a:endParaRPr>
          </a:p>
        </p:txBody>
      </p:sp>
      <p:sp>
        <p:nvSpPr>
          <p:cNvPr id="32" name="Rectangle 31"/>
          <p:cNvSpPr/>
          <p:nvPr/>
        </p:nvSpPr>
        <p:spPr>
          <a:xfrm>
            <a:off x="250825" y="2348508"/>
            <a:ext cx="4573203" cy="540432"/>
          </a:xfrm>
          <a:prstGeom prst="rect">
            <a:avLst/>
          </a:prstGeom>
          <a:solidFill>
            <a:schemeClr val="tx1">
              <a:lumMod val="75000"/>
              <a:lumOff val="25000"/>
            </a:schemeClr>
          </a:solidFill>
        </p:spPr>
        <p:txBody>
          <a:bodyPr wrap="square" anchor="ctr">
            <a:noAutofit/>
          </a:bodyPr>
          <a:lstStyle/>
          <a:p>
            <a:pPr>
              <a:lnSpc>
                <a:spcPct val="90000"/>
              </a:lnSpc>
            </a:pPr>
            <a:r>
              <a:rPr lang="en-US" sz="1600" dirty="0">
                <a:solidFill>
                  <a:schemeClr val="bg1"/>
                </a:solidFill>
                <a:latin typeface="Arial" pitchFamily="34" charset="0"/>
                <a:cs typeface="Arial" pitchFamily="34" charset="0"/>
              </a:rPr>
              <a:t>We note the overwhelmingly positive connections to mindfulness (“love”, “good”).</a:t>
            </a:r>
            <a:endParaRPr lang="en-US" sz="1600" dirty="0">
              <a:solidFill>
                <a:schemeClr val="bg1"/>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opics from 2012-01-01 to 2015-07-20.png"/>
          <p:cNvPicPr>
            <a:picLocks noChangeAspect="1"/>
          </p:cNvPicPr>
          <p:nvPr/>
        </p:nvPicPr>
        <p:blipFill>
          <a:blip r:embed="rId3" cstate="print">
            <a:clrChange>
              <a:clrFrom>
                <a:srgbClr val="FFFFFF"/>
              </a:clrFrom>
              <a:clrTo>
                <a:srgbClr val="FFFFFF">
                  <a:alpha val="0"/>
                </a:srgbClr>
              </a:clrTo>
            </a:clrChange>
            <a:grayscl/>
          </a:blip>
          <a:srcRect l="1984" t="1903" r="3101" b="7570"/>
          <a:stretch>
            <a:fillRect/>
          </a:stretch>
        </p:blipFill>
        <p:spPr>
          <a:xfrm>
            <a:off x="5375377" y="2420888"/>
            <a:ext cx="3528555" cy="3579081"/>
          </a:xfrm>
          <a:prstGeom prst="rect">
            <a:avLst/>
          </a:prstGeom>
        </p:spPr>
      </p:pic>
      <p:sp>
        <p:nvSpPr>
          <p:cNvPr id="54" name="Block Arc 53"/>
          <p:cNvSpPr>
            <a:spLocks noChangeAspect="1"/>
          </p:cNvSpPr>
          <p:nvPr/>
        </p:nvSpPr>
        <p:spPr>
          <a:xfrm rot="3318859">
            <a:off x="5872473" y="2904333"/>
            <a:ext cx="2556000" cy="2556000"/>
          </a:xfrm>
          <a:prstGeom prst="blockArc">
            <a:avLst>
              <a:gd name="adj1" fmla="val 12877863"/>
              <a:gd name="adj2" fmla="val 14483401"/>
              <a:gd name="adj3" fmla="val 21858"/>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2" name="Block Arc 61"/>
          <p:cNvSpPr/>
          <p:nvPr/>
        </p:nvSpPr>
        <p:spPr>
          <a:xfrm rot="14522995">
            <a:off x="5846915" y="2911489"/>
            <a:ext cx="2556000" cy="2556000"/>
          </a:xfrm>
          <a:prstGeom prst="blockArc">
            <a:avLst>
              <a:gd name="adj1" fmla="val 15794545"/>
              <a:gd name="adj2" fmla="val 1669687"/>
              <a:gd name="adj3" fmla="val 21637"/>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3" name="Block Arc 62"/>
          <p:cNvSpPr>
            <a:spLocks noChangeAspect="1"/>
          </p:cNvSpPr>
          <p:nvPr/>
        </p:nvSpPr>
        <p:spPr>
          <a:xfrm rot="3786195">
            <a:off x="5427826" y="2475834"/>
            <a:ext cx="3455862" cy="3455862"/>
          </a:xfrm>
          <a:prstGeom prst="blockArc">
            <a:avLst>
              <a:gd name="adj1" fmla="val 17786091"/>
              <a:gd name="adj2" fmla="val 3270165"/>
              <a:gd name="adj3" fmla="val 12549"/>
            </a:avLst>
          </a:prstGeom>
          <a:solidFill>
            <a:schemeClr val="bg2">
              <a:alpha val="30000"/>
            </a:schemeClr>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74" name="Right Arrow 73"/>
          <p:cNvSpPr/>
          <p:nvPr/>
        </p:nvSpPr>
        <p:spPr>
          <a:xfrm rot="5400000">
            <a:off x="1156559" y="2808859"/>
            <a:ext cx="782210"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Elbow Connector 68"/>
          <p:cNvCxnSpPr>
            <a:stCxn id="59" idx="3"/>
          </p:cNvCxnSpPr>
          <p:nvPr/>
        </p:nvCxnSpPr>
        <p:spPr>
          <a:xfrm flipV="1">
            <a:off x="5418614" y="3789041"/>
            <a:ext cx="479697" cy="79805"/>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8" idx="3"/>
            <a:endCxn id="63" idx="1"/>
          </p:cNvCxnSpPr>
          <p:nvPr/>
        </p:nvCxnSpPr>
        <p:spPr>
          <a:xfrm flipV="1">
            <a:off x="5824862" y="5542826"/>
            <a:ext cx="630672" cy="167406"/>
          </a:xfrm>
          <a:prstGeom prst="bentConnector5">
            <a:avLst>
              <a:gd name="adj1" fmla="val 36247"/>
              <a:gd name="adj2" fmla="val 104342"/>
              <a:gd name="adj3" fmla="val 6375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0800000">
            <a:off x="5759450" y="2781300"/>
            <a:ext cx="1656866" cy="143644"/>
          </a:xfrm>
          <a:prstGeom prst="bentConnector3">
            <a:avLst>
              <a:gd name="adj1" fmla="val -413"/>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Freeform 40"/>
          <p:cNvSpPr>
            <a:spLocks noEditPoints="1"/>
          </p:cNvSpPr>
          <p:nvPr/>
        </p:nvSpPr>
        <p:spPr bwMode="auto">
          <a:xfrm>
            <a:off x="2620806" y="2924944"/>
            <a:ext cx="979086" cy="2588800"/>
          </a:xfrm>
          <a:custGeom>
            <a:avLst/>
            <a:gdLst/>
            <a:ahLst/>
            <a:cxnLst>
              <a:cxn ang="0">
                <a:pos x="706" y="853"/>
              </a:cxn>
              <a:cxn ang="0">
                <a:pos x="674" y="727"/>
              </a:cxn>
              <a:cxn ang="0">
                <a:pos x="725" y="664"/>
              </a:cxn>
              <a:cxn ang="0">
                <a:pos x="644" y="368"/>
              </a:cxn>
              <a:cxn ang="0">
                <a:pos x="655" y="334"/>
              </a:cxn>
              <a:cxn ang="0">
                <a:pos x="674" y="413"/>
              </a:cxn>
              <a:cxn ang="0">
                <a:pos x="682" y="427"/>
              </a:cxn>
              <a:cxn ang="0">
                <a:pos x="693" y="409"/>
              </a:cxn>
              <a:cxn ang="0">
                <a:pos x="698" y="436"/>
              </a:cxn>
              <a:cxn ang="0">
                <a:pos x="697" y="417"/>
              </a:cxn>
              <a:cxn ang="0">
                <a:pos x="707" y="381"/>
              </a:cxn>
              <a:cxn ang="0">
                <a:pos x="700" y="291"/>
              </a:cxn>
              <a:cxn ang="0">
                <a:pos x="495" y="349"/>
              </a:cxn>
              <a:cxn ang="0">
                <a:pos x="469" y="358"/>
              </a:cxn>
              <a:cxn ang="0">
                <a:pos x="488" y="318"/>
              </a:cxn>
              <a:cxn ang="0">
                <a:pos x="466" y="353"/>
              </a:cxn>
              <a:cxn ang="0">
                <a:pos x="465" y="366"/>
              </a:cxn>
              <a:cxn ang="0">
                <a:pos x="452" y="384"/>
              </a:cxn>
              <a:cxn ang="0">
                <a:pos x="455" y="361"/>
              </a:cxn>
              <a:cxn ang="0">
                <a:pos x="466" y="255"/>
              </a:cxn>
              <a:cxn ang="0">
                <a:pos x="447" y="349"/>
              </a:cxn>
              <a:cxn ang="0">
                <a:pos x="438" y="279"/>
              </a:cxn>
              <a:cxn ang="0">
                <a:pos x="424" y="281"/>
              </a:cxn>
              <a:cxn ang="0">
                <a:pos x="455" y="319"/>
              </a:cxn>
              <a:cxn ang="0">
                <a:pos x="453" y="317"/>
              </a:cxn>
              <a:cxn ang="0">
                <a:pos x="458" y="310"/>
              </a:cxn>
              <a:cxn ang="0">
                <a:pos x="475" y="306"/>
              </a:cxn>
              <a:cxn ang="0">
                <a:pos x="353" y="919"/>
              </a:cxn>
              <a:cxn ang="0">
                <a:pos x="307" y="999"/>
              </a:cxn>
              <a:cxn ang="0">
                <a:pos x="338" y="591"/>
              </a:cxn>
              <a:cxn ang="0">
                <a:pos x="370" y="840"/>
              </a:cxn>
              <a:cxn ang="0">
                <a:pos x="809" y="616"/>
              </a:cxn>
              <a:cxn ang="0">
                <a:pos x="714" y="436"/>
              </a:cxn>
              <a:cxn ang="0">
                <a:pos x="712" y="342"/>
              </a:cxn>
              <a:cxn ang="0">
                <a:pos x="717" y="316"/>
              </a:cxn>
              <a:cxn ang="0">
                <a:pos x="664" y="76"/>
              </a:cxn>
              <a:cxn ang="0">
                <a:pos x="451" y="205"/>
              </a:cxn>
              <a:cxn ang="0">
                <a:pos x="440" y="311"/>
              </a:cxn>
              <a:cxn ang="0">
                <a:pos x="445" y="351"/>
              </a:cxn>
              <a:cxn ang="0">
                <a:pos x="283" y="440"/>
              </a:cxn>
              <a:cxn ang="0">
                <a:pos x="209" y="717"/>
              </a:cxn>
              <a:cxn ang="0">
                <a:pos x="327" y="1078"/>
              </a:cxn>
              <a:cxn ang="0">
                <a:pos x="250" y="1222"/>
              </a:cxn>
              <a:cxn ang="0">
                <a:pos x="239" y="1265"/>
              </a:cxn>
              <a:cxn ang="0">
                <a:pos x="132" y="1904"/>
              </a:cxn>
              <a:cxn ang="0">
                <a:pos x="43" y="2195"/>
              </a:cxn>
              <a:cxn ang="0">
                <a:pos x="216" y="2170"/>
              </a:cxn>
              <a:cxn ang="0">
                <a:pos x="228" y="2063"/>
              </a:cxn>
              <a:cxn ang="0">
                <a:pos x="258" y="1577"/>
              </a:cxn>
              <a:cxn ang="0">
                <a:pos x="505" y="1240"/>
              </a:cxn>
              <a:cxn ang="0">
                <a:pos x="577" y="1241"/>
              </a:cxn>
              <a:cxn ang="0">
                <a:pos x="612" y="1638"/>
              </a:cxn>
              <a:cxn ang="0">
                <a:pos x="566" y="2181"/>
              </a:cxn>
              <a:cxn ang="0">
                <a:pos x="665" y="2113"/>
              </a:cxn>
              <a:cxn ang="0">
                <a:pos x="739" y="1345"/>
              </a:cxn>
              <a:cxn ang="0">
                <a:pos x="759" y="1159"/>
              </a:cxn>
              <a:cxn ang="0">
                <a:pos x="821" y="1137"/>
              </a:cxn>
            </a:cxnLst>
            <a:rect l="0" t="0" r="r" b="b"/>
            <a:pathLst>
              <a:path w="847" h="2261">
                <a:moveTo>
                  <a:pt x="756" y="895"/>
                </a:moveTo>
                <a:lnTo>
                  <a:pt x="756" y="895"/>
                </a:lnTo>
                <a:cubicBezTo>
                  <a:pt x="752" y="903"/>
                  <a:pt x="751" y="906"/>
                  <a:pt x="751" y="906"/>
                </a:cubicBezTo>
                <a:cubicBezTo>
                  <a:pt x="751" y="906"/>
                  <a:pt x="746" y="905"/>
                  <a:pt x="745" y="900"/>
                </a:cubicBezTo>
                <a:cubicBezTo>
                  <a:pt x="744" y="895"/>
                  <a:pt x="745" y="891"/>
                  <a:pt x="739" y="888"/>
                </a:cubicBezTo>
                <a:cubicBezTo>
                  <a:pt x="733" y="886"/>
                  <a:pt x="725" y="883"/>
                  <a:pt x="725" y="883"/>
                </a:cubicBezTo>
                <a:cubicBezTo>
                  <a:pt x="725" y="883"/>
                  <a:pt x="723" y="866"/>
                  <a:pt x="720" y="859"/>
                </a:cubicBezTo>
                <a:cubicBezTo>
                  <a:pt x="718" y="853"/>
                  <a:pt x="714" y="852"/>
                  <a:pt x="706" y="853"/>
                </a:cubicBezTo>
                <a:cubicBezTo>
                  <a:pt x="698" y="853"/>
                  <a:pt x="693" y="854"/>
                  <a:pt x="693" y="854"/>
                </a:cubicBezTo>
                <a:cubicBezTo>
                  <a:pt x="693" y="854"/>
                  <a:pt x="693" y="850"/>
                  <a:pt x="684" y="841"/>
                </a:cubicBezTo>
                <a:cubicBezTo>
                  <a:pt x="675" y="831"/>
                  <a:pt x="670" y="824"/>
                  <a:pt x="666" y="815"/>
                </a:cubicBezTo>
                <a:cubicBezTo>
                  <a:pt x="663" y="805"/>
                  <a:pt x="663" y="806"/>
                  <a:pt x="659" y="799"/>
                </a:cubicBezTo>
                <a:cubicBezTo>
                  <a:pt x="656" y="792"/>
                  <a:pt x="658" y="792"/>
                  <a:pt x="660" y="787"/>
                </a:cubicBezTo>
                <a:cubicBezTo>
                  <a:pt x="663" y="781"/>
                  <a:pt x="666" y="773"/>
                  <a:pt x="664" y="765"/>
                </a:cubicBezTo>
                <a:cubicBezTo>
                  <a:pt x="661" y="756"/>
                  <a:pt x="660" y="754"/>
                  <a:pt x="665" y="748"/>
                </a:cubicBezTo>
                <a:cubicBezTo>
                  <a:pt x="670" y="743"/>
                  <a:pt x="676" y="736"/>
                  <a:pt x="674" y="727"/>
                </a:cubicBezTo>
                <a:cubicBezTo>
                  <a:pt x="671" y="719"/>
                  <a:pt x="671" y="719"/>
                  <a:pt x="676" y="713"/>
                </a:cubicBezTo>
                <a:cubicBezTo>
                  <a:pt x="681" y="707"/>
                  <a:pt x="687" y="701"/>
                  <a:pt x="688" y="692"/>
                </a:cubicBezTo>
                <a:cubicBezTo>
                  <a:pt x="689" y="683"/>
                  <a:pt x="692" y="677"/>
                  <a:pt x="697" y="671"/>
                </a:cubicBezTo>
                <a:cubicBezTo>
                  <a:pt x="702" y="665"/>
                  <a:pt x="709" y="662"/>
                  <a:pt x="709" y="657"/>
                </a:cubicBezTo>
                <a:cubicBezTo>
                  <a:pt x="709" y="652"/>
                  <a:pt x="704" y="639"/>
                  <a:pt x="704" y="639"/>
                </a:cubicBezTo>
                <a:cubicBezTo>
                  <a:pt x="704" y="639"/>
                  <a:pt x="710" y="642"/>
                  <a:pt x="714" y="650"/>
                </a:cubicBezTo>
                <a:cubicBezTo>
                  <a:pt x="717" y="657"/>
                  <a:pt x="720" y="665"/>
                  <a:pt x="720" y="665"/>
                </a:cubicBezTo>
                <a:lnTo>
                  <a:pt x="725" y="664"/>
                </a:lnTo>
                <a:cubicBezTo>
                  <a:pt x="725" y="664"/>
                  <a:pt x="723" y="692"/>
                  <a:pt x="730" y="717"/>
                </a:cubicBezTo>
                <a:cubicBezTo>
                  <a:pt x="738" y="743"/>
                  <a:pt x="763" y="768"/>
                  <a:pt x="766" y="784"/>
                </a:cubicBezTo>
                <a:cubicBezTo>
                  <a:pt x="769" y="800"/>
                  <a:pt x="772" y="798"/>
                  <a:pt x="769" y="814"/>
                </a:cubicBezTo>
                <a:cubicBezTo>
                  <a:pt x="765" y="829"/>
                  <a:pt x="759" y="840"/>
                  <a:pt x="758" y="858"/>
                </a:cubicBezTo>
                <a:cubicBezTo>
                  <a:pt x="758" y="877"/>
                  <a:pt x="760" y="886"/>
                  <a:pt x="756" y="895"/>
                </a:cubicBezTo>
                <a:close/>
                <a:moveTo>
                  <a:pt x="647" y="369"/>
                </a:moveTo>
                <a:lnTo>
                  <a:pt x="647" y="369"/>
                </a:lnTo>
                <a:cubicBezTo>
                  <a:pt x="646" y="369"/>
                  <a:pt x="645" y="368"/>
                  <a:pt x="644" y="368"/>
                </a:cubicBezTo>
                <a:cubicBezTo>
                  <a:pt x="646" y="364"/>
                  <a:pt x="649" y="360"/>
                  <a:pt x="651" y="357"/>
                </a:cubicBezTo>
                <a:cubicBezTo>
                  <a:pt x="658" y="349"/>
                  <a:pt x="658" y="341"/>
                  <a:pt x="657" y="334"/>
                </a:cubicBezTo>
                <a:cubicBezTo>
                  <a:pt x="658" y="334"/>
                  <a:pt x="659" y="334"/>
                  <a:pt x="659" y="334"/>
                </a:cubicBezTo>
                <a:cubicBezTo>
                  <a:pt x="659" y="344"/>
                  <a:pt x="660" y="347"/>
                  <a:pt x="654" y="359"/>
                </a:cubicBezTo>
                <a:cubicBezTo>
                  <a:pt x="651" y="363"/>
                  <a:pt x="649" y="366"/>
                  <a:pt x="647" y="369"/>
                </a:cubicBezTo>
                <a:close/>
                <a:moveTo>
                  <a:pt x="650" y="334"/>
                </a:moveTo>
                <a:lnTo>
                  <a:pt x="650" y="334"/>
                </a:lnTo>
                <a:cubicBezTo>
                  <a:pt x="651" y="334"/>
                  <a:pt x="653" y="334"/>
                  <a:pt x="655" y="334"/>
                </a:cubicBezTo>
                <a:cubicBezTo>
                  <a:pt x="655" y="341"/>
                  <a:pt x="655" y="348"/>
                  <a:pt x="649" y="355"/>
                </a:cubicBezTo>
                <a:cubicBezTo>
                  <a:pt x="647" y="358"/>
                  <a:pt x="644" y="362"/>
                  <a:pt x="642" y="367"/>
                </a:cubicBezTo>
                <a:cubicBezTo>
                  <a:pt x="641" y="366"/>
                  <a:pt x="640" y="366"/>
                  <a:pt x="640" y="366"/>
                </a:cubicBezTo>
                <a:lnTo>
                  <a:pt x="638" y="352"/>
                </a:lnTo>
                <a:cubicBezTo>
                  <a:pt x="638" y="352"/>
                  <a:pt x="644" y="342"/>
                  <a:pt x="650" y="334"/>
                </a:cubicBezTo>
                <a:close/>
                <a:moveTo>
                  <a:pt x="670" y="401"/>
                </a:moveTo>
                <a:lnTo>
                  <a:pt x="670" y="401"/>
                </a:lnTo>
                <a:cubicBezTo>
                  <a:pt x="670" y="405"/>
                  <a:pt x="671" y="408"/>
                  <a:pt x="674" y="413"/>
                </a:cubicBezTo>
                <a:cubicBezTo>
                  <a:pt x="676" y="417"/>
                  <a:pt x="677" y="421"/>
                  <a:pt x="679" y="425"/>
                </a:cubicBezTo>
                <a:cubicBezTo>
                  <a:pt x="674" y="422"/>
                  <a:pt x="671" y="418"/>
                  <a:pt x="669" y="413"/>
                </a:cubicBezTo>
                <a:cubicBezTo>
                  <a:pt x="667" y="407"/>
                  <a:pt x="666" y="403"/>
                  <a:pt x="666" y="399"/>
                </a:cubicBezTo>
                <a:cubicBezTo>
                  <a:pt x="668" y="400"/>
                  <a:pt x="669" y="400"/>
                  <a:pt x="670" y="401"/>
                </a:cubicBezTo>
                <a:close/>
                <a:moveTo>
                  <a:pt x="692" y="421"/>
                </a:moveTo>
                <a:lnTo>
                  <a:pt x="692" y="421"/>
                </a:lnTo>
                <a:cubicBezTo>
                  <a:pt x="692" y="425"/>
                  <a:pt x="693" y="429"/>
                  <a:pt x="693" y="433"/>
                </a:cubicBezTo>
                <a:cubicBezTo>
                  <a:pt x="689" y="431"/>
                  <a:pt x="685" y="429"/>
                  <a:pt x="682" y="427"/>
                </a:cubicBezTo>
                <a:cubicBezTo>
                  <a:pt x="681" y="422"/>
                  <a:pt x="679" y="417"/>
                  <a:pt x="676" y="412"/>
                </a:cubicBezTo>
                <a:cubicBezTo>
                  <a:pt x="674" y="408"/>
                  <a:pt x="673" y="405"/>
                  <a:pt x="672" y="403"/>
                </a:cubicBezTo>
                <a:cubicBezTo>
                  <a:pt x="674" y="404"/>
                  <a:pt x="675" y="406"/>
                  <a:pt x="677" y="408"/>
                </a:cubicBezTo>
                <a:cubicBezTo>
                  <a:pt x="684" y="418"/>
                  <a:pt x="690" y="411"/>
                  <a:pt x="692" y="421"/>
                </a:cubicBezTo>
                <a:close/>
                <a:moveTo>
                  <a:pt x="689" y="388"/>
                </a:moveTo>
                <a:lnTo>
                  <a:pt x="689" y="388"/>
                </a:lnTo>
                <a:cubicBezTo>
                  <a:pt x="689" y="391"/>
                  <a:pt x="690" y="394"/>
                  <a:pt x="690" y="398"/>
                </a:cubicBezTo>
                <a:cubicBezTo>
                  <a:pt x="690" y="405"/>
                  <a:pt x="691" y="408"/>
                  <a:pt x="693" y="409"/>
                </a:cubicBezTo>
                <a:cubicBezTo>
                  <a:pt x="693" y="410"/>
                  <a:pt x="693" y="411"/>
                  <a:pt x="693" y="412"/>
                </a:cubicBezTo>
                <a:cubicBezTo>
                  <a:pt x="691" y="410"/>
                  <a:pt x="689" y="408"/>
                  <a:pt x="688" y="402"/>
                </a:cubicBezTo>
                <a:cubicBezTo>
                  <a:pt x="687" y="392"/>
                  <a:pt x="687" y="397"/>
                  <a:pt x="689" y="388"/>
                </a:cubicBezTo>
                <a:close/>
                <a:moveTo>
                  <a:pt x="698" y="436"/>
                </a:moveTo>
                <a:lnTo>
                  <a:pt x="698" y="436"/>
                </a:lnTo>
                <a:cubicBezTo>
                  <a:pt x="698" y="436"/>
                  <a:pt x="697" y="435"/>
                  <a:pt x="696" y="435"/>
                </a:cubicBezTo>
                <a:cubicBezTo>
                  <a:pt x="696" y="433"/>
                  <a:pt x="697" y="431"/>
                  <a:pt x="697" y="429"/>
                </a:cubicBezTo>
                <a:cubicBezTo>
                  <a:pt x="697" y="432"/>
                  <a:pt x="698" y="434"/>
                  <a:pt x="698" y="436"/>
                </a:cubicBezTo>
                <a:close/>
                <a:moveTo>
                  <a:pt x="696" y="410"/>
                </a:moveTo>
                <a:lnTo>
                  <a:pt x="696" y="410"/>
                </a:lnTo>
                <a:cubicBezTo>
                  <a:pt x="698" y="411"/>
                  <a:pt x="701" y="411"/>
                  <a:pt x="705" y="413"/>
                </a:cubicBezTo>
                <a:cubicBezTo>
                  <a:pt x="714" y="418"/>
                  <a:pt x="712" y="420"/>
                  <a:pt x="709" y="431"/>
                </a:cubicBezTo>
                <a:cubicBezTo>
                  <a:pt x="708" y="435"/>
                  <a:pt x="708" y="439"/>
                  <a:pt x="708" y="443"/>
                </a:cubicBezTo>
                <a:cubicBezTo>
                  <a:pt x="706" y="441"/>
                  <a:pt x="703" y="440"/>
                  <a:pt x="701" y="438"/>
                </a:cubicBezTo>
                <a:cubicBezTo>
                  <a:pt x="700" y="432"/>
                  <a:pt x="699" y="426"/>
                  <a:pt x="697" y="421"/>
                </a:cubicBezTo>
                <a:cubicBezTo>
                  <a:pt x="697" y="419"/>
                  <a:pt x="697" y="418"/>
                  <a:pt x="697" y="417"/>
                </a:cubicBezTo>
                <a:cubicBezTo>
                  <a:pt x="696" y="416"/>
                  <a:pt x="696" y="416"/>
                  <a:pt x="696" y="415"/>
                </a:cubicBezTo>
                <a:cubicBezTo>
                  <a:pt x="696" y="413"/>
                  <a:pt x="696" y="412"/>
                  <a:pt x="696" y="410"/>
                </a:cubicBezTo>
                <a:close/>
                <a:moveTo>
                  <a:pt x="705" y="355"/>
                </a:moveTo>
                <a:lnTo>
                  <a:pt x="705" y="355"/>
                </a:lnTo>
                <a:cubicBezTo>
                  <a:pt x="706" y="358"/>
                  <a:pt x="707" y="360"/>
                  <a:pt x="708" y="362"/>
                </a:cubicBezTo>
                <a:cubicBezTo>
                  <a:pt x="714" y="375"/>
                  <a:pt x="720" y="387"/>
                  <a:pt x="715" y="391"/>
                </a:cubicBezTo>
                <a:cubicBezTo>
                  <a:pt x="714" y="392"/>
                  <a:pt x="714" y="393"/>
                  <a:pt x="713" y="393"/>
                </a:cubicBezTo>
                <a:cubicBezTo>
                  <a:pt x="711" y="390"/>
                  <a:pt x="709" y="386"/>
                  <a:pt x="707" y="381"/>
                </a:cubicBezTo>
                <a:cubicBezTo>
                  <a:pt x="702" y="368"/>
                  <a:pt x="693" y="367"/>
                  <a:pt x="705" y="355"/>
                </a:cubicBezTo>
                <a:close/>
                <a:moveTo>
                  <a:pt x="704" y="285"/>
                </a:moveTo>
                <a:lnTo>
                  <a:pt x="704" y="285"/>
                </a:lnTo>
                <a:cubicBezTo>
                  <a:pt x="704" y="285"/>
                  <a:pt x="705" y="285"/>
                  <a:pt x="705" y="284"/>
                </a:cubicBezTo>
                <a:cubicBezTo>
                  <a:pt x="704" y="293"/>
                  <a:pt x="705" y="300"/>
                  <a:pt x="709" y="305"/>
                </a:cubicBezTo>
                <a:cubicBezTo>
                  <a:pt x="712" y="309"/>
                  <a:pt x="713" y="311"/>
                  <a:pt x="714" y="313"/>
                </a:cubicBezTo>
                <a:cubicBezTo>
                  <a:pt x="710" y="310"/>
                  <a:pt x="705" y="304"/>
                  <a:pt x="701" y="297"/>
                </a:cubicBezTo>
                <a:cubicBezTo>
                  <a:pt x="701" y="295"/>
                  <a:pt x="700" y="293"/>
                  <a:pt x="700" y="291"/>
                </a:cubicBezTo>
                <a:cubicBezTo>
                  <a:pt x="701" y="289"/>
                  <a:pt x="703" y="287"/>
                  <a:pt x="704" y="285"/>
                </a:cubicBezTo>
                <a:close/>
                <a:moveTo>
                  <a:pt x="711" y="323"/>
                </a:moveTo>
                <a:lnTo>
                  <a:pt x="711" y="323"/>
                </a:lnTo>
                <a:cubicBezTo>
                  <a:pt x="709" y="320"/>
                  <a:pt x="708" y="318"/>
                  <a:pt x="707" y="315"/>
                </a:cubicBezTo>
                <a:cubicBezTo>
                  <a:pt x="709" y="316"/>
                  <a:pt x="711" y="317"/>
                  <a:pt x="714" y="319"/>
                </a:cubicBezTo>
                <a:cubicBezTo>
                  <a:pt x="713" y="320"/>
                  <a:pt x="712" y="321"/>
                  <a:pt x="711" y="323"/>
                </a:cubicBezTo>
                <a:close/>
                <a:moveTo>
                  <a:pt x="495" y="349"/>
                </a:moveTo>
                <a:lnTo>
                  <a:pt x="495" y="349"/>
                </a:lnTo>
                <a:cubicBezTo>
                  <a:pt x="494" y="346"/>
                  <a:pt x="494" y="343"/>
                  <a:pt x="494" y="340"/>
                </a:cubicBezTo>
                <a:cubicBezTo>
                  <a:pt x="495" y="340"/>
                  <a:pt x="496" y="341"/>
                  <a:pt x="496" y="342"/>
                </a:cubicBezTo>
                <a:cubicBezTo>
                  <a:pt x="498" y="343"/>
                  <a:pt x="500" y="345"/>
                  <a:pt x="501" y="346"/>
                </a:cubicBezTo>
                <a:cubicBezTo>
                  <a:pt x="499" y="347"/>
                  <a:pt x="497" y="348"/>
                  <a:pt x="495" y="349"/>
                </a:cubicBezTo>
                <a:close/>
                <a:moveTo>
                  <a:pt x="490" y="352"/>
                </a:moveTo>
                <a:lnTo>
                  <a:pt x="490" y="352"/>
                </a:lnTo>
                <a:cubicBezTo>
                  <a:pt x="475" y="361"/>
                  <a:pt x="480" y="357"/>
                  <a:pt x="471" y="362"/>
                </a:cubicBezTo>
                <a:cubicBezTo>
                  <a:pt x="471" y="360"/>
                  <a:pt x="470" y="359"/>
                  <a:pt x="469" y="358"/>
                </a:cubicBezTo>
                <a:cubicBezTo>
                  <a:pt x="470" y="352"/>
                  <a:pt x="470" y="348"/>
                  <a:pt x="470" y="344"/>
                </a:cubicBezTo>
                <a:cubicBezTo>
                  <a:pt x="474" y="337"/>
                  <a:pt x="481" y="331"/>
                  <a:pt x="488" y="326"/>
                </a:cubicBezTo>
                <a:cubicBezTo>
                  <a:pt x="488" y="330"/>
                  <a:pt x="490" y="334"/>
                  <a:pt x="492" y="337"/>
                </a:cubicBezTo>
                <a:cubicBezTo>
                  <a:pt x="491" y="342"/>
                  <a:pt x="491" y="346"/>
                  <a:pt x="492" y="350"/>
                </a:cubicBezTo>
                <a:cubicBezTo>
                  <a:pt x="492" y="351"/>
                  <a:pt x="491" y="351"/>
                  <a:pt x="490" y="352"/>
                </a:cubicBezTo>
                <a:close/>
                <a:moveTo>
                  <a:pt x="474" y="327"/>
                </a:moveTo>
                <a:lnTo>
                  <a:pt x="474" y="327"/>
                </a:lnTo>
                <a:cubicBezTo>
                  <a:pt x="479" y="323"/>
                  <a:pt x="484" y="320"/>
                  <a:pt x="488" y="318"/>
                </a:cubicBezTo>
                <a:cubicBezTo>
                  <a:pt x="488" y="318"/>
                  <a:pt x="488" y="319"/>
                  <a:pt x="488" y="319"/>
                </a:cubicBezTo>
                <a:cubicBezTo>
                  <a:pt x="484" y="323"/>
                  <a:pt x="479" y="328"/>
                  <a:pt x="472" y="334"/>
                </a:cubicBezTo>
                <a:cubicBezTo>
                  <a:pt x="471" y="335"/>
                  <a:pt x="470" y="336"/>
                  <a:pt x="469" y="338"/>
                </a:cubicBezTo>
                <a:cubicBezTo>
                  <a:pt x="469" y="336"/>
                  <a:pt x="468" y="335"/>
                  <a:pt x="468" y="334"/>
                </a:cubicBezTo>
                <a:cubicBezTo>
                  <a:pt x="470" y="331"/>
                  <a:pt x="472" y="329"/>
                  <a:pt x="474" y="327"/>
                </a:cubicBezTo>
                <a:close/>
                <a:moveTo>
                  <a:pt x="467" y="355"/>
                </a:moveTo>
                <a:lnTo>
                  <a:pt x="467" y="355"/>
                </a:lnTo>
                <a:cubicBezTo>
                  <a:pt x="467" y="354"/>
                  <a:pt x="466" y="354"/>
                  <a:pt x="466" y="353"/>
                </a:cubicBezTo>
                <a:cubicBezTo>
                  <a:pt x="466" y="352"/>
                  <a:pt x="467" y="350"/>
                  <a:pt x="467" y="349"/>
                </a:cubicBezTo>
                <a:cubicBezTo>
                  <a:pt x="467" y="351"/>
                  <a:pt x="467" y="353"/>
                  <a:pt x="467" y="355"/>
                </a:cubicBezTo>
                <a:close/>
                <a:moveTo>
                  <a:pt x="465" y="366"/>
                </a:moveTo>
                <a:lnTo>
                  <a:pt x="465" y="366"/>
                </a:lnTo>
                <a:cubicBezTo>
                  <a:pt x="465" y="366"/>
                  <a:pt x="465" y="366"/>
                  <a:pt x="465" y="366"/>
                </a:cubicBezTo>
                <a:cubicBezTo>
                  <a:pt x="465" y="365"/>
                  <a:pt x="465" y="364"/>
                  <a:pt x="465" y="363"/>
                </a:cubicBezTo>
                <a:cubicBezTo>
                  <a:pt x="465" y="364"/>
                  <a:pt x="465" y="364"/>
                  <a:pt x="465" y="364"/>
                </a:cubicBezTo>
                <a:cubicBezTo>
                  <a:pt x="465" y="365"/>
                  <a:pt x="465" y="365"/>
                  <a:pt x="465" y="366"/>
                </a:cubicBezTo>
                <a:close/>
                <a:moveTo>
                  <a:pt x="463" y="349"/>
                </a:moveTo>
                <a:lnTo>
                  <a:pt x="463" y="349"/>
                </a:lnTo>
                <a:cubicBezTo>
                  <a:pt x="463" y="345"/>
                  <a:pt x="464" y="341"/>
                  <a:pt x="466" y="337"/>
                </a:cubicBezTo>
                <a:cubicBezTo>
                  <a:pt x="467" y="338"/>
                  <a:pt x="467" y="339"/>
                  <a:pt x="467" y="341"/>
                </a:cubicBezTo>
                <a:cubicBezTo>
                  <a:pt x="465" y="344"/>
                  <a:pt x="464" y="346"/>
                  <a:pt x="463" y="349"/>
                </a:cubicBezTo>
                <a:lnTo>
                  <a:pt x="463" y="349"/>
                </a:lnTo>
                <a:close/>
                <a:moveTo>
                  <a:pt x="452" y="384"/>
                </a:moveTo>
                <a:lnTo>
                  <a:pt x="452" y="384"/>
                </a:lnTo>
                <a:cubicBezTo>
                  <a:pt x="451" y="384"/>
                  <a:pt x="451" y="384"/>
                  <a:pt x="451" y="384"/>
                </a:cubicBezTo>
                <a:cubicBezTo>
                  <a:pt x="452" y="377"/>
                  <a:pt x="452" y="369"/>
                  <a:pt x="452" y="360"/>
                </a:cubicBezTo>
                <a:lnTo>
                  <a:pt x="458" y="368"/>
                </a:lnTo>
                <a:cubicBezTo>
                  <a:pt x="458" y="369"/>
                  <a:pt x="458" y="370"/>
                  <a:pt x="458" y="371"/>
                </a:cubicBezTo>
                <a:cubicBezTo>
                  <a:pt x="450" y="378"/>
                  <a:pt x="455" y="382"/>
                  <a:pt x="452" y="384"/>
                </a:cubicBezTo>
                <a:close/>
                <a:moveTo>
                  <a:pt x="454" y="346"/>
                </a:moveTo>
                <a:lnTo>
                  <a:pt x="454" y="346"/>
                </a:lnTo>
                <a:cubicBezTo>
                  <a:pt x="453" y="351"/>
                  <a:pt x="454" y="356"/>
                  <a:pt x="455" y="361"/>
                </a:cubicBezTo>
                <a:lnTo>
                  <a:pt x="451" y="355"/>
                </a:lnTo>
                <a:cubicBezTo>
                  <a:pt x="451" y="350"/>
                  <a:pt x="451" y="344"/>
                  <a:pt x="450" y="338"/>
                </a:cubicBezTo>
                <a:cubicBezTo>
                  <a:pt x="451" y="341"/>
                  <a:pt x="453" y="344"/>
                  <a:pt x="454" y="346"/>
                </a:cubicBezTo>
                <a:close/>
                <a:moveTo>
                  <a:pt x="449" y="305"/>
                </a:moveTo>
                <a:lnTo>
                  <a:pt x="449" y="305"/>
                </a:lnTo>
                <a:cubicBezTo>
                  <a:pt x="446" y="298"/>
                  <a:pt x="443" y="290"/>
                  <a:pt x="439" y="283"/>
                </a:cubicBezTo>
                <a:cubicBezTo>
                  <a:pt x="440" y="280"/>
                  <a:pt x="441" y="277"/>
                  <a:pt x="442" y="274"/>
                </a:cubicBezTo>
                <a:cubicBezTo>
                  <a:pt x="447" y="266"/>
                  <a:pt x="455" y="260"/>
                  <a:pt x="466" y="255"/>
                </a:cubicBezTo>
                <a:cubicBezTo>
                  <a:pt x="472" y="265"/>
                  <a:pt x="477" y="278"/>
                  <a:pt x="468" y="288"/>
                </a:cubicBezTo>
                <a:cubicBezTo>
                  <a:pt x="459" y="299"/>
                  <a:pt x="455" y="302"/>
                  <a:pt x="449" y="305"/>
                </a:cubicBezTo>
                <a:close/>
                <a:moveTo>
                  <a:pt x="447" y="349"/>
                </a:moveTo>
                <a:lnTo>
                  <a:pt x="447" y="349"/>
                </a:lnTo>
                <a:cubicBezTo>
                  <a:pt x="445" y="346"/>
                  <a:pt x="445" y="342"/>
                  <a:pt x="446" y="336"/>
                </a:cubicBezTo>
                <a:cubicBezTo>
                  <a:pt x="446" y="336"/>
                  <a:pt x="446" y="335"/>
                  <a:pt x="447" y="334"/>
                </a:cubicBezTo>
                <a:cubicBezTo>
                  <a:pt x="448" y="340"/>
                  <a:pt x="448" y="346"/>
                  <a:pt x="449" y="351"/>
                </a:cubicBezTo>
                <a:lnTo>
                  <a:pt x="447" y="349"/>
                </a:lnTo>
                <a:close/>
                <a:moveTo>
                  <a:pt x="414" y="344"/>
                </a:moveTo>
                <a:lnTo>
                  <a:pt x="414" y="344"/>
                </a:lnTo>
                <a:cubicBezTo>
                  <a:pt x="414" y="344"/>
                  <a:pt x="414" y="343"/>
                  <a:pt x="414" y="342"/>
                </a:cubicBezTo>
                <a:cubicBezTo>
                  <a:pt x="417" y="332"/>
                  <a:pt x="433" y="322"/>
                  <a:pt x="443" y="317"/>
                </a:cubicBezTo>
                <a:cubicBezTo>
                  <a:pt x="443" y="317"/>
                  <a:pt x="444" y="318"/>
                  <a:pt x="444" y="319"/>
                </a:cubicBezTo>
                <a:cubicBezTo>
                  <a:pt x="430" y="327"/>
                  <a:pt x="420" y="337"/>
                  <a:pt x="414" y="344"/>
                </a:cubicBezTo>
                <a:close/>
                <a:moveTo>
                  <a:pt x="438" y="279"/>
                </a:moveTo>
                <a:lnTo>
                  <a:pt x="438" y="279"/>
                </a:lnTo>
                <a:cubicBezTo>
                  <a:pt x="434" y="268"/>
                  <a:pt x="448" y="257"/>
                  <a:pt x="462" y="247"/>
                </a:cubicBezTo>
                <a:cubicBezTo>
                  <a:pt x="463" y="249"/>
                  <a:pt x="464" y="251"/>
                  <a:pt x="465" y="253"/>
                </a:cubicBezTo>
                <a:cubicBezTo>
                  <a:pt x="454" y="258"/>
                  <a:pt x="445" y="264"/>
                  <a:pt x="440" y="273"/>
                </a:cubicBezTo>
                <a:cubicBezTo>
                  <a:pt x="439" y="275"/>
                  <a:pt x="438" y="277"/>
                  <a:pt x="438" y="279"/>
                </a:cubicBezTo>
                <a:close/>
                <a:moveTo>
                  <a:pt x="432" y="302"/>
                </a:moveTo>
                <a:lnTo>
                  <a:pt x="432" y="302"/>
                </a:lnTo>
                <a:cubicBezTo>
                  <a:pt x="426" y="299"/>
                  <a:pt x="423" y="295"/>
                  <a:pt x="423" y="289"/>
                </a:cubicBezTo>
                <a:cubicBezTo>
                  <a:pt x="423" y="287"/>
                  <a:pt x="423" y="284"/>
                  <a:pt x="424" y="281"/>
                </a:cubicBezTo>
                <a:cubicBezTo>
                  <a:pt x="427" y="289"/>
                  <a:pt x="432" y="297"/>
                  <a:pt x="436" y="304"/>
                </a:cubicBezTo>
                <a:cubicBezTo>
                  <a:pt x="435" y="303"/>
                  <a:pt x="433" y="302"/>
                  <a:pt x="432" y="302"/>
                </a:cubicBezTo>
                <a:close/>
                <a:moveTo>
                  <a:pt x="463" y="308"/>
                </a:moveTo>
                <a:lnTo>
                  <a:pt x="463" y="308"/>
                </a:lnTo>
                <a:cubicBezTo>
                  <a:pt x="463" y="308"/>
                  <a:pt x="463" y="308"/>
                  <a:pt x="463" y="307"/>
                </a:cubicBezTo>
                <a:cubicBezTo>
                  <a:pt x="466" y="306"/>
                  <a:pt x="468" y="306"/>
                  <a:pt x="470" y="305"/>
                </a:cubicBezTo>
                <a:cubicBezTo>
                  <a:pt x="468" y="306"/>
                  <a:pt x="465" y="307"/>
                  <a:pt x="463" y="308"/>
                </a:cubicBezTo>
                <a:close/>
                <a:moveTo>
                  <a:pt x="455" y="319"/>
                </a:moveTo>
                <a:lnTo>
                  <a:pt x="455" y="319"/>
                </a:lnTo>
                <a:cubicBezTo>
                  <a:pt x="458" y="322"/>
                  <a:pt x="461" y="326"/>
                  <a:pt x="463" y="329"/>
                </a:cubicBezTo>
                <a:cubicBezTo>
                  <a:pt x="461" y="333"/>
                  <a:pt x="459" y="336"/>
                  <a:pt x="457" y="339"/>
                </a:cubicBezTo>
                <a:cubicBezTo>
                  <a:pt x="457" y="338"/>
                  <a:pt x="456" y="336"/>
                  <a:pt x="456" y="334"/>
                </a:cubicBezTo>
                <a:cubicBezTo>
                  <a:pt x="455" y="330"/>
                  <a:pt x="454" y="326"/>
                  <a:pt x="453" y="322"/>
                </a:cubicBezTo>
                <a:cubicBezTo>
                  <a:pt x="453" y="321"/>
                  <a:pt x="454" y="320"/>
                  <a:pt x="455" y="319"/>
                </a:cubicBezTo>
                <a:close/>
                <a:moveTo>
                  <a:pt x="453" y="317"/>
                </a:moveTo>
                <a:lnTo>
                  <a:pt x="453" y="317"/>
                </a:lnTo>
                <a:cubicBezTo>
                  <a:pt x="452" y="318"/>
                  <a:pt x="452" y="318"/>
                  <a:pt x="452" y="318"/>
                </a:cubicBezTo>
                <a:cubicBezTo>
                  <a:pt x="452" y="318"/>
                  <a:pt x="452" y="317"/>
                  <a:pt x="452" y="317"/>
                </a:cubicBezTo>
                <a:cubicBezTo>
                  <a:pt x="452" y="317"/>
                  <a:pt x="452" y="317"/>
                  <a:pt x="452" y="317"/>
                </a:cubicBezTo>
                <a:cubicBezTo>
                  <a:pt x="452" y="317"/>
                  <a:pt x="453" y="317"/>
                  <a:pt x="453" y="317"/>
                </a:cubicBezTo>
                <a:close/>
                <a:moveTo>
                  <a:pt x="452" y="314"/>
                </a:moveTo>
                <a:lnTo>
                  <a:pt x="452" y="314"/>
                </a:lnTo>
                <a:cubicBezTo>
                  <a:pt x="452" y="314"/>
                  <a:pt x="452" y="313"/>
                  <a:pt x="451" y="313"/>
                </a:cubicBezTo>
                <a:cubicBezTo>
                  <a:pt x="453" y="312"/>
                  <a:pt x="456" y="311"/>
                  <a:pt x="458" y="310"/>
                </a:cubicBezTo>
                <a:cubicBezTo>
                  <a:pt x="458" y="310"/>
                  <a:pt x="458" y="311"/>
                  <a:pt x="457" y="311"/>
                </a:cubicBezTo>
                <a:cubicBezTo>
                  <a:pt x="456" y="312"/>
                  <a:pt x="454" y="313"/>
                  <a:pt x="452" y="314"/>
                </a:cubicBezTo>
                <a:close/>
                <a:moveTo>
                  <a:pt x="476" y="308"/>
                </a:moveTo>
                <a:lnTo>
                  <a:pt x="476" y="308"/>
                </a:lnTo>
                <a:cubicBezTo>
                  <a:pt x="475" y="313"/>
                  <a:pt x="470" y="320"/>
                  <a:pt x="465" y="327"/>
                </a:cubicBezTo>
                <a:cubicBezTo>
                  <a:pt x="463" y="323"/>
                  <a:pt x="460" y="320"/>
                  <a:pt x="456" y="317"/>
                </a:cubicBezTo>
                <a:cubicBezTo>
                  <a:pt x="457" y="316"/>
                  <a:pt x="458" y="314"/>
                  <a:pt x="459" y="313"/>
                </a:cubicBezTo>
                <a:cubicBezTo>
                  <a:pt x="464" y="310"/>
                  <a:pt x="470" y="308"/>
                  <a:pt x="475" y="306"/>
                </a:cubicBezTo>
                <a:cubicBezTo>
                  <a:pt x="476" y="306"/>
                  <a:pt x="476" y="307"/>
                  <a:pt x="476" y="308"/>
                </a:cubicBezTo>
                <a:close/>
                <a:moveTo>
                  <a:pt x="370" y="840"/>
                </a:moveTo>
                <a:lnTo>
                  <a:pt x="370" y="840"/>
                </a:lnTo>
                <a:cubicBezTo>
                  <a:pt x="369" y="849"/>
                  <a:pt x="368" y="858"/>
                  <a:pt x="365" y="869"/>
                </a:cubicBezTo>
                <a:cubicBezTo>
                  <a:pt x="362" y="879"/>
                  <a:pt x="363" y="890"/>
                  <a:pt x="357" y="896"/>
                </a:cubicBezTo>
                <a:cubicBezTo>
                  <a:pt x="350" y="902"/>
                  <a:pt x="345" y="910"/>
                  <a:pt x="344" y="915"/>
                </a:cubicBezTo>
                <a:lnTo>
                  <a:pt x="343" y="920"/>
                </a:lnTo>
                <a:lnTo>
                  <a:pt x="353" y="919"/>
                </a:lnTo>
                <a:lnTo>
                  <a:pt x="353" y="931"/>
                </a:lnTo>
                <a:cubicBezTo>
                  <a:pt x="353" y="940"/>
                  <a:pt x="352" y="948"/>
                  <a:pt x="352" y="948"/>
                </a:cubicBezTo>
                <a:cubicBezTo>
                  <a:pt x="352" y="948"/>
                  <a:pt x="345" y="942"/>
                  <a:pt x="345" y="948"/>
                </a:cubicBezTo>
                <a:lnTo>
                  <a:pt x="345" y="972"/>
                </a:lnTo>
                <a:cubicBezTo>
                  <a:pt x="345" y="972"/>
                  <a:pt x="331" y="970"/>
                  <a:pt x="325" y="978"/>
                </a:cubicBezTo>
                <a:cubicBezTo>
                  <a:pt x="319" y="985"/>
                  <a:pt x="322" y="987"/>
                  <a:pt x="322" y="987"/>
                </a:cubicBezTo>
                <a:cubicBezTo>
                  <a:pt x="322" y="987"/>
                  <a:pt x="321" y="986"/>
                  <a:pt x="316" y="992"/>
                </a:cubicBezTo>
                <a:cubicBezTo>
                  <a:pt x="311" y="998"/>
                  <a:pt x="317" y="997"/>
                  <a:pt x="307" y="999"/>
                </a:cubicBezTo>
                <a:cubicBezTo>
                  <a:pt x="297" y="1001"/>
                  <a:pt x="293" y="1005"/>
                  <a:pt x="291" y="1001"/>
                </a:cubicBezTo>
                <a:cubicBezTo>
                  <a:pt x="290" y="996"/>
                  <a:pt x="291" y="987"/>
                  <a:pt x="287" y="980"/>
                </a:cubicBezTo>
                <a:cubicBezTo>
                  <a:pt x="284" y="974"/>
                  <a:pt x="278" y="957"/>
                  <a:pt x="278" y="919"/>
                </a:cubicBezTo>
                <a:cubicBezTo>
                  <a:pt x="278" y="882"/>
                  <a:pt x="275" y="833"/>
                  <a:pt x="275" y="809"/>
                </a:cubicBezTo>
                <a:cubicBezTo>
                  <a:pt x="274" y="784"/>
                  <a:pt x="268" y="768"/>
                  <a:pt x="279" y="742"/>
                </a:cubicBezTo>
                <a:cubicBezTo>
                  <a:pt x="290" y="716"/>
                  <a:pt x="303" y="694"/>
                  <a:pt x="312" y="664"/>
                </a:cubicBezTo>
                <a:cubicBezTo>
                  <a:pt x="320" y="633"/>
                  <a:pt x="332" y="593"/>
                  <a:pt x="332" y="593"/>
                </a:cubicBezTo>
                <a:cubicBezTo>
                  <a:pt x="332" y="593"/>
                  <a:pt x="335" y="596"/>
                  <a:pt x="338" y="591"/>
                </a:cubicBezTo>
                <a:cubicBezTo>
                  <a:pt x="341" y="586"/>
                  <a:pt x="346" y="578"/>
                  <a:pt x="346" y="578"/>
                </a:cubicBezTo>
                <a:cubicBezTo>
                  <a:pt x="346" y="578"/>
                  <a:pt x="343" y="605"/>
                  <a:pt x="346" y="622"/>
                </a:cubicBezTo>
                <a:cubicBezTo>
                  <a:pt x="348" y="639"/>
                  <a:pt x="352" y="652"/>
                  <a:pt x="356" y="659"/>
                </a:cubicBezTo>
                <a:cubicBezTo>
                  <a:pt x="359" y="666"/>
                  <a:pt x="360" y="702"/>
                  <a:pt x="362" y="719"/>
                </a:cubicBezTo>
                <a:cubicBezTo>
                  <a:pt x="363" y="736"/>
                  <a:pt x="362" y="752"/>
                  <a:pt x="366" y="756"/>
                </a:cubicBezTo>
                <a:cubicBezTo>
                  <a:pt x="370" y="760"/>
                  <a:pt x="372" y="771"/>
                  <a:pt x="373" y="781"/>
                </a:cubicBezTo>
                <a:cubicBezTo>
                  <a:pt x="374" y="791"/>
                  <a:pt x="374" y="796"/>
                  <a:pt x="374" y="809"/>
                </a:cubicBezTo>
                <a:cubicBezTo>
                  <a:pt x="374" y="823"/>
                  <a:pt x="371" y="831"/>
                  <a:pt x="370" y="840"/>
                </a:cubicBezTo>
                <a:close/>
                <a:moveTo>
                  <a:pt x="777" y="997"/>
                </a:moveTo>
                <a:lnTo>
                  <a:pt x="777" y="997"/>
                </a:lnTo>
                <a:cubicBezTo>
                  <a:pt x="785" y="991"/>
                  <a:pt x="788" y="980"/>
                  <a:pt x="795" y="967"/>
                </a:cubicBezTo>
                <a:cubicBezTo>
                  <a:pt x="802" y="953"/>
                  <a:pt x="810" y="940"/>
                  <a:pt x="825" y="904"/>
                </a:cubicBezTo>
                <a:cubicBezTo>
                  <a:pt x="839" y="869"/>
                  <a:pt x="840" y="854"/>
                  <a:pt x="844" y="831"/>
                </a:cubicBezTo>
                <a:cubicBezTo>
                  <a:pt x="847" y="807"/>
                  <a:pt x="843" y="803"/>
                  <a:pt x="835" y="780"/>
                </a:cubicBezTo>
                <a:cubicBezTo>
                  <a:pt x="828" y="757"/>
                  <a:pt x="825" y="734"/>
                  <a:pt x="816" y="705"/>
                </a:cubicBezTo>
                <a:cubicBezTo>
                  <a:pt x="807" y="676"/>
                  <a:pt x="809" y="616"/>
                  <a:pt x="809" y="616"/>
                </a:cubicBezTo>
                <a:lnTo>
                  <a:pt x="812" y="614"/>
                </a:lnTo>
                <a:cubicBezTo>
                  <a:pt x="815" y="613"/>
                  <a:pt x="817" y="611"/>
                  <a:pt x="814" y="606"/>
                </a:cubicBezTo>
                <a:cubicBezTo>
                  <a:pt x="812" y="600"/>
                  <a:pt x="812" y="597"/>
                  <a:pt x="813" y="586"/>
                </a:cubicBezTo>
                <a:cubicBezTo>
                  <a:pt x="813" y="574"/>
                  <a:pt x="811" y="558"/>
                  <a:pt x="811" y="552"/>
                </a:cubicBezTo>
                <a:cubicBezTo>
                  <a:pt x="811" y="547"/>
                  <a:pt x="802" y="543"/>
                  <a:pt x="798" y="540"/>
                </a:cubicBezTo>
                <a:cubicBezTo>
                  <a:pt x="794" y="536"/>
                  <a:pt x="786" y="512"/>
                  <a:pt x="777" y="493"/>
                </a:cubicBezTo>
                <a:cubicBezTo>
                  <a:pt x="770" y="477"/>
                  <a:pt x="733" y="457"/>
                  <a:pt x="712" y="445"/>
                </a:cubicBezTo>
                <a:cubicBezTo>
                  <a:pt x="712" y="442"/>
                  <a:pt x="713" y="440"/>
                  <a:pt x="714" y="436"/>
                </a:cubicBezTo>
                <a:cubicBezTo>
                  <a:pt x="719" y="425"/>
                  <a:pt x="721" y="424"/>
                  <a:pt x="716" y="415"/>
                </a:cubicBezTo>
                <a:cubicBezTo>
                  <a:pt x="711" y="407"/>
                  <a:pt x="703" y="408"/>
                  <a:pt x="710" y="403"/>
                </a:cubicBezTo>
                <a:cubicBezTo>
                  <a:pt x="714" y="401"/>
                  <a:pt x="714" y="399"/>
                  <a:pt x="714" y="396"/>
                </a:cubicBezTo>
                <a:cubicBezTo>
                  <a:pt x="715" y="395"/>
                  <a:pt x="716" y="394"/>
                  <a:pt x="717" y="393"/>
                </a:cubicBezTo>
                <a:cubicBezTo>
                  <a:pt x="723" y="387"/>
                  <a:pt x="717" y="375"/>
                  <a:pt x="710" y="361"/>
                </a:cubicBezTo>
                <a:cubicBezTo>
                  <a:pt x="709" y="359"/>
                  <a:pt x="708" y="356"/>
                  <a:pt x="707" y="353"/>
                </a:cubicBezTo>
                <a:cubicBezTo>
                  <a:pt x="710" y="349"/>
                  <a:pt x="711" y="344"/>
                  <a:pt x="710" y="339"/>
                </a:cubicBezTo>
                <a:cubicBezTo>
                  <a:pt x="711" y="340"/>
                  <a:pt x="711" y="341"/>
                  <a:pt x="712" y="342"/>
                </a:cubicBezTo>
                <a:cubicBezTo>
                  <a:pt x="721" y="354"/>
                  <a:pt x="734" y="365"/>
                  <a:pt x="737" y="375"/>
                </a:cubicBezTo>
                <a:cubicBezTo>
                  <a:pt x="741" y="384"/>
                  <a:pt x="732" y="412"/>
                  <a:pt x="732" y="412"/>
                </a:cubicBezTo>
                <a:cubicBezTo>
                  <a:pt x="732" y="412"/>
                  <a:pt x="742" y="388"/>
                  <a:pt x="742" y="372"/>
                </a:cubicBezTo>
                <a:cubicBezTo>
                  <a:pt x="742" y="356"/>
                  <a:pt x="726" y="346"/>
                  <a:pt x="712" y="325"/>
                </a:cubicBezTo>
                <a:cubicBezTo>
                  <a:pt x="714" y="323"/>
                  <a:pt x="715" y="322"/>
                  <a:pt x="716" y="320"/>
                </a:cubicBezTo>
                <a:cubicBezTo>
                  <a:pt x="726" y="326"/>
                  <a:pt x="736" y="334"/>
                  <a:pt x="736" y="334"/>
                </a:cubicBezTo>
                <a:cubicBezTo>
                  <a:pt x="736" y="334"/>
                  <a:pt x="730" y="325"/>
                  <a:pt x="719" y="317"/>
                </a:cubicBezTo>
                <a:cubicBezTo>
                  <a:pt x="718" y="317"/>
                  <a:pt x="717" y="316"/>
                  <a:pt x="717" y="316"/>
                </a:cubicBezTo>
                <a:cubicBezTo>
                  <a:pt x="717" y="313"/>
                  <a:pt x="715" y="309"/>
                  <a:pt x="711" y="304"/>
                </a:cubicBezTo>
                <a:cubicBezTo>
                  <a:pt x="707" y="299"/>
                  <a:pt x="707" y="291"/>
                  <a:pt x="707" y="281"/>
                </a:cubicBezTo>
                <a:cubicBezTo>
                  <a:pt x="717" y="269"/>
                  <a:pt x="716" y="262"/>
                  <a:pt x="721" y="244"/>
                </a:cubicBezTo>
                <a:cubicBezTo>
                  <a:pt x="727" y="223"/>
                  <a:pt x="720" y="219"/>
                  <a:pt x="715" y="205"/>
                </a:cubicBezTo>
                <a:cubicBezTo>
                  <a:pt x="710" y="192"/>
                  <a:pt x="705" y="186"/>
                  <a:pt x="709" y="168"/>
                </a:cubicBezTo>
                <a:cubicBezTo>
                  <a:pt x="712" y="150"/>
                  <a:pt x="704" y="148"/>
                  <a:pt x="697" y="137"/>
                </a:cubicBezTo>
                <a:cubicBezTo>
                  <a:pt x="689" y="126"/>
                  <a:pt x="688" y="116"/>
                  <a:pt x="686" y="100"/>
                </a:cubicBezTo>
                <a:cubicBezTo>
                  <a:pt x="684" y="89"/>
                  <a:pt x="675" y="84"/>
                  <a:pt x="664" y="76"/>
                </a:cubicBezTo>
                <a:cubicBezTo>
                  <a:pt x="667" y="70"/>
                  <a:pt x="672" y="61"/>
                  <a:pt x="676" y="54"/>
                </a:cubicBezTo>
                <a:cubicBezTo>
                  <a:pt x="685" y="40"/>
                  <a:pt x="682" y="36"/>
                  <a:pt x="648" y="17"/>
                </a:cubicBezTo>
                <a:cubicBezTo>
                  <a:pt x="613" y="0"/>
                  <a:pt x="568" y="6"/>
                  <a:pt x="537" y="11"/>
                </a:cubicBezTo>
                <a:cubicBezTo>
                  <a:pt x="506" y="16"/>
                  <a:pt x="464" y="51"/>
                  <a:pt x="471" y="64"/>
                </a:cubicBezTo>
                <a:cubicBezTo>
                  <a:pt x="473" y="68"/>
                  <a:pt x="478" y="75"/>
                  <a:pt x="483" y="84"/>
                </a:cubicBezTo>
                <a:cubicBezTo>
                  <a:pt x="477" y="95"/>
                  <a:pt x="469" y="112"/>
                  <a:pt x="468" y="124"/>
                </a:cubicBezTo>
                <a:cubicBezTo>
                  <a:pt x="467" y="145"/>
                  <a:pt x="463" y="165"/>
                  <a:pt x="459" y="177"/>
                </a:cubicBezTo>
                <a:cubicBezTo>
                  <a:pt x="455" y="189"/>
                  <a:pt x="451" y="192"/>
                  <a:pt x="451" y="205"/>
                </a:cubicBezTo>
                <a:cubicBezTo>
                  <a:pt x="451" y="209"/>
                  <a:pt x="451" y="212"/>
                  <a:pt x="452" y="215"/>
                </a:cubicBezTo>
                <a:cubicBezTo>
                  <a:pt x="450" y="217"/>
                  <a:pt x="448" y="219"/>
                  <a:pt x="447" y="221"/>
                </a:cubicBezTo>
                <a:cubicBezTo>
                  <a:pt x="439" y="232"/>
                  <a:pt x="418" y="248"/>
                  <a:pt x="421" y="270"/>
                </a:cubicBezTo>
                <a:cubicBezTo>
                  <a:pt x="421" y="272"/>
                  <a:pt x="422" y="275"/>
                  <a:pt x="423" y="277"/>
                </a:cubicBezTo>
                <a:cubicBezTo>
                  <a:pt x="421" y="281"/>
                  <a:pt x="420" y="286"/>
                  <a:pt x="420" y="289"/>
                </a:cubicBezTo>
                <a:cubicBezTo>
                  <a:pt x="421" y="296"/>
                  <a:pt x="424" y="301"/>
                  <a:pt x="430" y="304"/>
                </a:cubicBezTo>
                <a:cubicBezTo>
                  <a:pt x="433" y="305"/>
                  <a:pt x="436" y="307"/>
                  <a:pt x="438" y="308"/>
                </a:cubicBezTo>
                <a:cubicBezTo>
                  <a:pt x="439" y="309"/>
                  <a:pt x="439" y="310"/>
                  <a:pt x="440" y="311"/>
                </a:cubicBezTo>
                <a:cubicBezTo>
                  <a:pt x="439" y="312"/>
                  <a:pt x="438" y="313"/>
                  <a:pt x="436" y="314"/>
                </a:cubicBezTo>
                <a:cubicBezTo>
                  <a:pt x="420" y="326"/>
                  <a:pt x="409" y="331"/>
                  <a:pt x="407" y="351"/>
                </a:cubicBezTo>
                <a:cubicBezTo>
                  <a:pt x="406" y="370"/>
                  <a:pt x="405" y="375"/>
                  <a:pt x="405" y="375"/>
                </a:cubicBezTo>
                <a:cubicBezTo>
                  <a:pt x="405" y="375"/>
                  <a:pt x="408" y="363"/>
                  <a:pt x="411" y="352"/>
                </a:cubicBezTo>
                <a:cubicBezTo>
                  <a:pt x="415" y="344"/>
                  <a:pt x="427" y="333"/>
                  <a:pt x="445" y="321"/>
                </a:cubicBezTo>
                <a:cubicBezTo>
                  <a:pt x="445" y="324"/>
                  <a:pt x="446" y="326"/>
                  <a:pt x="446" y="329"/>
                </a:cubicBezTo>
                <a:cubicBezTo>
                  <a:pt x="445" y="331"/>
                  <a:pt x="444" y="334"/>
                  <a:pt x="443" y="336"/>
                </a:cubicBezTo>
                <a:cubicBezTo>
                  <a:pt x="442" y="342"/>
                  <a:pt x="443" y="347"/>
                  <a:pt x="445" y="351"/>
                </a:cubicBezTo>
                <a:lnTo>
                  <a:pt x="449" y="356"/>
                </a:lnTo>
                <a:cubicBezTo>
                  <a:pt x="449" y="367"/>
                  <a:pt x="449" y="376"/>
                  <a:pt x="449" y="385"/>
                </a:cubicBezTo>
                <a:cubicBezTo>
                  <a:pt x="443" y="386"/>
                  <a:pt x="431" y="384"/>
                  <a:pt x="420" y="385"/>
                </a:cubicBezTo>
                <a:cubicBezTo>
                  <a:pt x="408" y="387"/>
                  <a:pt x="387" y="384"/>
                  <a:pt x="376" y="383"/>
                </a:cubicBezTo>
                <a:cubicBezTo>
                  <a:pt x="365" y="382"/>
                  <a:pt x="339" y="396"/>
                  <a:pt x="328" y="408"/>
                </a:cubicBezTo>
                <a:cubicBezTo>
                  <a:pt x="318" y="421"/>
                  <a:pt x="296" y="434"/>
                  <a:pt x="296" y="434"/>
                </a:cubicBezTo>
                <a:cubicBezTo>
                  <a:pt x="296" y="434"/>
                  <a:pt x="292" y="436"/>
                  <a:pt x="289" y="432"/>
                </a:cubicBezTo>
                <a:cubicBezTo>
                  <a:pt x="285" y="428"/>
                  <a:pt x="285" y="432"/>
                  <a:pt x="283" y="440"/>
                </a:cubicBezTo>
                <a:cubicBezTo>
                  <a:pt x="281" y="448"/>
                  <a:pt x="280" y="446"/>
                  <a:pt x="276" y="450"/>
                </a:cubicBezTo>
                <a:cubicBezTo>
                  <a:pt x="272" y="455"/>
                  <a:pt x="272" y="458"/>
                  <a:pt x="270" y="469"/>
                </a:cubicBezTo>
                <a:cubicBezTo>
                  <a:pt x="268" y="481"/>
                  <a:pt x="261" y="483"/>
                  <a:pt x="256" y="490"/>
                </a:cubicBezTo>
                <a:cubicBezTo>
                  <a:pt x="250" y="497"/>
                  <a:pt x="249" y="493"/>
                  <a:pt x="254" y="500"/>
                </a:cubicBezTo>
                <a:cubicBezTo>
                  <a:pt x="260" y="508"/>
                  <a:pt x="274" y="529"/>
                  <a:pt x="274" y="529"/>
                </a:cubicBezTo>
                <a:cubicBezTo>
                  <a:pt x="274" y="529"/>
                  <a:pt x="268" y="543"/>
                  <a:pt x="261" y="564"/>
                </a:cubicBezTo>
                <a:cubicBezTo>
                  <a:pt x="253" y="585"/>
                  <a:pt x="238" y="617"/>
                  <a:pt x="230" y="646"/>
                </a:cubicBezTo>
                <a:cubicBezTo>
                  <a:pt x="222" y="675"/>
                  <a:pt x="216" y="687"/>
                  <a:pt x="209" y="717"/>
                </a:cubicBezTo>
                <a:cubicBezTo>
                  <a:pt x="202" y="746"/>
                  <a:pt x="206" y="789"/>
                  <a:pt x="207" y="833"/>
                </a:cubicBezTo>
                <a:cubicBezTo>
                  <a:pt x="207" y="876"/>
                  <a:pt x="224" y="948"/>
                  <a:pt x="227" y="979"/>
                </a:cubicBezTo>
                <a:cubicBezTo>
                  <a:pt x="230" y="1010"/>
                  <a:pt x="233" y="1010"/>
                  <a:pt x="238" y="1023"/>
                </a:cubicBezTo>
                <a:cubicBezTo>
                  <a:pt x="243" y="1036"/>
                  <a:pt x="241" y="1039"/>
                  <a:pt x="252" y="1047"/>
                </a:cubicBezTo>
                <a:cubicBezTo>
                  <a:pt x="264" y="1055"/>
                  <a:pt x="276" y="1054"/>
                  <a:pt x="287" y="1053"/>
                </a:cubicBezTo>
                <a:cubicBezTo>
                  <a:pt x="298" y="1053"/>
                  <a:pt x="298" y="1050"/>
                  <a:pt x="301" y="1053"/>
                </a:cubicBezTo>
                <a:cubicBezTo>
                  <a:pt x="304" y="1056"/>
                  <a:pt x="309" y="1060"/>
                  <a:pt x="316" y="1067"/>
                </a:cubicBezTo>
                <a:cubicBezTo>
                  <a:pt x="323" y="1073"/>
                  <a:pt x="327" y="1078"/>
                  <a:pt x="327" y="1078"/>
                </a:cubicBezTo>
                <a:cubicBezTo>
                  <a:pt x="327" y="1078"/>
                  <a:pt x="327" y="1085"/>
                  <a:pt x="323" y="1095"/>
                </a:cubicBezTo>
                <a:cubicBezTo>
                  <a:pt x="319" y="1105"/>
                  <a:pt x="308" y="1137"/>
                  <a:pt x="302" y="1154"/>
                </a:cubicBezTo>
                <a:cubicBezTo>
                  <a:pt x="296" y="1170"/>
                  <a:pt x="290" y="1175"/>
                  <a:pt x="289" y="1183"/>
                </a:cubicBezTo>
                <a:cubicBezTo>
                  <a:pt x="287" y="1192"/>
                  <a:pt x="287" y="1200"/>
                  <a:pt x="287" y="1200"/>
                </a:cubicBezTo>
                <a:lnTo>
                  <a:pt x="285" y="1197"/>
                </a:lnTo>
                <a:cubicBezTo>
                  <a:pt x="282" y="1195"/>
                  <a:pt x="276" y="1200"/>
                  <a:pt x="272" y="1203"/>
                </a:cubicBezTo>
                <a:cubicBezTo>
                  <a:pt x="268" y="1206"/>
                  <a:pt x="269" y="1208"/>
                  <a:pt x="265" y="1208"/>
                </a:cubicBezTo>
                <a:cubicBezTo>
                  <a:pt x="261" y="1208"/>
                  <a:pt x="257" y="1215"/>
                  <a:pt x="250" y="1222"/>
                </a:cubicBezTo>
                <a:cubicBezTo>
                  <a:pt x="243" y="1230"/>
                  <a:pt x="245" y="1230"/>
                  <a:pt x="245" y="1234"/>
                </a:cubicBezTo>
                <a:cubicBezTo>
                  <a:pt x="246" y="1237"/>
                  <a:pt x="242" y="1240"/>
                  <a:pt x="235" y="1246"/>
                </a:cubicBezTo>
                <a:cubicBezTo>
                  <a:pt x="228" y="1253"/>
                  <a:pt x="226" y="1244"/>
                  <a:pt x="218" y="1255"/>
                </a:cubicBezTo>
                <a:cubicBezTo>
                  <a:pt x="210" y="1267"/>
                  <a:pt x="208" y="1267"/>
                  <a:pt x="203" y="1271"/>
                </a:cubicBezTo>
                <a:cubicBezTo>
                  <a:pt x="198" y="1276"/>
                  <a:pt x="195" y="1279"/>
                  <a:pt x="201" y="1282"/>
                </a:cubicBezTo>
                <a:cubicBezTo>
                  <a:pt x="207" y="1286"/>
                  <a:pt x="208" y="1288"/>
                  <a:pt x="212" y="1282"/>
                </a:cubicBezTo>
                <a:cubicBezTo>
                  <a:pt x="216" y="1276"/>
                  <a:pt x="221" y="1278"/>
                  <a:pt x="229" y="1271"/>
                </a:cubicBezTo>
                <a:cubicBezTo>
                  <a:pt x="236" y="1264"/>
                  <a:pt x="239" y="1265"/>
                  <a:pt x="239" y="1265"/>
                </a:cubicBezTo>
                <a:cubicBezTo>
                  <a:pt x="239" y="1265"/>
                  <a:pt x="229" y="1279"/>
                  <a:pt x="226" y="1284"/>
                </a:cubicBezTo>
                <a:cubicBezTo>
                  <a:pt x="223" y="1290"/>
                  <a:pt x="236" y="1297"/>
                  <a:pt x="236" y="1297"/>
                </a:cubicBezTo>
                <a:cubicBezTo>
                  <a:pt x="236" y="1297"/>
                  <a:pt x="212" y="1348"/>
                  <a:pt x="202" y="1371"/>
                </a:cubicBezTo>
                <a:cubicBezTo>
                  <a:pt x="191" y="1395"/>
                  <a:pt x="162" y="1444"/>
                  <a:pt x="148" y="1471"/>
                </a:cubicBezTo>
                <a:cubicBezTo>
                  <a:pt x="135" y="1498"/>
                  <a:pt x="129" y="1500"/>
                  <a:pt x="125" y="1530"/>
                </a:cubicBezTo>
                <a:cubicBezTo>
                  <a:pt x="120" y="1560"/>
                  <a:pt x="129" y="1592"/>
                  <a:pt x="132" y="1612"/>
                </a:cubicBezTo>
                <a:cubicBezTo>
                  <a:pt x="135" y="1631"/>
                  <a:pt x="131" y="1704"/>
                  <a:pt x="131" y="1753"/>
                </a:cubicBezTo>
                <a:cubicBezTo>
                  <a:pt x="132" y="1801"/>
                  <a:pt x="132" y="1876"/>
                  <a:pt x="132" y="1904"/>
                </a:cubicBezTo>
                <a:cubicBezTo>
                  <a:pt x="133" y="1931"/>
                  <a:pt x="129" y="1954"/>
                  <a:pt x="125" y="1983"/>
                </a:cubicBezTo>
                <a:cubicBezTo>
                  <a:pt x="121" y="2012"/>
                  <a:pt x="114" y="2022"/>
                  <a:pt x="109" y="2041"/>
                </a:cubicBezTo>
                <a:cubicBezTo>
                  <a:pt x="104" y="2060"/>
                  <a:pt x="99" y="2069"/>
                  <a:pt x="92" y="2096"/>
                </a:cubicBezTo>
                <a:cubicBezTo>
                  <a:pt x="86" y="2124"/>
                  <a:pt x="77" y="2141"/>
                  <a:pt x="70" y="2157"/>
                </a:cubicBezTo>
                <a:cubicBezTo>
                  <a:pt x="63" y="2173"/>
                  <a:pt x="55" y="2183"/>
                  <a:pt x="53" y="2188"/>
                </a:cubicBezTo>
                <a:cubicBezTo>
                  <a:pt x="51" y="2194"/>
                  <a:pt x="50" y="2192"/>
                  <a:pt x="47" y="2195"/>
                </a:cubicBezTo>
                <a:cubicBezTo>
                  <a:pt x="44" y="2197"/>
                  <a:pt x="43" y="2201"/>
                  <a:pt x="43" y="2201"/>
                </a:cubicBezTo>
                <a:cubicBezTo>
                  <a:pt x="43" y="2201"/>
                  <a:pt x="42" y="2215"/>
                  <a:pt x="43" y="2195"/>
                </a:cubicBezTo>
                <a:cubicBezTo>
                  <a:pt x="44" y="2174"/>
                  <a:pt x="30" y="2187"/>
                  <a:pt x="25" y="2194"/>
                </a:cubicBezTo>
                <a:cubicBezTo>
                  <a:pt x="20" y="2201"/>
                  <a:pt x="17" y="2198"/>
                  <a:pt x="11" y="2209"/>
                </a:cubicBezTo>
                <a:cubicBezTo>
                  <a:pt x="5" y="2219"/>
                  <a:pt x="17" y="2221"/>
                  <a:pt x="17" y="2221"/>
                </a:cubicBezTo>
                <a:cubicBezTo>
                  <a:pt x="0" y="2232"/>
                  <a:pt x="9" y="2241"/>
                  <a:pt x="26" y="2242"/>
                </a:cubicBezTo>
                <a:cubicBezTo>
                  <a:pt x="44" y="2244"/>
                  <a:pt x="105" y="2242"/>
                  <a:pt x="122" y="2237"/>
                </a:cubicBezTo>
                <a:cubicBezTo>
                  <a:pt x="138" y="2231"/>
                  <a:pt x="163" y="2187"/>
                  <a:pt x="171" y="2169"/>
                </a:cubicBezTo>
                <a:cubicBezTo>
                  <a:pt x="179" y="2150"/>
                  <a:pt x="186" y="2142"/>
                  <a:pt x="200" y="2141"/>
                </a:cubicBezTo>
                <a:cubicBezTo>
                  <a:pt x="214" y="2140"/>
                  <a:pt x="212" y="2153"/>
                  <a:pt x="216" y="2170"/>
                </a:cubicBezTo>
                <a:cubicBezTo>
                  <a:pt x="219" y="2187"/>
                  <a:pt x="219" y="2228"/>
                  <a:pt x="220" y="2235"/>
                </a:cubicBezTo>
                <a:cubicBezTo>
                  <a:pt x="221" y="2243"/>
                  <a:pt x="224" y="2240"/>
                  <a:pt x="231" y="2237"/>
                </a:cubicBezTo>
                <a:cubicBezTo>
                  <a:pt x="237" y="2234"/>
                  <a:pt x="231" y="2228"/>
                  <a:pt x="229" y="2207"/>
                </a:cubicBezTo>
                <a:cubicBezTo>
                  <a:pt x="228" y="2186"/>
                  <a:pt x="229" y="2176"/>
                  <a:pt x="233" y="2155"/>
                </a:cubicBezTo>
                <a:cubicBezTo>
                  <a:pt x="236" y="2135"/>
                  <a:pt x="242" y="2123"/>
                  <a:pt x="248" y="2109"/>
                </a:cubicBezTo>
                <a:cubicBezTo>
                  <a:pt x="254" y="2096"/>
                  <a:pt x="236" y="2096"/>
                  <a:pt x="236" y="2096"/>
                </a:cubicBezTo>
                <a:lnTo>
                  <a:pt x="236" y="2081"/>
                </a:lnTo>
                <a:cubicBezTo>
                  <a:pt x="236" y="2072"/>
                  <a:pt x="228" y="2063"/>
                  <a:pt x="228" y="2063"/>
                </a:cubicBezTo>
                <a:cubicBezTo>
                  <a:pt x="230" y="2060"/>
                  <a:pt x="228" y="2057"/>
                  <a:pt x="228" y="2057"/>
                </a:cubicBezTo>
                <a:cubicBezTo>
                  <a:pt x="228" y="2057"/>
                  <a:pt x="225" y="2049"/>
                  <a:pt x="222" y="2042"/>
                </a:cubicBezTo>
                <a:cubicBezTo>
                  <a:pt x="220" y="2035"/>
                  <a:pt x="215" y="2044"/>
                  <a:pt x="215" y="2044"/>
                </a:cubicBezTo>
                <a:cubicBezTo>
                  <a:pt x="215" y="2044"/>
                  <a:pt x="213" y="2041"/>
                  <a:pt x="210" y="2030"/>
                </a:cubicBezTo>
                <a:cubicBezTo>
                  <a:pt x="208" y="2019"/>
                  <a:pt x="218" y="1936"/>
                  <a:pt x="227" y="1891"/>
                </a:cubicBezTo>
                <a:cubicBezTo>
                  <a:pt x="236" y="1845"/>
                  <a:pt x="251" y="1813"/>
                  <a:pt x="259" y="1771"/>
                </a:cubicBezTo>
                <a:cubicBezTo>
                  <a:pt x="268" y="1730"/>
                  <a:pt x="265" y="1696"/>
                  <a:pt x="260" y="1660"/>
                </a:cubicBezTo>
                <a:cubicBezTo>
                  <a:pt x="255" y="1623"/>
                  <a:pt x="258" y="1589"/>
                  <a:pt x="258" y="1577"/>
                </a:cubicBezTo>
                <a:cubicBezTo>
                  <a:pt x="259" y="1564"/>
                  <a:pt x="279" y="1538"/>
                  <a:pt x="294" y="1517"/>
                </a:cubicBezTo>
                <a:cubicBezTo>
                  <a:pt x="309" y="1497"/>
                  <a:pt x="340" y="1459"/>
                  <a:pt x="364" y="1427"/>
                </a:cubicBezTo>
                <a:cubicBezTo>
                  <a:pt x="389" y="1395"/>
                  <a:pt x="399" y="1381"/>
                  <a:pt x="399" y="1381"/>
                </a:cubicBezTo>
                <a:lnTo>
                  <a:pt x="403" y="1383"/>
                </a:lnTo>
                <a:cubicBezTo>
                  <a:pt x="407" y="1385"/>
                  <a:pt x="409" y="1383"/>
                  <a:pt x="416" y="1369"/>
                </a:cubicBezTo>
                <a:cubicBezTo>
                  <a:pt x="423" y="1354"/>
                  <a:pt x="440" y="1321"/>
                  <a:pt x="445" y="1314"/>
                </a:cubicBezTo>
                <a:cubicBezTo>
                  <a:pt x="449" y="1306"/>
                  <a:pt x="439" y="1319"/>
                  <a:pt x="446" y="1305"/>
                </a:cubicBezTo>
                <a:cubicBezTo>
                  <a:pt x="454" y="1291"/>
                  <a:pt x="505" y="1240"/>
                  <a:pt x="505" y="1240"/>
                </a:cubicBezTo>
                <a:cubicBezTo>
                  <a:pt x="505" y="1240"/>
                  <a:pt x="513" y="1239"/>
                  <a:pt x="519" y="1239"/>
                </a:cubicBezTo>
                <a:cubicBezTo>
                  <a:pt x="525" y="1239"/>
                  <a:pt x="526" y="1238"/>
                  <a:pt x="525" y="1234"/>
                </a:cubicBezTo>
                <a:lnTo>
                  <a:pt x="523" y="1229"/>
                </a:lnTo>
                <a:cubicBezTo>
                  <a:pt x="523" y="1229"/>
                  <a:pt x="531" y="1232"/>
                  <a:pt x="538" y="1232"/>
                </a:cubicBezTo>
                <a:cubicBezTo>
                  <a:pt x="545" y="1232"/>
                  <a:pt x="542" y="1231"/>
                  <a:pt x="542" y="1226"/>
                </a:cubicBezTo>
                <a:cubicBezTo>
                  <a:pt x="542" y="1226"/>
                  <a:pt x="547" y="1223"/>
                  <a:pt x="555" y="1223"/>
                </a:cubicBezTo>
                <a:cubicBezTo>
                  <a:pt x="563" y="1223"/>
                  <a:pt x="575" y="1224"/>
                  <a:pt x="575" y="1224"/>
                </a:cubicBezTo>
                <a:cubicBezTo>
                  <a:pt x="575" y="1224"/>
                  <a:pt x="575" y="1236"/>
                  <a:pt x="577" y="1241"/>
                </a:cubicBezTo>
                <a:cubicBezTo>
                  <a:pt x="578" y="1247"/>
                  <a:pt x="579" y="1257"/>
                  <a:pt x="579" y="1257"/>
                </a:cubicBezTo>
                <a:lnTo>
                  <a:pt x="576" y="1259"/>
                </a:lnTo>
                <a:cubicBezTo>
                  <a:pt x="573" y="1261"/>
                  <a:pt x="578" y="1277"/>
                  <a:pt x="580" y="1291"/>
                </a:cubicBezTo>
                <a:cubicBezTo>
                  <a:pt x="581" y="1306"/>
                  <a:pt x="580" y="1331"/>
                  <a:pt x="580" y="1340"/>
                </a:cubicBezTo>
                <a:cubicBezTo>
                  <a:pt x="579" y="1348"/>
                  <a:pt x="587" y="1348"/>
                  <a:pt x="587" y="1348"/>
                </a:cubicBezTo>
                <a:cubicBezTo>
                  <a:pt x="587" y="1348"/>
                  <a:pt x="599" y="1407"/>
                  <a:pt x="599" y="1433"/>
                </a:cubicBezTo>
                <a:cubicBezTo>
                  <a:pt x="599" y="1459"/>
                  <a:pt x="597" y="1532"/>
                  <a:pt x="599" y="1563"/>
                </a:cubicBezTo>
                <a:cubicBezTo>
                  <a:pt x="602" y="1593"/>
                  <a:pt x="613" y="1619"/>
                  <a:pt x="612" y="1638"/>
                </a:cubicBezTo>
                <a:cubicBezTo>
                  <a:pt x="611" y="1657"/>
                  <a:pt x="617" y="1681"/>
                  <a:pt x="613" y="1706"/>
                </a:cubicBezTo>
                <a:cubicBezTo>
                  <a:pt x="608" y="1732"/>
                  <a:pt x="599" y="1748"/>
                  <a:pt x="600" y="1782"/>
                </a:cubicBezTo>
                <a:cubicBezTo>
                  <a:pt x="601" y="1815"/>
                  <a:pt x="606" y="1968"/>
                  <a:pt x="606" y="1984"/>
                </a:cubicBezTo>
                <a:cubicBezTo>
                  <a:pt x="606" y="2001"/>
                  <a:pt x="604" y="2006"/>
                  <a:pt x="595" y="2020"/>
                </a:cubicBezTo>
                <a:cubicBezTo>
                  <a:pt x="586" y="2034"/>
                  <a:pt x="584" y="2046"/>
                  <a:pt x="585" y="2062"/>
                </a:cubicBezTo>
                <a:cubicBezTo>
                  <a:pt x="585" y="2079"/>
                  <a:pt x="579" y="2107"/>
                  <a:pt x="575" y="2126"/>
                </a:cubicBezTo>
                <a:cubicBezTo>
                  <a:pt x="571" y="2144"/>
                  <a:pt x="568" y="2186"/>
                  <a:pt x="568" y="2186"/>
                </a:cubicBezTo>
                <a:lnTo>
                  <a:pt x="566" y="2181"/>
                </a:lnTo>
                <a:cubicBezTo>
                  <a:pt x="564" y="2177"/>
                  <a:pt x="560" y="2188"/>
                  <a:pt x="554" y="2199"/>
                </a:cubicBezTo>
                <a:cubicBezTo>
                  <a:pt x="547" y="2209"/>
                  <a:pt x="541" y="2209"/>
                  <a:pt x="538" y="2221"/>
                </a:cubicBezTo>
                <a:cubicBezTo>
                  <a:pt x="535" y="2234"/>
                  <a:pt x="550" y="2232"/>
                  <a:pt x="550" y="2232"/>
                </a:cubicBezTo>
                <a:cubicBezTo>
                  <a:pt x="550" y="2232"/>
                  <a:pt x="547" y="2239"/>
                  <a:pt x="546" y="2247"/>
                </a:cubicBezTo>
                <a:cubicBezTo>
                  <a:pt x="545" y="2256"/>
                  <a:pt x="551" y="2254"/>
                  <a:pt x="568" y="2256"/>
                </a:cubicBezTo>
                <a:cubicBezTo>
                  <a:pt x="585" y="2257"/>
                  <a:pt x="613" y="2261"/>
                  <a:pt x="637" y="2249"/>
                </a:cubicBezTo>
                <a:cubicBezTo>
                  <a:pt x="661" y="2236"/>
                  <a:pt x="663" y="2191"/>
                  <a:pt x="665" y="2169"/>
                </a:cubicBezTo>
                <a:cubicBezTo>
                  <a:pt x="667" y="2148"/>
                  <a:pt x="664" y="2154"/>
                  <a:pt x="665" y="2113"/>
                </a:cubicBezTo>
                <a:cubicBezTo>
                  <a:pt x="667" y="2072"/>
                  <a:pt x="663" y="2065"/>
                  <a:pt x="663" y="2055"/>
                </a:cubicBezTo>
                <a:cubicBezTo>
                  <a:pt x="663" y="2045"/>
                  <a:pt x="662" y="2013"/>
                  <a:pt x="664" y="2005"/>
                </a:cubicBezTo>
                <a:cubicBezTo>
                  <a:pt x="666" y="1997"/>
                  <a:pt x="667" y="1991"/>
                  <a:pt x="668" y="1980"/>
                </a:cubicBezTo>
                <a:cubicBezTo>
                  <a:pt x="669" y="1970"/>
                  <a:pt x="684" y="1926"/>
                  <a:pt x="695" y="1877"/>
                </a:cubicBezTo>
                <a:cubicBezTo>
                  <a:pt x="707" y="1828"/>
                  <a:pt x="726" y="1737"/>
                  <a:pt x="730" y="1701"/>
                </a:cubicBezTo>
                <a:cubicBezTo>
                  <a:pt x="735" y="1665"/>
                  <a:pt x="731" y="1621"/>
                  <a:pt x="729" y="1580"/>
                </a:cubicBezTo>
                <a:cubicBezTo>
                  <a:pt x="728" y="1539"/>
                  <a:pt x="730" y="1449"/>
                  <a:pt x="733" y="1400"/>
                </a:cubicBezTo>
                <a:cubicBezTo>
                  <a:pt x="735" y="1350"/>
                  <a:pt x="739" y="1345"/>
                  <a:pt x="739" y="1345"/>
                </a:cubicBezTo>
                <a:cubicBezTo>
                  <a:pt x="739" y="1345"/>
                  <a:pt x="743" y="1341"/>
                  <a:pt x="748" y="1338"/>
                </a:cubicBezTo>
                <a:cubicBezTo>
                  <a:pt x="753" y="1335"/>
                  <a:pt x="752" y="1335"/>
                  <a:pt x="752" y="1328"/>
                </a:cubicBezTo>
                <a:lnTo>
                  <a:pt x="752" y="1295"/>
                </a:lnTo>
                <a:cubicBezTo>
                  <a:pt x="752" y="1284"/>
                  <a:pt x="754" y="1277"/>
                  <a:pt x="757" y="1267"/>
                </a:cubicBezTo>
                <a:cubicBezTo>
                  <a:pt x="760" y="1256"/>
                  <a:pt x="759" y="1259"/>
                  <a:pt x="761" y="1251"/>
                </a:cubicBezTo>
                <a:cubicBezTo>
                  <a:pt x="762" y="1244"/>
                  <a:pt x="760" y="1242"/>
                  <a:pt x="760" y="1242"/>
                </a:cubicBezTo>
                <a:cubicBezTo>
                  <a:pt x="760" y="1242"/>
                  <a:pt x="760" y="1227"/>
                  <a:pt x="761" y="1208"/>
                </a:cubicBezTo>
                <a:cubicBezTo>
                  <a:pt x="762" y="1189"/>
                  <a:pt x="759" y="1159"/>
                  <a:pt x="759" y="1159"/>
                </a:cubicBezTo>
                <a:cubicBezTo>
                  <a:pt x="759" y="1159"/>
                  <a:pt x="767" y="1158"/>
                  <a:pt x="774" y="1158"/>
                </a:cubicBezTo>
                <a:cubicBezTo>
                  <a:pt x="781" y="1158"/>
                  <a:pt x="783" y="1161"/>
                  <a:pt x="785" y="1157"/>
                </a:cubicBezTo>
                <a:cubicBezTo>
                  <a:pt x="786" y="1153"/>
                  <a:pt x="785" y="1151"/>
                  <a:pt x="785" y="1151"/>
                </a:cubicBezTo>
                <a:cubicBezTo>
                  <a:pt x="785" y="1151"/>
                  <a:pt x="794" y="1151"/>
                  <a:pt x="798" y="1151"/>
                </a:cubicBezTo>
                <a:cubicBezTo>
                  <a:pt x="802" y="1151"/>
                  <a:pt x="804" y="1154"/>
                  <a:pt x="804" y="1150"/>
                </a:cubicBezTo>
                <a:lnTo>
                  <a:pt x="804" y="1144"/>
                </a:lnTo>
                <a:lnTo>
                  <a:pt x="808" y="1142"/>
                </a:lnTo>
                <a:cubicBezTo>
                  <a:pt x="812" y="1140"/>
                  <a:pt x="821" y="1137"/>
                  <a:pt x="821" y="1137"/>
                </a:cubicBezTo>
                <a:cubicBezTo>
                  <a:pt x="830" y="1133"/>
                  <a:pt x="825" y="1133"/>
                  <a:pt x="819" y="1125"/>
                </a:cubicBezTo>
                <a:cubicBezTo>
                  <a:pt x="814" y="1116"/>
                  <a:pt x="807" y="1102"/>
                  <a:pt x="795" y="1078"/>
                </a:cubicBezTo>
                <a:cubicBezTo>
                  <a:pt x="783" y="1054"/>
                  <a:pt x="766" y="1017"/>
                  <a:pt x="761" y="1011"/>
                </a:cubicBezTo>
                <a:cubicBezTo>
                  <a:pt x="757" y="1005"/>
                  <a:pt x="761" y="1000"/>
                  <a:pt x="761" y="1000"/>
                </a:cubicBezTo>
                <a:cubicBezTo>
                  <a:pt x="761" y="1000"/>
                  <a:pt x="769" y="1003"/>
                  <a:pt x="777" y="997"/>
                </a:cubicBezTo>
                <a:close/>
              </a:path>
            </a:pathLst>
          </a:custGeom>
          <a:solidFill>
            <a:schemeClr val="bg2">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Right Arrow 41"/>
          <p:cNvSpPr/>
          <p:nvPr/>
        </p:nvSpPr>
        <p:spPr>
          <a:xfrm rot="16200000">
            <a:off x="1284533" y="5290104"/>
            <a:ext cx="526263"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ight Arrow 36"/>
          <p:cNvSpPr/>
          <p:nvPr/>
        </p:nvSpPr>
        <p:spPr>
          <a:xfrm>
            <a:off x="1475657" y="5622007"/>
            <a:ext cx="2124236" cy="288032"/>
          </a:xfrm>
          <a:prstGeom prst="rightArrow">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36" name="Content Placeholder 4"/>
          <p:cNvGraphicFramePr>
            <a:graphicFrameLocks/>
          </p:cNvGraphicFramePr>
          <p:nvPr/>
        </p:nvGraphicFramePr>
        <p:xfrm>
          <a:off x="250825" y="3290671"/>
          <a:ext cx="2809006" cy="2298569"/>
        </p:xfrm>
        <a:graphic>
          <a:graphicData uri="http://schemas.openxmlformats.org/drawingml/2006/chart">
            <c:chart xmlns:c="http://schemas.openxmlformats.org/drawingml/2006/chart" xmlns:r="http://schemas.openxmlformats.org/officeDocument/2006/relationships" r:id="rId4"/>
          </a:graphicData>
        </a:graphic>
      </p:graphicFrame>
      <p:sp>
        <p:nvSpPr>
          <p:cNvPr id="73" name="Title 72"/>
          <p:cNvSpPr>
            <a:spLocks noGrp="1"/>
          </p:cNvSpPr>
          <p:nvPr>
            <p:ph type="title"/>
          </p:nvPr>
        </p:nvSpPr>
        <p:spPr>
          <a:xfrm>
            <a:off x="250826" y="260350"/>
            <a:ext cx="8642349" cy="886397"/>
          </a:xfrm>
        </p:spPr>
        <p:txBody>
          <a:bodyPr/>
          <a:lstStyle/>
          <a:p>
            <a:pPr lvl="0"/>
            <a:r>
              <a:rPr lang="en-GB" dirty="0"/>
              <a:t>The body perfection dilemma : </a:t>
            </a:r>
            <a:br>
              <a:rPr lang="en-GB" dirty="0"/>
            </a:br>
            <a:r>
              <a:rPr lang="en-GB" dirty="0"/>
              <a:t>“I just want to be perfect”</a:t>
            </a:r>
            <a:endParaRPr lang="en-GB" dirty="0"/>
          </a:p>
        </p:txBody>
      </p:sp>
      <p:sp>
        <p:nvSpPr>
          <p:cNvPr id="2" name="Text Placeholder 1"/>
          <p:cNvSpPr>
            <a:spLocks noGrp="1"/>
          </p:cNvSpPr>
          <p:nvPr>
            <p:ph type="body" sz="quarter" idx="10"/>
          </p:nvPr>
        </p:nvSpPr>
        <p:spPr/>
        <p:txBody>
          <a:bodyPr/>
          <a:lstStyle/>
          <a:p>
            <a:r>
              <a:rPr lang="en-GB"/>
              <a:t>Source: nVision’s Social Media Analysis/Crimson Hexagon, UK  (English speakers), 2015</a:t>
            </a:r>
            <a:endParaRPr lang="en-GB" dirty="0"/>
          </a:p>
        </p:txBody>
      </p:sp>
      <p:sp>
        <p:nvSpPr>
          <p:cNvPr id="26" name="Text Placeholder 10"/>
          <p:cNvSpPr txBox="1">
            <a:spLocks/>
          </p:cNvSpPr>
          <p:nvPr/>
        </p:nvSpPr>
        <p:spPr>
          <a:xfrm>
            <a:off x="245108" y="1305483"/>
            <a:ext cx="8798795" cy="1007393"/>
          </a:xfrm>
          <a:prstGeom prst="rect">
            <a:avLst/>
          </a:prstGeom>
        </p:spPr>
        <p:txBody>
          <a:bodyPr lIns="0" tIns="0" rIns="0" bIns="0"/>
          <a:lstStyle/>
          <a:p>
            <a:pPr defTabSz="457200">
              <a:lnSpc>
                <a:spcPct val="90000"/>
              </a:lnSpc>
              <a:defRPr/>
            </a:pPr>
            <a:r>
              <a:rPr lang="en-US" sz="1600" dirty="0">
                <a:solidFill>
                  <a:schemeClr val="tx1">
                    <a:lumMod val="75000"/>
                    <a:lumOff val="25000"/>
                  </a:schemeClr>
                </a:solidFill>
                <a:latin typeface="Arial" pitchFamily="34" charset="0"/>
                <a:cs typeface="Arial" pitchFamily="34" charset="0"/>
              </a:rPr>
              <a:t>The wish for appearance perfection is palpable. We gather here posts mentioning body perfection by category: almost 300,000 over a three year period. More than 30% refer to having a perfect skin. In the topic </a:t>
            </a:r>
            <a:r>
              <a:rPr lang="en-US" sz="1600" dirty="0" err="1">
                <a:solidFill>
                  <a:schemeClr val="tx1">
                    <a:lumMod val="75000"/>
                    <a:lumOff val="25000"/>
                  </a:schemeClr>
                </a:solidFill>
                <a:latin typeface="Arial" pitchFamily="34" charset="0"/>
                <a:cs typeface="Arial" pitchFamily="34" charset="0"/>
              </a:rPr>
              <a:t>visualizer</a:t>
            </a:r>
            <a:r>
              <a:rPr lang="en-US" sz="1600" dirty="0">
                <a:solidFill>
                  <a:schemeClr val="tx1">
                    <a:lumMod val="75000"/>
                    <a:lumOff val="25000"/>
                  </a:schemeClr>
                </a:solidFill>
                <a:latin typeface="Arial" pitchFamily="34" charset="0"/>
                <a:cs typeface="Arial" pitchFamily="34" charset="0"/>
              </a:rPr>
              <a:t> on the right we look in detail those who express desire for this and their most common words and phrases: wishing, wanting and envy for those having perfect skin are widespread.</a:t>
            </a:r>
            <a:endParaRPr lang="en-US" sz="1600" dirty="0">
              <a:solidFill>
                <a:schemeClr val="tx1">
                  <a:lumMod val="75000"/>
                  <a:lumOff val="25000"/>
                </a:schemeClr>
              </a:solidFill>
            </a:endParaRPr>
          </a:p>
          <a:p>
            <a:pPr lvl="0" defTabSz="457200">
              <a:lnSpc>
                <a:spcPct val="90000"/>
              </a:lnSpc>
              <a:defRPr/>
            </a:pPr>
            <a:endParaRPr lang="en-GB" sz="1600" dirty="0">
              <a:solidFill>
                <a:schemeClr val="tx1">
                  <a:lumMod val="75000"/>
                  <a:lumOff val="25000"/>
                </a:schemeClr>
              </a:solidFill>
              <a:latin typeface="Arial" pitchFamily="34" charset="0"/>
              <a:cs typeface="Arial" pitchFamily="34" charset="0"/>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sp>
        <p:nvSpPr>
          <p:cNvPr id="52" name="Rectangle 51"/>
          <p:cNvSpPr/>
          <p:nvPr/>
        </p:nvSpPr>
        <p:spPr>
          <a:xfrm>
            <a:off x="4067944" y="2259695"/>
            <a:ext cx="1681272" cy="964880"/>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I wish shops didn't sell beauty products that didn't work. Just sell the perfect skin treatment that'll make us all perfect, k? Thanks.</a:t>
            </a:r>
            <a:r>
              <a:rPr lang="en-GB" sz="1050" dirty="0">
                <a:solidFill>
                  <a:schemeClr val="tx1">
                    <a:lumMod val="75000"/>
                    <a:lumOff val="25000"/>
                  </a:schemeClr>
                </a:solidFill>
              </a:rPr>
              <a:t>.</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58" name="Rectangle 57"/>
          <p:cNvSpPr/>
          <p:nvPr/>
        </p:nvSpPr>
        <p:spPr>
          <a:xfrm>
            <a:off x="3646009" y="5373216"/>
            <a:ext cx="2178853"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The things I would do for perfect skin. I envy all girls who have good skin. They really don't realize how lucky they are.”</a:t>
            </a:r>
          </a:p>
        </p:txBody>
      </p:sp>
      <p:sp>
        <p:nvSpPr>
          <p:cNvPr id="59" name="Rectangle 58"/>
          <p:cNvSpPr/>
          <p:nvPr/>
        </p:nvSpPr>
        <p:spPr>
          <a:xfrm>
            <a:off x="3646009" y="3459118"/>
            <a:ext cx="1772605" cy="819455"/>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Just wish I had perfect skin, and </a:t>
            </a:r>
            <a:r>
              <a:rPr lang="en-GB" sz="1050" dirty="0" err="1"/>
              <a:t>didny</a:t>
            </a:r>
            <a:r>
              <a:rPr lang="en-GB" sz="1050" dirty="0"/>
              <a:t> have to worry about wearing foundation, and not having to cover any spots.</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sp>
        <p:nvSpPr>
          <p:cNvPr id="72" name="Rectangle 71"/>
          <p:cNvSpPr/>
          <p:nvPr/>
        </p:nvSpPr>
        <p:spPr>
          <a:xfrm>
            <a:off x="250824" y="2492896"/>
            <a:ext cx="2592984" cy="535531"/>
          </a:xfrm>
          <a:prstGeom prst="rect">
            <a:avLst/>
          </a:prstGeom>
          <a:solidFill>
            <a:schemeClr val="tx1">
              <a:lumMod val="75000"/>
              <a:lumOff val="25000"/>
            </a:schemeClr>
          </a:solidFill>
        </p:spPr>
        <p:txBody>
          <a:bodyPr wrap="square" anchor="ctr">
            <a:spAutoFit/>
          </a:bodyPr>
          <a:lstStyle/>
          <a:p>
            <a:pPr>
              <a:lnSpc>
                <a:spcPct val="90000"/>
              </a:lnSpc>
            </a:pPr>
            <a:r>
              <a:rPr lang="en-US" sz="1600" dirty="0">
                <a:solidFill>
                  <a:schemeClr val="bg1"/>
                </a:solidFill>
              </a:rPr>
              <a:t>Conversations dominated by </a:t>
            </a:r>
            <a:r>
              <a:rPr lang="en-US" sz="1600" dirty="0">
                <a:solidFill>
                  <a:schemeClr val="bg2"/>
                </a:solidFill>
              </a:rPr>
              <a:t>women</a:t>
            </a:r>
            <a:r>
              <a:rPr lang="en-US" sz="1600" dirty="0">
                <a:solidFill>
                  <a:schemeClr val="bg1"/>
                </a:solidFill>
              </a:rPr>
              <a:t>:  73% </a:t>
            </a:r>
            <a:r>
              <a:rPr lang="en-US" sz="1600" dirty="0" err="1">
                <a:solidFill>
                  <a:schemeClr val="bg1"/>
                </a:solidFill>
              </a:rPr>
              <a:t>vs</a:t>
            </a:r>
            <a:r>
              <a:rPr lang="en-US" sz="1600" dirty="0">
                <a:solidFill>
                  <a:schemeClr val="bg1"/>
                </a:solidFill>
              </a:rPr>
              <a:t> 27% </a:t>
            </a:r>
            <a:endParaRPr lang="en-US" sz="1600" dirty="0">
              <a:solidFill>
                <a:schemeClr val="bg1"/>
              </a:solidFill>
            </a:endParaRPr>
          </a:p>
        </p:txBody>
      </p:sp>
      <p:sp>
        <p:nvSpPr>
          <p:cNvPr id="75" name="Rectangle 74"/>
          <p:cNvSpPr/>
          <p:nvPr/>
        </p:nvSpPr>
        <p:spPr>
          <a:xfrm>
            <a:off x="3646009" y="4496958"/>
            <a:ext cx="1772605" cy="674031"/>
          </a:xfrm>
          <a:prstGeom prst="rect">
            <a:avLst/>
          </a:prstGeom>
          <a:solidFill>
            <a:schemeClr val="bg1"/>
          </a:solidFill>
          <a:ln w="28575">
            <a:solidFill>
              <a:schemeClr val="bg2"/>
            </a:solidFill>
          </a:ln>
        </p:spPr>
        <p:txBody>
          <a:bodyPr wrap="square">
            <a:spAutoFit/>
          </a:bodyPr>
          <a:lstStyle/>
          <a:p>
            <a:pPr>
              <a:lnSpc>
                <a:spcPct val="90000"/>
              </a:lnSpc>
            </a:pPr>
            <a:r>
              <a:rPr lang="en-GB" sz="1050" dirty="0">
                <a:solidFill>
                  <a:schemeClr val="tx1">
                    <a:lumMod val="75000"/>
                    <a:lumOff val="25000"/>
                  </a:schemeClr>
                </a:solidFill>
              </a:rPr>
              <a:t>“</a:t>
            </a:r>
            <a:r>
              <a:rPr lang="en-GB" sz="1050" dirty="0"/>
              <a:t>Wish I had perfect skin so I didn't have to bother about wearing make up to school.</a:t>
            </a:r>
            <a:r>
              <a:rPr lang="en-GB" sz="1050" i="1" dirty="0">
                <a:solidFill>
                  <a:schemeClr val="tx1">
                    <a:lumMod val="75000"/>
                    <a:lumOff val="25000"/>
                  </a:schemeClr>
                </a:solidFill>
              </a:rPr>
              <a:t>”</a:t>
            </a:r>
            <a:endParaRPr lang="en-GB" sz="1050" i="1" dirty="0">
              <a:solidFill>
                <a:schemeClr val="tx1">
                  <a:lumMod val="75000"/>
                  <a:lumOff val="25000"/>
                </a:schemeClr>
              </a:solidFill>
            </a:endParaRPr>
          </a:p>
        </p:txBody>
      </p:sp>
      <p:cxnSp>
        <p:nvCxnSpPr>
          <p:cNvPr id="67" name="Elbow Connector 66"/>
          <p:cNvCxnSpPr>
            <a:stCxn id="75" idx="3"/>
          </p:cNvCxnSpPr>
          <p:nvPr/>
        </p:nvCxnSpPr>
        <p:spPr>
          <a:xfrm flipV="1">
            <a:off x="5418614" y="4591632"/>
            <a:ext cx="479697" cy="242342"/>
          </a:xfrm>
          <a:prstGeom prst="bentConnector3">
            <a:avLst>
              <a:gd name="adj1" fmla="val 50000"/>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4608513" y="1269454"/>
            <a:ext cx="4284663" cy="485988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72000" numCol="1" rtlCol="0" anchor="b" anchorCtr="0" compatLnSpc="1">
            <a:prstTxWarp prst="textNoShape">
              <a:avLst/>
            </a:prstTxWarp>
            <a:noAutofit/>
          </a:bodyPr>
          <a:lstStyle/>
          <a:p>
            <a:pPr algn="ctr">
              <a:lnSpc>
                <a:spcPct val="90000"/>
              </a:lnSpc>
              <a:spcAft>
                <a:spcPts val="600"/>
              </a:spcAft>
            </a:pPr>
            <a:endParaRPr lang="en-US" sz="1200" dirty="0">
              <a:solidFill>
                <a:schemeClr val="tx1">
                  <a:lumMod val="75000"/>
                  <a:lumOff val="25000"/>
                </a:schemeClr>
              </a:solidFill>
            </a:endParaRPr>
          </a:p>
        </p:txBody>
      </p:sp>
      <p:sp>
        <p:nvSpPr>
          <p:cNvPr id="2" name="Title 1"/>
          <p:cNvSpPr>
            <a:spLocks noGrp="1"/>
          </p:cNvSpPr>
          <p:nvPr>
            <p:ph type="title"/>
          </p:nvPr>
        </p:nvSpPr>
        <p:spPr>
          <a:xfrm>
            <a:off x="239537" y="249061"/>
            <a:ext cx="8642349" cy="886397"/>
          </a:xfrm>
        </p:spPr>
        <p:txBody>
          <a:bodyPr/>
          <a:lstStyle/>
          <a:p>
            <a:pPr lvl="0">
              <a:defRPr/>
            </a:pPr>
            <a:r>
              <a:rPr lang="en-GB" dirty="0"/>
              <a:t>The body perfection dilemma : embracing imperfection also on-trend</a:t>
            </a:r>
            <a:endParaRPr lang="en-GB" sz="2400" dirty="0">
              <a:solidFill>
                <a:schemeClr val="tx2"/>
              </a:solidFill>
            </a:endParaRPr>
          </a:p>
        </p:txBody>
      </p:sp>
      <p:sp>
        <p:nvSpPr>
          <p:cNvPr id="28" name="Text Placeholder 27"/>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13" name="Rectangle 12"/>
          <p:cNvSpPr/>
          <p:nvPr/>
        </p:nvSpPr>
        <p:spPr>
          <a:xfrm>
            <a:off x="5112060" y="3033713"/>
            <a:ext cx="3564398" cy="369332"/>
          </a:xfrm>
          <a:prstGeom prst="rect">
            <a:avLst/>
          </a:prstGeom>
        </p:spPr>
        <p:txBody>
          <a:bodyPr wrap="square">
            <a:spAutoFit/>
          </a:bodyPr>
          <a:lstStyle/>
          <a:p>
            <a:endParaRPr lang="en-US" dirty="0"/>
          </a:p>
        </p:txBody>
      </p:sp>
      <p:sp>
        <p:nvSpPr>
          <p:cNvPr id="24" name="TextBox 23"/>
          <p:cNvSpPr txBox="1"/>
          <p:nvPr/>
        </p:nvSpPr>
        <p:spPr>
          <a:xfrm>
            <a:off x="1763688" y="3140968"/>
            <a:ext cx="1260834" cy="369332"/>
          </a:xfrm>
          <a:prstGeom prst="rect">
            <a:avLst/>
          </a:prstGeom>
          <a:noFill/>
        </p:spPr>
        <p:txBody>
          <a:bodyPr wrap="square" rtlCol="0">
            <a:spAutoFit/>
          </a:bodyPr>
          <a:lstStyle/>
          <a:p>
            <a:r>
              <a:rPr lang="en-US" dirty="0">
                <a:solidFill>
                  <a:schemeClr val="bg1"/>
                </a:solidFill>
              </a:rPr>
              <a:t>Millennials</a:t>
            </a:r>
            <a:endParaRPr lang="en-US" dirty="0">
              <a:solidFill>
                <a:schemeClr val="bg1"/>
              </a:solidFill>
            </a:endParaRPr>
          </a:p>
        </p:txBody>
      </p:sp>
      <p:sp>
        <p:nvSpPr>
          <p:cNvPr id="34" name="Title 1"/>
          <p:cNvSpPr txBox="1">
            <a:spLocks/>
          </p:cNvSpPr>
          <p:nvPr/>
        </p:nvSpPr>
        <p:spPr bwMode="auto">
          <a:xfrm>
            <a:off x="239537" y="1269455"/>
            <a:ext cx="4283965" cy="1403461"/>
          </a:xfrm>
          <a:prstGeom prst="rect">
            <a:avLst/>
          </a:prstGeom>
          <a:noFill/>
          <a:ln w="9525">
            <a:noFill/>
            <a:miter lim="800000"/>
            <a:headEnd/>
            <a:tailEnd/>
          </a:ln>
        </p:spPr>
        <p:txBody>
          <a:bodyPr vert="horz" wrap="square" lIns="0" tIns="0" rIns="91440" bIns="45720" numCol="1" anchor="t" anchorCtr="0" compatLnSpc="1">
            <a:prstTxWarp prst="textNoShape">
              <a:avLst/>
            </a:prstTxWarp>
            <a:spAutoFit/>
          </a:bodyPr>
          <a:lstStyle/>
          <a:p>
            <a:pPr indent="-266400" fontAlgn="base">
              <a:lnSpc>
                <a:spcPct val="90000"/>
              </a:lnSpc>
              <a:spcBef>
                <a:spcPts val="250"/>
              </a:spcBef>
              <a:spcAft>
                <a:spcPts val="600"/>
              </a:spcAft>
              <a:buClr>
                <a:srgbClr val="50B400"/>
              </a:buClr>
              <a:defRPr/>
            </a:pPr>
            <a:r>
              <a:rPr lang="en-GB" sz="1400" dirty="0">
                <a:solidFill>
                  <a:srgbClr val="000000">
                    <a:lumMod val="65000"/>
                    <a:lumOff val="35000"/>
                  </a:srgbClr>
                </a:solidFill>
              </a:rPr>
              <a:t>Social media has been a popular platform for the backlash against body perfection. There are a number of viral </a:t>
            </a:r>
            <a:r>
              <a:rPr lang="en-GB" sz="1400" dirty="0" err="1">
                <a:solidFill>
                  <a:srgbClr val="000000">
                    <a:lumMod val="65000"/>
                    <a:lumOff val="35000"/>
                  </a:srgbClr>
                </a:solidFill>
              </a:rPr>
              <a:t>hashtags</a:t>
            </a:r>
            <a:r>
              <a:rPr lang="en-GB" sz="1400" dirty="0">
                <a:solidFill>
                  <a:srgbClr val="000000">
                    <a:lumMod val="65000"/>
                    <a:lumOff val="35000"/>
                  </a:srgbClr>
                </a:solidFill>
              </a:rPr>
              <a:t> to date, even sometimes supported by celebrities, that signal some fatigue over body-obsession. Interestingly, these campaigns are mostly supported by young female social networkers.</a:t>
            </a:r>
            <a:endParaRPr lang="en-US" sz="1400" dirty="0">
              <a:solidFill>
                <a:srgbClr val="000000">
                  <a:lumMod val="65000"/>
                  <a:lumOff val="35000"/>
                </a:srgbClr>
              </a:solidFill>
            </a:endParaRPr>
          </a:p>
        </p:txBody>
      </p:sp>
      <p:grpSp>
        <p:nvGrpSpPr>
          <p:cNvPr id="29" name="Group 38"/>
          <p:cNvGrpSpPr/>
          <p:nvPr/>
        </p:nvGrpSpPr>
        <p:grpSpPr>
          <a:xfrm>
            <a:off x="7812868" y="0"/>
            <a:ext cx="1331132" cy="1331132"/>
            <a:chOff x="7812868" y="0"/>
            <a:chExt cx="1331132" cy="1331132"/>
          </a:xfrm>
        </p:grpSpPr>
        <p:sp>
          <p:nvSpPr>
            <p:cNvPr id="36" name="Right Triangle 35"/>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7"/>
            <p:cNvGrpSpPr/>
            <p:nvPr/>
          </p:nvGrpSpPr>
          <p:grpSpPr>
            <a:xfrm>
              <a:off x="8580550" y="91866"/>
              <a:ext cx="255162" cy="780989"/>
              <a:chOff x="8490763" y="145535"/>
              <a:chExt cx="255162" cy="780989"/>
            </a:xfrm>
          </p:grpSpPr>
          <p:sp>
            <p:nvSpPr>
              <p:cNvPr id="38"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39" name="Group 47"/>
              <p:cNvGrpSpPr>
                <a:grpSpLocks noChangeAspect="1"/>
              </p:cNvGrpSpPr>
              <p:nvPr/>
            </p:nvGrpSpPr>
            <p:grpSpPr>
              <a:xfrm rot="2700000">
                <a:off x="8368377" y="379242"/>
                <a:ext cx="611256" cy="143841"/>
                <a:chOff x="9592229" y="265659"/>
                <a:chExt cx="920838" cy="216694"/>
              </a:xfrm>
            </p:grpSpPr>
            <p:sp>
              <p:nvSpPr>
                <p:cNvPr id="40" name="Rectangle 39"/>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1" name="Rectangle 40"/>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2" name="Rectangle 41"/>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3" name="Rectangle 42"/>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4"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6"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7"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8" name="Freeform 47"/>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pic>
        <p:nvPicPr>
          <p:cNvPr id="1026" name="Picture 2"/>
          <p:cNvPicPr>
            <a:picLocks noChangeAspect="1" noChangeArrowheads="1"/>
          </p:cNvPicPr>
          <p:nvPr/>
        </p:nvPicPr>
        <p:blipFill>
          <a:blip r:embed="rId3" cstate="print"/>
          <a:srcRect l="12657" t="47617" r="70489" b="39832"/>
          <a:stretch>
            <a:fillRect/>
          </a:stretch>
        </p:blipFill>
        <p:spPr bwMode="auto">
          <a:xfrm>
            <a:off x="250825" y="2781300"/>
            <a:ext cx="4247790" cy="1224136"/>
          </a:xfrm>
          <a:prstGeom prst="rect">
            <a:avLst/>
          </a:prstGeom>
          <a:noFill/>
          <a:ln w="9525">
            <a:noFill/>
            <a:miter lim="800000"/>
            <a:headEnd/>
            <a:tailEnd/>
          </a:ln>
        </p:spPr>
      </p:pic>
      <p:sp>
        <p:nvSpPr>
          <p:cNvPr id="49" name="TextBox 48"/>
          <p:cNvSpPr txBox="1"/>
          <p:nvPr/>
        </p:nvSpPr>
        <p:spPr>
          <a:xfrm>
            <a:off x="4752020" y="2672916"/>
            <a:ext cx="3965146" cy="3046988"/>
          </a:xfrm>
          <a:prstGeom prst="rect">
            <a:avLst/>
          </a:prstGeom>
          <a:noFill/>
        </p:spPr>
        <p:txBody>
          <a:bodyPr wrap="square" rtlCol="0">
            <a:spAutoFit/>
          </a:bodyPr>
          <a:lstStyle/>
          <a:p>
            <a:r>
              <a:rPr lang="en-GB" sz="6000" b="1" dirty="0">
                <a:solidFill>
                  <a:schemeClr val="tx2">
                    <a:lumMod val="50000"/>
                  </a:schemeClr>
                </a:solidFill>
              </a:rPr>
              <a:t>#</a:t>
            </a:r>
            <a:r>
              <a:rPr lang="en-GB" sz="6000" b="1" dirty="0" err="1">
                <a:solidFill>
                  <a:schemeClr val="tx2">
                    <a:lumMod val="50000"/>
                  </a:schemeClr>
                </a:solidFill>
              </a:rPr>
              <a:t>nofilter</a:t>
            </a:r>
            <a:r>
              <a:rPr lang="en-GB" sz="6000" b="1" dirty="0">
                <a:solidFill>
                  <a:schemeClr val="tx2">
                    <a:lumMod val="50000"/>
                  </a:schemeClr>
                </a:solidFill>
              </a:rPr>
              <a:t>	</a:t>
            </a:r>
            <a:r>
              <a:rPr lang="en-GB" sz="6000" dirty="0">
                <a:solidFill>
                  <a:schemeClr val="tx2">
                    <a:lumMod val="50000"/>
                  </a:schemeClr>
                </a:solidFill>
              </a:rPr>
              <a:t/>
            </a:r>
            <a:br>
              <a:rPr lang="en-GB" sz="6000" dirty="0">
                <a:solidFill>
                  <a:schemeClr val="tx2">
                    <a:lumMod val="50000"/>
                  </a:schemeClr>
                </a:solidFill>
              </a:rPr>
            </a:br>
            <a:r>
              <a:rPr lang="en-GB" sz="1400" dirty="0">
                <a:solidFill>
                  <a:schemeClr val="tx2">
                    <a:lumMod val="50000"/>
                  </a:schemeClr>
                </a:solidFill>
              </a:rPr>
              <a:t>This </a:t>
            </a:r>
            <a:r>
              <a:rPr lang="en-GB" sz="1400" dirty="0" err="1">
                <a:solidFill>
                  <a:schemeClr val="tx2">
                    <a:lumMod val="50000"/>
                  </a:schemeClr>
                </a:solidFill>
              </a:rPr>
              <a:t>hashtag</a:t>
            </a:r>
            <a:r>
              <a:rPr lang="en-GB" sz="1400" dirty="0">
                <a:solidFill>
                  <a:schemeClr val="tx2">
                    <a:lumMod val="50000"/>
                  </a:schemeClr>
                </a:solidFill>
              </a:rPr>
              <a:t> has been more than half  million times to date in the UK only</a:t>
            </a:r>
            <a:r>
              <a:rPr lang="en-GB" sz="1200" dirty="0">
                <a:solidFill>
                  <a:schemeClr val="tx2">
                    <a:lumMod val="50000"/>
                  </a:schemeClr>
                </a:solidFill>
              </a:rPr>
              <a:t/>
            </a:r>
            <a:br>
              <a:rPr lang="en-GB" sz="1200" dirty="0">
                <a:solidFill>
                  <a:schemeClr val="tx2">
                    <a:lumMod val="50000"/>
                  </a:schemeClr>
                </a:solidFill>
              </a:rPr>
            </a:br>
            <a:r>
              <a:rPr lang="en-GB" sz="2400" b="1" dirty="0">
                <a:solidFill>
                  <a:schemeClr val="tx2">
                    <a:lumMod val="50000"/>
                  </a:schemeClr>
                </a:solidFill>
              </a:rPr>
              <a:t>#</a:t>
            </a:r>
            <a:r>
              <a:rPr lang="en-GB" sz="2400" b="1" dirty="0" err="1">
                <a:solidFill>
                  <a:schemeClr val="tx2">
                    <a:lumMod val="50000"/>
                  </a:schemeClr>
                </a:solidFill>
              </a:rPr>
              <a:t>nomakeup</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100,000 mentions</a:t>
            </a:r>
          </a:p>
          <a:p>
            <a:r>
              <a:rPr lang="en-GB" sz="2000" b="1" dirty="0">
                <a:solidFill>
                  <a:schemeClr val="tx2">
                    <a:lumMod val="50000"/>
                  </a:schemeClr>
                </a:solidFill>
              </a:rPr>
              <a:t>#</a:t>
            </a:r>
            <a:r>
              <a:rPr lang="en-GB" sz="2000" b="1" dirty="0" err="1">
                <a:solidFill>
                  <a:schemeClr val="tx2">
                    <a:lumMod val="50000"/>
                  </a:schemeClr>
                </a:solidFill>
              </a:rPr>
              <a:t>beyourself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50,000 mentions</a:t>
            </a:r>
            <a:endParaRPr lang="en-GB" sz="3200" dirty="0">
              <a:solidFill>
                <a:schemeClr val="tx2">
                  <a:lumMod val="50000"/>
                </a:schemeClr>
              </a:solidFill>
            </a:endParaRPr>
          </a:p>
          <a:p>
            <a:r>
              <a:rPr lang="en-GB" b="1" dirty="0">
                <a:solidFill>
                  <a:schemeClr val="tx2">
                    <a:lumMod val="50000"/>
                  </a:schemeClr>
                </a:solidFill>
              </a:rPr>
              <a:t>#</a:t>
            </a:r>
            <a:r>
              <a:rPr lang="en-GB" b="1" dirty="0" err="1">
                <a:solidFill>
                  <a:schemeClr val="tx2">
                    <a:lumMod val="50000"/>
                  </a:schemeClr>
                </a:solidFill>
              </a:rPr>
              <a:t>loveyourself</a:t>
            </a:r>
            <a:r>
              <a:rPr lang="en-GB" sz="3200" dirty="0">
                <a:solidFill>
                  <a:schemeClr val="tx2">
                    <a:lumMod val="50000"/>
                  </a:schemeClr>
                </a:solidFill>
              </a:rPr>
              <a:t/>
            </a:r>
            <a:br>
              <a:rPr lang="en-GB" sz="3200" dirty="0">
                <a:solidFill>
                  <a:schemeClr val="tx2">
                    <a:lumMod val="50000"/>
                  </a:schemeClr>
                </a:solidFill>
              </a:rPr>
            </a:br>
            <a:r>
              <a:rPr lang="en-GB" sz="1400" dirty="0">
                <a:solidFill>
                  <a:schemeClr val="tx2">
                    <a:lumMod val="50000"/>
                  </a:schemeClr>
                </a:solidFill>
              </a:rPr>
              <a:t>More than 30,000 mentions</a:t>
            </a:r>
            <a:endParaRPr lang="en-GB" sz="3200" dirty="0">
              <a:solidFill>
                <a:schemeClr val="tx2">
                  <a:lumMod val="50000"/>
                </a:schemeClr>
              </a:solidFill>
            </a:endParaRPr>
          </a:p>
        </p:txBody>
      </p:sp>
      <p:sp>
        <p:nvSpPr>
          <p:cNvPr id="50" name="TextBox 49"/>
          <p:cNvSpPr txBox="1"/>
          <p:nvPr/>
        </p:nvSpPr>
        <p:spPr>
          <a:xfrm>
            <a:off x="4608512" y="1273235"/>
            <a:ext cx="4284663" cy="400110"/>
          </a:xfrm>
          <a:prstGeom prst="rect">
            <a:avLst/>
          </a:prstGeom>
          <a:noFill/>
        </p:spPr>
        <p:txBody>
          <a:bodyPr wrap="square" rtlCol="0">
            <a:spAutoFit/>
          </a:bodyPr>
          <a:lstStyle/>
          <a:p>
            <a:pPr algn="ctr" defTabSz="457200"/>
            <a:r>
              <a:rPr lang="en-US" sz="2000" b="1" spc="300" dirty="0">
                <a:solidFill>
                  <a:srgbClr val="000000">
                    <a:lumMod val="65000"/>
                    <a:lumOff val="35000"/>
                  </a:srgbClr>
                </a:solidFill>
              </a:rPr>
              <a:t>POPULAR HASHTAGS</a:t>
            </a:r>
            <a:endParaRPr lang="en-US" sz="2000" b="1" spc="300" dirty="0">
              <a:solidFill>
                <a:srgbClr val="000000">
                  <a:lumMod val="65000"/>
                  <a:lumOff val="35000"/>
                </a:srgbClr>
              </a:solidFill>
            </a:endParaRPr>
          </a:p>
        </p:txBody>
      </p:sp>
      <p:pic>
        <p:nvPicPr>
          <p:cNvPr id="51" name="Picture 50" descr="download.jpg"/>
          <p:cNvPicPr>
            <a:picLocks noChangeAspect="1"/>
          </p:cNvPicPr>
          <p:nvPr/>
        </p:nvPicPr>
        <p:blipFill>
          <a:blip r:embed="rId4" cstate="print"/>
          <a:stretch>
            <a:fillRect/>
          </a:stretch>
        </p:blipFill>
        <p:spPr>
          <a:xfrm>
            <a:off x="5323861" y="1673345"/>
            <a:ext cx="998178" cy="998178"/>
          </a:xfrm>
          <a:prstGeom prst="rect">
            <a:avLst/>
          </a:prstGeom>
        </p:spPr>
      </p:pic>
      <p:pic>
        <p:nvPicPr>
          <p:cNvPr id="52" name="Picture 51" descr="images.jpg"/>
          <p:cNvPicPr>
            <a:picLocks noChangeAspect="1"/>
          </p:cNvPicPr>
          <p:nvPr/>
        </p:nvPicPr>
        <p:blipFill>
          <a:blip r:embed="rId5" cstate="print"/>
          <a:stretch>
            <a:fillRect/>
          </a:stretch>
        </p:blipFill>
        <p:spPr>
          <a:xfrm>
            <a:off x="6552220" y="1673345"/>
            <a:ext cx="1280491" cy="998178"/>
          </a:xfrm>
          <a:prstGeom prst="rect">
            <a:avLst/>
          </a:prstGeom>
        </p:spPr>
      </p:pic>
      <p:pic>
        <p:nvPicPr>
          <p:cNvPr id="1027" name="Picture 3"/>
          <p:cNvPicPr>
            <a:picLocks noChangeAspect="1" noChangeArrowheads="1"/>
          </p:cNvPicPr>
          <p:nvPr/>
        </p:nvPicPr>
        <p:blipFill>
          <a:blip r:embed="rId6" cstate="print"/>
          <a:srcRect l="6503" t="20799" r="57503" b="18667"/>
          <a:stretch>
            <a:fillRect/>
          </a:stretch>
        </p:blipFill>
        <p:spPr bwMode="auto">
          <a:xfrm>
            <a:off x="250826" y="4149725"/>
            <a:ext cx="3041566" cy="1979612"/>
          </a:xfrm>
          <a:prstGeom prst="rect">
            <a:avLst/>
          </a:prstGeom>
          <a:noFill/>
          <a:ln w="9525">
            <a:noFill/>
            <a:miter lim="800000"/>
            <a:headEnd/>
            <a:tailEnd/>
          </a:ln>
        </p:spPr>
      </p:pic>
      <p:sp>
        <p:nvSpPr>
          <p:cNvPr id="53" name="Rectangle 52"/>
          <p:cNvSpPr/>
          <p:nvPr/>
        </p:nvSpPr>
        <p:spPr>
          <a:xfrm>
            <a:off x="3292391" y="4149725"/>
            <a:ext cx="1206223" cy="1754326"/>
          </a:xfrm>
          <a:prstGeom prst="rect">
            <a:avLst/>
          </a:prstGeom>
          <a:solidFill>
            <a:schemeClr val="bg1"/>
          </a:solidFill>
          <a:ln>
            <a:solidFill>
              <a:schemeClr val="bg2"/>
            </a:solidFill>
          </a:ln>
        </p:spPr>
        <p:txBody>
          <a:bodyPr wrap="square">
            <a:spAutoFit/>
          </a:bodyPr>
          <a:lstStyle/>
          <a:p>
            <a:r>
              <a:rPr lang="en-GB" sz="1200" dirty="0">
                <a:solidFill>
                  <a:schemeClr val="tx1">
                    <a:lumMod val="75000"/>
                    <a:lumOff val="25000"/>
                  </a:schemeClr>
                </a:solidFill>
              </a:rPr>
              <a:t>“</a:t>
            </a:r>
            <a:r>
              <a:rPr lang="en-GB" sz="1200" dirty="0"/>
              <a:t>No makeup. No filter. Just all natural beauty and some really good lighting.</a:t>
            </a:r>
          </a:p>
          <a:p>
            <a:r>
              <a:rPr lang="en-GB" sz="1200" dirty="0"/>
              <a:t>#</a:t>
            </a:r>
            <a:r>
              <a:rPr lang="en-GB" sz="1200" dirty="0" err="1"/>
              <a:t>nofilter</a:t>
            </a:r>
            <a:endParaRPr lang="en-GB" sz="1200" dirty="0"/>
          </a:p>
          <a:p>
            <a:r>
              <a:rPr lang="en-GB" sz="1200" dirty="0"/>
              <a:t>#</a:t>
            </a:r>
            <a:r>
              <a:rPr lang="en-GB" sz="1200" dirty="0" err="1"/>
              <a:t>nomakeup</a:t>
            </a:r>
            <a:endParaRPr lang="en-GB" sz="1200" dirty="0"/>
          </a:p>
          <a:p>
            <a:r>
              <a:rPr lang="en-GB" sz="1200" dirty="0"/>
              <a:t>#</a:t>
            </a:r>
            <a:r>
              <a:rPr lang="en-GB" sz="1200" dirty="0" err="1"/>
              <a:t>imcute</a:t>
            </a:r>
            <a:r>
              <a:rPr lang="en-GB" sz="1200" dirty="0"/>
              <a:t>”</a:t>
            </a:r>
            <a:endParaRPr lang="en-GB" sz="1200" i="1" dirty="0">
              <a:solidFill>
                <a:schemeClr val="tx1">
                  <a:lumMod val="75000"/>
                  <a:lumOff val="25000"/>
                </a:schemeClr>
              </a:solidFill>
            </a:endParaRPr>
          </a:p>
        </p:txBody>
      </p:sp>
      <p:cxnSp>
        <p:nvCxnSpPr>
          <p:cNvPr id="55" name="Straight Arrow Connector 54"/>
          <p:cNvCxnSpPr/>
          <p:nvPr/>
        </p:nvCxnSpPr>
        <p:spPr>
          <a:xfrm>
            <a:off x="2735796" y="5337212"/>
            <a:ext cx="556595" cy="0"/>
          </a:xfrm>
          <a:prstGeom prst="straightConnector1">
            <a:avLst/>
          </a:prstGeom>
          <a:ln w="19050">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Source: </a:t>
            </a:r>
            <a:r>
              <a:rPr lang="en-GB" dirty="0" err="1"/>
              <a:t>nVision’s</a:t>
            </a:r>
            <a:r>
              <a:rPr lang="en-GB" dirty="0"/>
              <a:t> Social Media Analysis/Crimson Hexagon, UK  (English speakers), 2015</a:t>
            </a:r>
          </a:p>
        </p:txBody>
      </p:sp>
      <p:sp>
        <p:nvSpPr>
          <p:cNvPr id="29" name="Title 15"/>
          <p:cNvSpPr txBox="1">
            <a:spLocks/>
          </p:cNvSpPr>
          <p:nvPr/>
        </p:nvSpPr>
        <p:spPr>
          <a:xfrm>
            <a:off x="247972" y="254237"/>
            <a:ext cx="7932355" cy="978729"/>
          </a:xfrm>
          <a:prstGeom prst="rect">
            <a:avLst/>
          </a:prstGeom>
        </p:spPr>
        <p:txBody>
          <a:bodyPr wrap="square" anchor="t">
            <a:spAutoFit/>
          </a:bodyPr>
          <a:lstStyle/>
          <a:p>
            <a:pPr lvl="0">
              <a:lnSpc>
                <a:spcPct val="90000"/>
              </a:lnSpc>
              <a:spcBef>
                <a:spcPct val="0"/>
              </a:spcBef>
              <a:defRPr/>
            </a:pPr>
            <a:r>
              <a:rPr lang="en-GB" sz="3200" dirty="0">
                <a:solidFill>
                  <a:schemeClr val="bg2"/>
                </a:solidFill>
                <a:latin typeface="Arial" pitchFamily="34" charset="0"/>
                <a:cs typeface="Arial" pitchFamily="34" charset="0"/>
              </a:rPr>
              <a:t>The emerging conversation about health tracking</a:t>
            </a:r>
            <a:endParaRPr lang="en-GB" sz="2400" dirty="0">
              <a:solidFill>
                <a:schemeClr val="tx2"/>
              </a:solidFill>
              <a:latin typeface="Arial" pitchFamily="34" charset="0"/>
              <a:cs typeface="Arial" pitchFamily="34" charset="0"/>
            </a:endParaRPr>
          </a:p>
        </p:txBody>
      </p:sp>
      <p:sp>
        <p:nvSpPr>
          <p:cNvPr id="26" name="Text Placeholder 10"/>
          <p:cNvSpPr txBox="1">
            <a:spLocks/>
          </p:cNvSpPr>
          <p:nvPr/>
        </p:nvSpPr>
        <p:spPr>
          <a:xfrm>
            <a:off x="245108" y="1166345"/>
            <a:ext cx="8470539" cy="1007393"/>
          </a:xfrm>
          <a:prstGeom prst="rect">
            <a:avLst/>
          </a:prstGeom>
        </p:spPr>
        <p:txBody>
          <a:bodyPr/>
          <a:lstStyle/>
          <a:p>
            <a:pPr lvl="0" defTabSz="457200">
              <a:lnSpc>
                <a:spcPct val="90000"/>
              </a:lnSpc>
              <a:defRPr/>
            </a:pPr>
            <a:r>
              <a:rPr lang="en-GB" sz="1600" dirty="0">
                <a:solidFill>
                  <a:schemeClr val="tx1">
                    <a:lumMod val="75000"/>
                    <a:lumOff val="25000"/>
                  </a:schemeClr>
                </a:solidFill>
                <a:latin typeface="Arial" pitchFamily="34" charset="0"/>
                <a:cs typeface="Arial" pitchFamily="34" charset="0"/>
              </a:rPr>
              <a:t>The chart below explores mentions of several types of tracking apps/devices on Twitter, </a:t>
            </a:r>
            <a:r>
              <a:rPr lang="en-GB" sz="1600" dirty="0" err="1">
                <a:solidFill>
                  <a:schemeClr val="tx1">
                    <a:lumMod val="75000"/>
                    <a:lumOff val="25000"/>
                  </a:schemeClr>
                </a:solidFill>
                <a:latin typeface="Arial" pitchFamily="34" charset="0"/>
                <a:cs typeface="Arial" pitchFamily="34" charset="0"/>
              </a:rPr>
              <a:t>Facebook</a:t>
            </a:r>
            <a:r>
              <a:rPr lang="en-GB" sz="1600" dirty="0">
                <a:solidFill>
                  <a:schemeClr val="tx1">
                    <a:lumMod val="75000"/>
                    <a:lumOff val="25000"/>
                  </a:schemeClr>
                </a:solidFill>
                <a:latin typeface="Arial" pitchFamily="34" charset="0"/>
                <a:cs typeface="Arial" pitchFamily="34" charset="0"/>
              </a:rPr>
              <a:t> and online forums, summarising the percentage of total social media feeds falling within each category since 2011.</a:t>
            </a:r>
          </a:p>
        </p:txBody>
      </p:sp>
      <p:sp>
        <p:nvSpPr>
          <p:cNvPr id="32" name="TextBox 31"/>
          <p:cNvSpPr txBox="1"/>
          <p:nvPr/>
        </p:nvSpPr>
        <p:spPr>
          <a:xfrm>
            <a:off x="250825" y="1923875"/>
            <a:ext cx="8691477" cy="535531"/>
          </a:xfrm>
          <a:prstGeom prst="rect">
            <a:avLst/>
          </a:prstGeom>
          <a:solidFill>
            <a:schemeClr val="tx1">
              <a:lumMod val="75000"/>
              <a:lumOff val="25000"/>
            </a:schemeClr>
          </a:solidFill>
        </p:spPr>
        <p:txBody>
          <a:bodyPr wrap="square" rtlCol="0">
            <a:spAutoFit/>
          </a:bodyPr>
          <a:lstStyle/>
          <a:p>
            <a:pPr>
              <a:lnSpc>
                <a:spcPct val="90000"/>
              </a:lnSpc>
            </a:pPr>
            <a:r>
              <a:rPr lang="en-GB" sz="1600" dirty="0">
                <a:solidFill>
                  <a:schemeClr val="bg1"/>
                </a:solidFill>
              </a:rPr>
              <a:t>Consumer awareness of the new possibilities of smart data is at an explosive stage. Mentions of general </a:t>
            </a:r>
            <a:r>
              <a:rPr lang="en-GB" sz="1600" dirty="0">
                <a:solidFill>
                  <a:schemeClr val="bg2"/>
                </a:solidFill>
              </a:rPr>
              <a:t>fitness apps </a:t>
            </a:r>
            <a:r>
              <a:rPr lang="en-GB" sz="1600" dirty="0">
                <a:solidFill>
                  <a:schemeClr val="bg1"/>
                </a:solidFill>
              </a:rPr>
              <a:t>are most common, followed closely by health apps.</a:t>
            </a:r>
            <a:endParaRPr lang="en-GB" sz="1600" dirty="0">
              <a:solidFill>
                <a:schemeClr val="bg1"/>
              </a:solidFill>
            </a:endParaRPr>
          </a:p>
        </p:txBody>
      </p:sp>
      <p:grpSp>
        <p:nvGrpSpPr>
          <p:cNvPr id="3" name="Group 38"/>
          <p:cNvGrpSpPr/>
          <p:nvPr/>
        </p:nvGrpSpPr>
        <p:grpSpPr>
          <a:xfrm>
            <a:off x="7812868" y="0"/>
            <a:ext cx="1331132" cy="1331132"/>
            <a:chOff x="7812868" y="0"/>
            <a:chExt cx="1331132" cy="1331132"/>
          </a:xfrm>
        </p:grpSpPr>
        <p:sp>
          <p:nvSpPr>
            <p:cNvPr id="39" name="Right Triangle 38"/>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 name="Group 37"/>
            <p:cNvGrpSpPr/>
            <p:nvPr/>
          </p:nvGrpSpPr>
          <p:grpSpPr>
            <a:xfrm>
              <a:off x="8580550" y="91866"/>
              <a:ext cx="255162" cy="780989"/>
              <a:chOff x="8490763" y="145535"/>
              <a:chExt cx="255162" cy="780989"/>
            </a:xfrm>
          </p:grpSpPr>
          <p:sp>
            <p:nvSpPr>
              <p:cNvPr id="41" name="Title 9"/>
              <p:cNvSpPr txBox="1">
                <a:spLocks/>
              </p:cNvSpPr>
              <p:nvPr/>
            </p:nvSpPr>
            <p:spPr>
              <a:xfrm rot="2700000">
                <a:off x="8231365" y="519393"/>
                <a:ext cx="666529" cy="147733"/>
              </a:xfrm>
              <a:prstGeom prst="rect">
                <a:avLst/>
              </a:prstGeom>
              <a:noFill/>
              <a:ln w="12700">
                <a:noFill/>
              </a:ln>
            </p:spPr>
            <p:txBody>
              <a:bodyPr vert="horz" wrap="none" lIns="0" tIns="0" rIns="0" bIns="0" rtlCol="0" anchor="ctr">
                <a:spAutoFit/>
              </a:bodyPr>
              <a:lstStyle/>
              <a:p>
                <a:pPr marL="0" marR="0" lvl="0" indent="0" algn="ctr" defTabSz="457200" rtl="0" eaLnBrk="1" fontAlgn="auto" latinLnBrk="0" hangingPunct="1">
                  <a:lnSpc>
                    <a:spcPct val="80000"/>
                  </a:lnSpc>
                  <a:spcBef>
                    <a:spcPct val="0"/>
                  </a:spcBef>
                  <a:spcAft>
                    <a:spcPts val="0"/>
                  </a:spcAft>
                  <a:buClrTx/>
                  <a:buSzTx/>
                  <a:buFontTx/>
                  <a:buNone/>
                  <a:tabLst/>
                  <a:defRPr/>
                </a:pPr>
                <a:r>
                  <a:rPr lang="en-US" sz="600" b="1" spc="280" dirty="0">
                    <a:solidFill>
                      <a:schemeClr val="bg1"/>
                    </a:solidFill>
                    <a:latin typeface="Arial" pitchFamily="34" charset="0"/>
                    <a:ea typeface="+mj-ea"/>
                    <a:cs typeface="Arial" pitchFamily="34" charset="0"/>
                  </a:rPr>
                  <a:t>BIG</a:t>
                </a:r>
                <a:r>
                  <a:rPr lang="en-US" sz="600" b="1" spc="330" dirty="0">
                    <a:solidFill>
                      <a:schemeClr val="bg1"/>
                    </a:solidFill>
                    <a:latin typeface="Arial" pitchFamily="34" charset="0"/>
                    <a:ea typeface="+mj-ea"/>
                    <a:cs typeface="Arial" pitchFamily="34" charset="0"/>
                  </a:rPr>
                  <a:t> </a:t>
                </a:r>
                <a:r>
                  <a:rPr lang="en-US" sz="600" b="1" spc="280" dirty="0">
                    <a:solidFill>
                      <a:schemeClr val="bg1"/>
                    </a:solidFill>
                    <a:latin typeface="Arial" pitchFamily="34" charset="0"/>
                    <a:ea typeface="+mj-ea"/>
                    <a:cs typeface="Arial" pitchFamily="34" charset="0"/>
                  </a:rPr>
                  <a:t>DATA</a:t>
                </a:r>
                <a:br>
                  <a:rPr lang="en-US" sz="600" b="1" spc="280" dirty="0">
                    <a:solidFill>
                      <a:schemeClr val="bg1"/>
                    </a:solidFill>
                    <a:latin typeface="Arial" pitchFamily="34" charset="0"/>
                    <a:ea typeface="+mj-ea"/>
                    <a:cs typeface="Arial" pitchFamily="34" charset="0"/>
                  </a:rPr>
                </a:br>
                <a:r>
                  <a:rPr lang="en-US" sz="600" b="1" spc="270" dirty="0">
                    <a:solidFill>
                      <a:schemeClr val="bg1"/>
                    </a:solidFill>
                    <a:latin typeface="Arial" pitchFamily="34" charset="0"/>
                    <a:ea typeface="+mj-ea"/>
                    <a:cs typeface="Arial" pitchFamily="34" charset="0"/>
                  </a:rPr>
                  <a:t>ANALYSIS</a:t>
                </a:r>
                <a:endParaRPr kumimoji="0" lang="en-GB" sz="600" b="1" i="0" u="none" strike="noStrike" kern="1200" cap="none" spc="270" normalizeH="0" noProof="0" dirty="0">
                  <a:ln>
                    <a:noFill/>
                  </a:ln>
                  <a:solidFill>
                    <a:schemeClr val="bg1"/>
                  </a:solidFill>
                  <a:effectLst/>
                  <a:uLnTx/>
                  <a:uFillTx/>
                  <a:latin typeface="Arial" pitchFamily="34" charset="0"/>
                  <a:ea typeface="+mj-ea"/>
                  <a:cs typeface="Arial" pitchFamily="34" charset="0"/>
                </a:endParaRPr>
              </a:p>
            </p:txBody>
          </p:sp>
          <p:grpSp>
            <p:nvGrpSpPr>
              <p:cNvPr id="5" name="Group 47"/>
              <p:cNvGrpSpPr>
                <a:grpSpLocks noChangeAspect="1"/>
              </p:cNvGrpSpPr>
              <p:nvPr/>
            </p:nvGrpSpPr>
            <p:grpSpPr>
              <a:xfrm rot="2700000">
                <a:off x="8368377" y="379242"/>
                <a:ext cx="611256" cy="143841"/>
                <a:chOff x="9592229" y="265659"/>
                <a:chExt cx="920838" cy="216694"/>
              </a:xfrm>
            </p:grpSpPr>
            <p:sp>
              <p:nvSpPr>
                <p:cNvPr id="44" name="Rectangle 43"/>
                <p:cNvSpPr/>
                <p:nvPr/>
              </p:nvSpPr>
              <p:spPr>
                <a:xfrm rot="16200000">
                  <a:off x="9592229"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5" name="Rectangle 44"/>
                <p:cNvSpPr/>
                <p:nvPr/>
              </p:nvSpPr>
              <p:spPr>
                <a:xfrm rot="16200000">
                  <a:off x="9826944"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6" name="Rectangle 45"/>
                <p:cNvSpPr/>
                <p:nvPr/>
              </p:nvSpPr>
              <p:spPr>
                <a:xfrm rot="16200000">
                  <a:off x="10061658"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7" name="Rectangle 46"/>
                <p:cNvSpPr/>
                <p:nvPr/>
              </p:nvSpPr>
              <p:spPr>
                <a:xfrm rot="16200000">
                  <a:off x="10296373" y="265659"/>
                  <a:ext cx="216694" cy="216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48" name="Freeform 17"/>
                <p:cNvSpPr>
                  <a:spLocks noChangeAspect="1" noEditPoints="1"/>
                </p:cNvSpPr>
                <p:nvPr/>
              </p:nvSpPr>
              <p:spPr bwMode="auto">
                <a:xfrm>
                  <a:off x="9619811" y="317384"/>
                  <a:ext cx="161532" cy="113246"/>
                </a:xfrm>
                <a:custGeom>
                  <a:avLst/>
                  <a:gdLst/>
                  <a:ahLst/>
                  <a:cxnLst>
                    <a:cxn ang="0">
                      <a:pos x="166" y="0"/>
                    </a:cxn>
                    <a:cxn ang="0">
                      <a:pos x="102" y="0"/>
                    </a:cxn>
                    <a:cxn ang="0">
                      <a:pos x="35" y="0"/>
                    </a:cxn>
                    <a:cxn ang="0">
                      <a:pos x="0" y="28"/>
                    </a:cxn>
                    <a:cxn ang="0">
                      <a:pos x="0" y="111"/>
                    </a:cxn>
                    <a:cxn ang="0">
                      <a:pos x="35" y="138"/>
                    </a:cxn>
                    <a:cxn ang="0">
                      <a:pos x="103" y="138"/>
                    </a:cxn>
                    <a:cxn ang="0">
                      <a:pos x="166" y="138"/>
                    </a:cxn>
                    <a:cxn ang="0">
                      <a:pos x="197" y="111"/>
                    </a:cxn>
                    <a:cxn ang="0">
                      <a:pos x="197" y="28"/>
                    </a:cxn>
                    <a:cxn ang="0">
                      <a:pos x="166" y="0"/>
                    </a:cxn>
                    <a:cxn ang="0">
                      <a:pos x="83" y="98"/>
                    </a:cxn>
                    <a:cxn ang="0">
                      <a:pos x="83" y="37"/>
                    </a:cxn>
                    <a:cxn ang="0">
                      <a:pos x="128" y="70"/>
                    </a:cxn>
                    <a:cxn ang="0">
                      <a:pos x="83" y="98"/>
                    </a:cxn>
                  </a:cxnLst>
                  <a:rect l="0" t="0" r="r" b="b"/>
                  <a:pathLst>
                    <a:path w="197" h="138">
                      <a:moveTo>
                        <a:pt x="166" y="0"/>
                      </a:moveTo>
                      <a:cubicBezTo>
                        <a:pt x="102" y="0"/>
                        <a:pt x="102" y="0"/>
                        <a:pt x="102" y="0"/>
                      </a:cubicBezTo>
                      <a:cubicBezTo>
                        <a:pt x="35" y="0"/>
                        <a:pt x="35" y="0"/>
                        <a:pt x="35" y="0"/>
                      </a:cubicBezTo>
                      <a:cubicBezTo>
                        <a:pt x="19" y="0"/>
                        <a:pt x="0" y="11"/>
                        <a:pt x="0" y="28"/>
                      </a:cubicBezTo>
                      <a:cubicBezTo>
                        <a:pt x="0" y="111"/>
                        <a:pt x="0" y="111"/>
                        <a:pt x="0" y="111"/>
                      </a:cubicBezTo>
                      <a:cubicBezTo>
                        <a:pt x="0" y="128"/>
                        <a:pt x="19" y="138"/>
                        <a:pt x="35" y="138"/>
                      </a:cubicBezTo>
                      <a:cubicBezTo>
                        <a:pt x="103" y="138"/>
                        <a:pt x="103" y="138"/>
                        <a:pt x="103" y="138"/>
                      </a:cubicBezTo>
                      <a:cubicBezTo>
                        <a:pt x="166" y="138"/>
                        <a:pt x="166" y="138"/>
                        <a:pt x="166" y="138"/>
                      </a:cubicBezTo>
                      <a:cubicBezTo>
                        <a:pt x="183" y="138"/>
                        <a:pt x="197" y="128"/>
                        <a:pt x="197" y="111"/>
                      </a:cubicBezTo>
                      <a:cubicBezTo>
                        <a:pt x="197" y="28"/>
                        <a:pt x="197" y="28"/>
                        <a:pt x="197" y="28"/>
                      </a:cubicBezTo>
                      <a:cubicBezTo>
                        <a:pt x="197" y="11"/>
                        <a:pt x="183" y="0"/>
                        <a:pt x="166" y="0"/>
                      </a:cubicBezTo>
                      <a:moveTo>
                        <a:pt x="83" y="98"/>
                      </a:moveTo>
                      <a:cubicBezTo>
                        <a:pt x="83" y="37"/>
                        <a:pt x="83" y="37"/>
                        <a:pt x="83" y="37"/>
                      </a:cubicBezTo>
                      <a:cubicBezTo>
                        <a:pt x="128" y="70"/>
                        <a:pt x="128" y="70"/>
                        <a:pt x="128" y="70"/>
                      </a:cubicBezTo>
                      <a:lnTo>
                        <a:pt x="83" y="98"/>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9" name="Freeform 19"/>
                <p:cNvSpPr>
                  <a:spLocks noChangeAspect="1"/>
                </p:cNvSpPr>
                <p:nvPr/>
              </p:nvSpPr>
              <p:spPr bwMode="auto">
                <a:xfrm rot="262889">
                  <a:off x="10088087" y="286543"/>
                  <a:ext cx="163837" cy="174927"/>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0" name="Freeform 22"/>
                <p:cNvSpPr>
                  <a:spLocks noChangeAspect="1"/>
                </p:cNvSpPr>
                <p:nvPr/>
              </p:nvSpPr>
              <p:spPr bwMode="auto">
                <a:xfrm>
                  <a:off x="9894699" y="286154"/>
                  <a:ext cx="81183" cy="175706"/>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1" name="Freeform 50"/>
                <p:cNvSpPr>
                  <a:spLocks noEditPoints="1"/>
                </p:cNvSpPr>
                <p:nvPr/>
              </p:nvSpPr>
              <p:spPr bwMode="auto">
                <a:xfrm>
                  <a:off x="10351992" y="296825"/>
                  <a:ext cx="105456" cy="154363"/>
                </a:xfrm>
                <a:custGeom>
                  <a:avLst/>
                  <a:gdLst/>
                  <a:ahLst/>
                  <a:cxnLst>
                    <a:cxn ang="0">
                      <a:pos x="102" y="8"/>
                    </a:cxn>
                    <a:cxn ang="0">
                      <a:pos x="88" y="8"/>
                    </a:cxn>
                    <a:cxn ang="0">
                      <a:pos x="104" y="40"/>
                    </a:cxn>
                    <a:cxn ang="0">
                      <a:pos x="85" y="69"/>
                    </a:cxn>
                    <a:cxn ang="0">
                      <a:pos x="79" y="77"/>
                    </a:cxn>
                    <a:cxn ang="0">
                      <a:pos x="89" y="94"/>
                    </a:cxn>
                    <a:cxn ang="0">
                      <a:pos x="99" y="102"/>
                    </a:cxn>
                    <a:cxn ang="0">
                      <a:pos x="112" y="128"/>
                    </a:cxn>
                    <a:cxn ang="0">
                      <a:pos x="95" y="157"/>
                    </a:cxn>
                    <a:cxn ang="0">
                      <a:pos x="61" y="169"/>
                    </a:cxn>
                    <a:cxn ang="0">
                      <a:pos x="20" y="164"/>
                    </a:cxn>
                    <a:cxn ang="0">
                      <a:pos x="0" y="138"/>
                    </a:cxn>
                    <a:cxn ang="0">
                      <a:pos x="7" y="120"/>
                    </a:cxn>
                    <a:cxn ang="0">
                      <a:pos x="63" y="100"/>
                    </a:cxn>
                    <a:cxn ang="0">
                      <a:pos x="57" y="91"/>
                    </a:cxn>
                    <a:cxn ang="0">
                      <a:pos x="58" y="77"/>
                    </a:cxn>
                    <a:cxn ang="0">
                      <a:pos x="22" y="66"/>
                    </a:cxn>
                    <a:cxn ang="0">
                      <a:pos x="12" y="35"/>
                    </a:cxn>
                    <a:cxn ang="0">
                      <a:pos x="30" y="10"/>
                    </a:cxn>
                    <a:cxn ang="0">
                      <a:pos x="63" y="0"/>
                    </a:cxn>
                    <a:cxn ang="0">
                      <a:pos x="117" y="0"/>
                    </a:cxn>
                    <a:cxn ang="0">
                      <a:pos x="34" y="21"/>
                    </a:cxn>
                    <a:cxn ang="0">
                      <a:pos x="36" y="50"/>
                    </a:cxn>
                    <a:cxn ang="0">
                      <a:pos x="52" y="69"/>
                    </a:cxn>
                    <a:cxn ang="0">
                      <a:pos x="81" y="60"/>
                    </a:cxn>
                    <a:cxn ang="0">
                      <a:pos x="83" y="51"/>
                    </a:cxn>
                    <a:cxn ang="0">
                      <a:pos x="65" y="10"/>
                    </a:cxn>
                    <a:cxn ang="0">
                      <a:pos x="51" y="8"/>
                    </a:cxn>
                    <a:cxn ang="0">
                      <a:pos x="34" y="21"/>
                    </a:cxn>
                    <a:cxn ang="0">
                      <a:pos x="32" y="114"/>
                    </a:cxn>
                    <a:cxn ang="0">
                      <a:pos x="22" y="126"/>
                    </a:cxn>
                    <a:cxn ang="0">
                      <a:pos x="21" y="140"/>
                    </a:cxn>
                    <a:cxn ang="0">
                      <a:pos x="54" y="160"/>
                    </a:cxn>
                    <a:cxn ang="0">
                      <a:pos x="93" y="147"/>
                    </a:cxn>
                    <a:cxn ang="0">
                      <a:pos x="94" y="126"/>
                    </a:cxn>
                    <a:cxn ang="0">
                      <a:pos x="77" y="111"/>
                    </a:cxn>
                    <a:cxn ang="0">
                      <a:pos x="70" y="107"/>
                    </a:cxn>
                    <a:cxn ang="0">
                      <a:pos x="63" y="107"/>
                    </a:cxn>
                    <a:cxn ang="0">
                      <a:pos x="32" y="114"/>
                    </a:cxn>
                  </a:cxnLst>
                  <a:rect l="0" t="0" r="r" b="b"/>
                  <a:pathLst>
                    <a:path w="117" h="171">
                      <a:moveTo>
                        <a:pt x="102" y="8"/>
                      </a:moveTo>
                      <a:cubicBezTo>
                        <a:pt x="88" y="8"/>
                        <a:pt x="88" y="8"/>
                        <a:pt x="88" y="8"/>
                      </a:cubicBezTo>
                      <a:cubicBezTo>
                        <a:pt x="97" y="15"/>
                        <a:pt x="105" y="25"/>
                        <a:pt x="104" y="40"/>
                      </a:cubicBezTo>
                      <a:cubicBezTo>
                        <a:pt x="104" y="56"/>
                        <a:pt x="94" y="62"/>
                        <a:pt x="85" y="69"/>
                      </a:cubicBezTo>
                      <a:cubicBezTo>
                        <a:pt x="83" y="71"/>
                        <a:pt x="79" y="75"/>
                        <a:pt x="79" y="77"/>
                      </a:cubicBezTo>
                      <a:cubicBezTo>
                        <a:pt x="75" y="85"/>
                        <a:pt x="84" y="90"/>
                        <a:pt x="89" y="94"/>
                      </a:cubicBezTo>
                      <a:cubicBezTo>
                        <a:pt x="93" y="97"/>
                        <a:pt x="96" y="99"/>
                        <a:pt x="99" y="102"/>
                      </a:cubicBezTo>
                      <a:cubicBezTo>
                        <a:pt x="106" y="108"/>
                        <a:pt x="112" y="115"/>
                        <a:pt x="112" y="128"/>
                      </a:cubicBezTo>
                      <a:cubicBezTo>
                        <a:pt x="112" y="141"/>
                        <a:pt x="104" y="151"/>
                        <a:pt x="95" y="157"/>
                      </a:cubicBezTo>
                      <a:cubicBezTo>
                        <a:pt x="86" y="164"/>
                        <a:pt x="74" y="168"/>
                        <a:pt x="61" y="169"/>
                      </a:cubicBezTo>
                      <a:cubicBezTo>
                        <a:pt x="45" y="171"/>
                        <a:pt x="31" y="169"/>
                        <a:pt x="20" y="164"/>
                      </a:cubicBezTo>
                      <a:cubicBezTo>
                        <a:pt x="10" y="160"/>
                        <a:pt x="0" y="151"/>
                        <a:pt x="0" y="138"/>
                      </a:cubicBezTo>
                      <a:cubicBezTo>
                        <a:pt x="0" y="131"/>
                        <a:pt x="3" y="124"/>
                        <a:pt x="7" y="120"/>
                      </a:cubicBezTo>
                      <a:cubicBezTo>
                        <a:pt x="18" y="106"/>
                        <a:pt x="38" y="102"/>
                        <a:pt x="63" y="100"/>
                      </a:cubicBezTo>
                      <a:cubicBezTo>
                        <a:pt x="61" y="98"/>
                        <a:pt x="58" y="95"/>
                        <a:pt x="57" y="91"/>
                      </a:cubicBezTo>
                      <a:cubicBezTo>
                        <a:pt x="55" y="86"/>
                        <a:pt x="56" y="81"/>
                        <a:pt x="58" y="77"/>
                      </a:cubicBezTo>
                      <a:cubicBezTo>
                        <a:pt x="43" y="79"/>
                        <a:pt x="30" y="74"/>
                        <a:pt x="22" y="66"/>
                      </a:cubicBezTo>
                      <a:cubicBezTo>
                        <a:pt x="15" y="60"/>
                        <a:pt x="10" y="48"/>
                        <a:pt x="12" y="35"/>
                      </a:cubicBezTo>
                      <a:cubicBezTo>
                        <a:pt x="15" y="24"/>
                        <a:pt x="22" y="16"/>
                        <a:pt x="30" y="10"/>
                      </a:cubicBezTo>
                      <a:cubicBezTo>
                        <a:pt x="39" y="4"/>
                        <a:pt x="49" y="0"/>
                        <a:pt x="63" y="0"/>
                      </a:cubicBezTo>
                      <a:cubicBezTo>
                        <a:pt x="117" y="0"/>
                        <a:pt x="117" y="0"/>
                        <a:pt x="117" y="0"/>
                      </a:cubicBezTo>
                      <a:moveTo>
                        <a:pt x="34" y="21"/>
                      </a:moveTo>
                      <a:cubicBezTo>
                        <a:pt x="31" y="30"/>
                        <a:pt x="33" y="42"/>
                        <a:pt x="36" y="50"/>
                      </a:cubicBezTo>
                      <a:cubicBezTo>
                        <a:pt x="40" y="59"/>
                        <a:pt x="45" y="66"/>
                        <a:pt x="52" y="69"/>
                      </a:cubicBezTo>
                      <a:cubicBezTo>
                        <a:pt x="63" y="74"/>
                        <a:pt x="77" y="69"/>
                        <a:pt x="81" y="60"/>
                      </a:cubicBezTo>
                      <a:cubicBezTo>
                        <a:pt x="83" y="57"/>
                        <a:pt x="83" y="53"/>
                        <a:pt x="83" y="51"/>
                      </a:cubicBezTo>
                      <a:cubicBezTo>
                        <a:pt x="85" y="33"/>
                        <a:pt x="75" y="16"/>
                        <a:pt x="65" y="10"/>
                      </a:cubicBezTo>
                      <a:cubicBezTo>
                        <a:pt x="61" y="8"/>
                        <a:pt x="56" y="7"/>
                        <a:pt x="51" y="8"/>
                      </a:cubicBezTo>
                      <a:cubicBezTo>
                        <a:pt x="42" y="9"/>
                        <a:pt x="36" y="14"/>
                        <a:pt x="34" y="21"/>
                      </a:cubicBezTo>
                      <a:moveTo>
                        <a:pt x="32" y="114"/>
                      </a:moveTo>
                      <a:cubicBezTo>
                        <a:pt x="29" y="116"/>
                        <a:pt x="24" y="120"/>
                        <a:pt x="22" y="126"/>
                      </a:cubicBezTo>
                      <a:cubicBezTo>
                        <a:pt x="20" y="130"/>
                        <a:pt x="20" y="136"/>
                        <a:pt x="21" y="140"/>
                      </a:cubicBezTo>
                      <a:cubicBezTo>
                        <a:pt x="25" y="152"/>
                        <a:pt x="39" y="159"/>
                        <a:pt x="54" y="160"/>
                      </a:cubicBezTo>
                      <a:cubicBezTo>
                        <a:pt x="70" y="161"/>
                        <a:pt x="86" y="159"/>
                        <a:pt x="93" y="147"/>
                      </a:cubicBezTo>
                      <a:cubicBezTo>
                        <a:pt x="97" y="141"/>
                        <a:pt x="97" y="132"/>
                        <a:pt x="94" y="126"/>
                      </a:cubicBezTo>
                      <a:cubicBezTo>
                        <a:pt x="89" y="119"/>
                        <a:pt x="83" y="116"/>
                        <a:pt x="77" y="111"/>
                      </a:cubicBezTo>
                      <a:cubicBezTo>
                        <a:pt x="75" y="110"/>
                        <a:pt x="73" y="108"/>
                        <a:pt x="70" y="107"/>
                      </a:cubicBezTo>
                      <a:cubicBezTo>
                        <a:pt x="68" y="106"/>
                        <a:pt x="65" y="107"/>
                        <a:pt x="63" y="107"/>
                      </a:cubicBezTo>
                      <a:cubicBezTo>
                        <a:pt x="50" y="107"/>
                        <a:pt x="40" y="109"/>
                        <a:pt x="32" y="114"/>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graphicFrame>
        <p:nvGraphicFramePr>
          <p:cNvPr id="28" name="Content Placeholder 4"/>
          <p:cNvGraphicFramePr>
            <a:graphicFrameLocks/>
          </p:cNvGraphicFramePr>
          <p:nvPr>
            <p:extLst>
              <p:ext uri="{D42A27DB-BD31-4B8C-83A1-F6EECF244321}">
                <p14:modId xmlns="" xmlns:p14="http://schemas.microsoft.com/office/powerpoint/2010/main" val="525658508"/>
              </p:ext>
            </p:extLst>
          </p:nvPr>
        </p:nvGraphicFramePr>
        <p:xfrm>
          <a:off x="287523" y="2475302"/>
          <a:ext cx="4464497" cy="3654035"/>
        </p:xfrm>
        <a:graphic>
          <a:graphicData uri="http://schemas.openxmlformats.org/drawingml/2006/chart">
            <c:chart xmlns:c="http://schemas.openxmlformats.org/drawingml/2006/chart" xmlns:r="http://schemas.openxmlformats.org/officeDocument/2006/relationships" r:id="rId3"/>
          </a:graphicData>
        </a:graphic>
      </p:graphicFrame>
      <p:sp>
        <p:nvSpPr>
          <p:cNvPr id="38" name="Freeform 19"/>
          <p:cNvSpPr>
            <a:spLocks noChangeAspect="1"/>
          </p:cNvSpPr>
          <p:nvPr/>
        </p:nvSpPr>
        <p:spPr bwMode="auto">
          <a:xfrm>
            <a:off x="5400092" y="2672916"/>
            <a:ext cx="1698042" cy="1758261"/>
          </a:xfrm>
          <a:custGeom>
            <a:avLst/>
            <a:gdLst/>
            <a:ahLst/>
            <a:cxnLst>
              <a:cxn ang="0">
                <a:pos x="194" y="36"/>
              </a:cxn>
              <a:cxn ang="0">
                <a:pos x="176" y="56"/>
              </a:cxn>
              <a:cxn ang="0">
                <a:pos x="0" y="160"/>
              </a:cxn>
              <a:cxn ang="0">
                <a:pos x="58" y="142"/>
              </a:cxn>
              <a:cxn ang="0">
                <a:pos x="22" y="114"/>
              </a:cxn>
              <a:cxn ang="0">
                <a:pos x="38" y="113"/>
              </a:cxn>
              <a:cxn ang="0">
                <a:pos x="7" y="74"/>
              </a:cxn>
              <a:cxn ang="0">
                <a:pos x="24" y="77"/>
              </a:cxn>
              <a:cxn ang="0">
                <a:pos x="12" y="24"/>
              </a:cxn>
              <a:cxn ang="0">
                <a:pos x="95" y="66"/>
              </a:cxn>
              <a:cxn ang="0">
                <a:pos x="165" y="29"/>
              </a:cxn>
              <a:cxn ang="0">
                <a:pos x="190" y="21"/>
              </a:cxn>
              <a:cxn ang="0">
                <a:pos x="173" y="42"/>
              </a:cxn>
              <a:cxn ang="0">
                <a:pos x="194" y="36"/>
              </a:cxn>
            </a:cxnLst>
            <a:rect l="0" t="0" r="r" b="b"/>
            <a:pathLst>
              <a:path w="194" h="207">
                <a:moveTo>
                  <a:pt x="194" y="36"/>
                </a:moveTo>
                <a:cubicBezTo>
                  <a:pt x="193" y="43"/>
                  <a:pt x="182" y="51"/>
                  <a:pt x="176" y="56"/>
                </a:cubicBezTo>
                <a:cubicBezTo>
                  <a:pt x="182" y="149"/>
                  <a:pt x="77" y="207"/>
                  <a:pt x="0" y="160"/>
                </a:cubicBezTo>
                <a:cubicBezTo>
                  <a:pt x="22" y="160"/>
                  <a:pt x="46" y="154"/>
                  <a:pt x="58" y="142"/>
                </a:cubicBezTo>
                <a:cubicBezTo>
                  <a:pt x="40" y="139"/>
                  <a:pt x="27" y="131"/>
                  <a:pt x="22" y="114"/>
                </a:cubicBezTo>
                <a:cubicBezTo>
                  <a:pt x="27" y="114"/>
                  <a:pt x="35" y="116"/>
                  <a:pt x="38" y="113"/>
                </a:cubicBezTo>
                <a:cubicBezTo>
                  <a:pt x="21" y="107"/>
                  <a:pt x="8" y="97"/>
                  <a:pt x="7" y="74"/>
                </a:cubicBezTo>
                <a:cubicBezTo>
                  <a:pt x="13" y="75"/>
                  <a:pt x="16" y="78"/>
                  <a:pt x="24" y="77"/>
                </a:cubicBezTo>
                <a:cubicBezTo>
                  <a:pt x="13" y="70"/>
                  <a:pt x="0" y="44"/>
                  <a:pt x="12" y="24"/>
                </a:cubicBezTo>
                <a:cubicBezTo>
                  <a:pt x="31" y="46"/>
                  <a:pt x="56" y="63"/>
                  <a:pt x="95" y="66"/>
                </a:cubicBezTo>
                <a:cubicBezTo>
                  <a:pt x="86" y="25"/>
                  <a:pt x="140" y="0"/>
                  <a:pt x="165" y="29"/>
                </a:cubicBezTo>
                <a:cubicBezTo>
                  <a:pt x="174" y="27"/>
                  <a:pt x="182" y="24"/>
                  <a:pt x="190" y="21"/>
                </a:cubicBezTo>
                <a:cubicBezTo>
                  <a:pt x="187" y="30"/>
                  <a:pt x="180" y="36"/>
                  <a:pt x="173" y="42"/>
                </a:cubicBezTo>
                <a:cubicBezTo>
                  <a:pt x="181" y="40"/>
                  <a:pt x="188" y="39"/>
                  <a:pt x="194" y="36"/>
                </a:cubicBezTo>
              </a:path>
            </a:pathLst>
          </a:custGeom>
          <a:solidFill>
            <a:schemeClr val="bg2">
              <a:alpha val="28000"/>
            </a:schemeClr>
          </a:solidFill>
          <a:ln w="9525">
            <a:noFill/>
            <a:round/>
            <a:headEnd/>
            <a:tailEnd/>
          </a:ln>
        </p:spPr>
        <p:txBody>
          <a:bodyPr vert="horz" wrap="square" lIns="91440" tIns="45720" rIns="91440" bIns="45720" numCol="1" anchor="t" anchorCtr="0" compatLnSpc="1">
            <a:prstTxWarp prst="textNoShape">
              <a:avLst/>
            </a:prstTxWarp>
          </a:bodyPr>
          <a:lstStyle/>
          <a:p>
            <a:pPr algn="r"/>
            <a:endParaRPr lang="en-GB"/>
          </a:p>
        </p:txBody>
      </p:sp>
      <p:sp>
        <p:nvSpPr>
          <p:cNvPr id="40" name="Rectangle 39"/>
          <p:cNvSpPr/>
          <p:nvPr/>
        </p:nvSpPr>
        <p:spPr>
          <a:xfrm>
            <a:off x="5328084" y="2618909"/>
            <a:ext cx="3539986" cy="954107"/>
          </a:xfrm>
          <a:prstGeom prst="rect">
            <a:avLst/>
          </a:prstGeom>
        </p:spPr>
        <p:txBody>
          <a:bodyPr wrap="square">
            <a:spAutoFit/>
          </a:bodyPr>
          <a:lstStyle/>
          <a:p>
            <a:pPr algn="r"/>
            <a:r>
              <a:rPr lang="en-GB" sz="1400" dirty="0">
                <a:solidFill>
                  <a:schemeClr val="tx1">
                    <a:lumMod val="75000"/>
                    <a:lumOff val="25000"/>
                  </a:schemeClr>
                </a:solidFill>
              </a:rPr>
              <a:t>“"</a:t>
            </a:r>
            <a:r>
              <a:rPr lang="en-GB" sz="1400" dirty="0" err="1">
                <a:solidFill>
                  <a:schemeClr val="tx1">
                    <a:lumMod val="75000"/>
                    <a:lumOff val="25000"/>
                  </a:schemeClr>
                </a:solidFill>
              </a:rPr>
              <a:t>Y'day</a:t>
            </a:r>
            <a:r>
              <a:rPr lang="en-GB" sz="1400" dirty="0">
                <a:solidFill>
                  <a:schemeClr val="tx1">
                    <a:lumMod val="75000"/>
                    <a:lumOff val="25000"/>
                  </a:schemeClr>
                </a:solidFill>
              </a:rPr>
              <a:t> in </a:t>
            </a:r>
            <a:r>
              <a:rPr lang="en-GB" sz="1400" dirty="0" err="1">
                <a:solidFill>
                  <a:schemeClr val="tx1">
                    <a:lumMod val="75000"/>
                    <a:lumOff val="25000"/>
                  </a:schemeClr>
                </a:solidFill>
              </a:rPr>
              <a:t>london</a:t>
            </a:r>
            <a:r>
              <a:rPr lang="en-GB" sz="1400" dirty="0">
                <a:solidFill>
                  <a:schemeClr val="tx1">
                    <a:lumMod val="75000"/>
                    <a:lumOff val="25000"/>
                  </a:schemeClr>
                </a:solidFill>
              </a:rPr>
              <a:t> was amazing, (first time </a:t>
            </a:r>
            <a:r>
              <a:rPr lang="en-GB" sz="1400" dirty="0" err="1">
                <a:solidFill>
                  <a:schemeClr val="tx1">
                    <a:lumMod val="75000"/>
                    <a:lumOff val="25000"/>
                  </a:schemeClr>
                </a:solidFill>
              </a:rPr>
              <a:t>ive</a:t>
            </a:r>
            <a:r>
              <a:rPr lang="en-GB" sz="1400" dirty="0">
                <a:solidFill>
                  <a:schemeClr val="tx1">
                    <a:lumMod val="75000"/>
                    <a:lumOff val="25000"/>
                  </a:schemeClr>
                </a:solidFill>
              </a:rPr>
              <a:t> ever hit 10,000 steps on my fitness app) today is going to be better. #</a:t>
            </a:r>
            <a:r>
              <a:rPr lang="en-GB" sz="1400" dirty="0" err="1">
                <a:solidFill>
                  <a:schemeClr val="tx1">
                    <a:lumMod val="75000"/>
                    <a:lumOff val="25000"/>
                  </a:schemeClr>
                </a:solidFill>
              </a:rPr>
              <a:t>LoveLondon</a:t>
            </a:r>
            <a:r>
              <a:rPr lang="en-GB" sz="1400" dirty="0">
                <a:solidFill>
                  <a:schemeClr val="tx1">
                    <a:lumMod val="75000"/>
                    <a:lumOff val="25000"/>
                  </a:schemeClr>
                </a:solidFill>
              </a:rPr>
              <a:t>”</a:t>
            </a:r>
            <a:endParaRPr lang="en-GB" sz="1400" i="1" dirty="0">
              <a:solidFill>
                <a:schemeClr val="tx1">
                  <a:lumMod val="75000"/>
                  <a:lumOff val="25000"/>
                </a:schemeClr>
              </a:solidFill>
            </a:endParaRPr>
          </a:p>
        </p:txBody>
      </p:sp>
      <p:sp>
        <p:nvSpPr>
          <p:cNvPr id="42" name="Rectangle 41"/>
          <p:cNvSpPr/>
          <p:nvPr/>
        </p:nvSpPr>
        <p:spPr>
          <a:xfrm>
            <a:off x="5048453" y="5139189"/>
            <a:ext cx="3819617" cy="954107"/>
          </a:xfrm>
          <a:prstGeom prst="rect">
            <a:avLst/>
          </a:prstGeom>
        </p:spPr>
        <p:txBody>
          <a:bodyPr wrap="square">
            <a:spAutoFit/>
          </a:bodyPr>
          <a:lstStyle/>
          <a:p>
            <a:pPr algn="r"/>
            <a:r>
              <a:rPr lang="en-GB" sz="1400" dirty="0">
                <a:solidFill>
                  <a:schemeClr val="tx1">
                    <a:lumMod val="75000"/>
                    <a:lumOff val="25000"/>
                  </a:schemeClr>
                </a:solidFill>
              </a:rPr>
              <a:t>"Okay, I was </a:t>
            </a:r>
            <a:r>
              <a:rPr lang="en-GB" sz="1400" dirty="0" err="1">
                <a:solidFill>
                  <a:schemeClr val="tx1">
                    <a:lumMod val="75000"/>
                    <a:lumOff val="25000"/>
                  </a:schemeClr>
                </a:solidFill>
              </a:rPr>
              <a:t>skeptical</a:t>
            </a:r>
            <a:r>
              <a:rPr lang="en-GB" sz="1400" dirty="0">
                <a:solidFill>
                  <a:schemeClr val="tx1">
                    <a:lumMod val="75000"/>
                    <a:lumOff val="25000"/>
                  </a:schemeClr>
                </a:solidFill>
              </a:rPr>
              <a:t> about this running app I got last night, but it turned out to be so good that I went ahead and got the running beginner's training app for it!”</a:t>
            </a:r>
            <a:endParaRPr lang="en-GB" sz="1400" i="1" dirty="0">
              <a:solidFill>
                <a:schemeClr val="tx1">
                  <a:lumMod val="75000"/>
                  <a:lumOff val="25000"/>
                </a:schemeClr>
              </a:solidFill>
            </a:endParaRPr>
          </a:p>
        </p:txBody>
      </p:sp>
      <p:sp>
        <p:nvSpPr>
          <p:cNvPr id="43" name="Rectangle 42"/>
          <p:cNvSpPr/>
          <p:nvPr/>
        </p:nvSpPr>
        <p:spPr>
          <a:xfrm>
            <a:off x="4608513" y="3879049"/>
            <a:ext cx="3564396" cy="954107"/>
          </a:xfrm>
          <a:prstGeom prst="rect">
            <a:avLst/>
          </a:prstGeom>
        </p:spPr>
        <p:txBody>
          <a:bodyPr wrap="square">
            <a:spAutoFit/>
          </a:bodyPr>
          <a:lstStyle/>
          <a:p>
            <a:r>
              <a:rPr lang="en-GB" sz="1400" dirty="0">
                <a:solidFill>
                  <a:schemeClr val="tx1">
                    <a:lumMod val="75000"/>
                    <a:lumOff val="25000"/>
                  </a:schemeClr>
                </a:solidFill>
              </a:rPr>
              <a:t>“Fun </a:t>
            </a:r>
            <a:r>
              <a:rPr lang="en-GB" sz="1400" dirty="0" err="1">
                <a:solidFill>
                  <a:schemeClr val="tx1">
                    <a:lumMod val="75000"/>
                    <a:lumOff val="25000"/>
                  </a:schemeClr>
                </a:solidFill>
              </a:rPr>
              <a:t>nite</a:t>
            </a:r>
            <a:r>
              <a:rPr lang="en-GB" sz="1400" dirty="0">
                <a:solidFill>
                  <a:schemeClr val="tx1">
                    <a:lumMod val="75000"/>
                    <a:lumOff val="25000"/>
                  </a:schemeClr>
                </a:solidFill>
              </a:rPr>
              <a:t>, </a:t>
            </a:r>
            <a:r>
              <a:rPr lang="en-GB" sz="1400" dirty="0" err="1">
                <a:solidFill>
                  <a:schemeClr val="tx1">
                    <a:lumMod val="75000"/>
                    <a:lumOff val="25000"/>
                  </a:schemeClr>
                </a:solidFill>
              </a:rPr>
              <a:t>i've</a:t>
            </a:r>
            <a:r>
              <a:rPr lang="en-GB" sz="1400" dirty="0">
                <a:solidFill>
                  <a:schemeClr val="tx1">
                    <a:lumMod val="75000"/>
                    <a:lumOff val="25000"/>
                  </a:schemeClr>
                </a:solidFill>
              </a:rPr>
              <a:t> brushed my teeth wrapped my hair, and put my jam jams on </a:t>
            </a:r>
            <a:r>
              <a:rPr lang="en-GB" sz="1400" dirty="0" err="1">
                <a:solidFill>
                  <a:schemeClr val="tx1">
                    <a:lumMod val="75000"/>
                    <a:lumOff val="25000"/>
                  </a:schemeClr>
                </a:solidFill>
              </a:rPr>
              <a:t>lol</a:t>
            </a:r>
            <a:r>
              <a:rPr lang="en-GB" sz="1400" dirty="0">
                <a:solidFill>
                  <a:schemeClr val="tx1">
                    <a:lumMod val="75000"/>
                    <a:lumOff val="25000"/>
                  </a:schemeClr>
                </a:solidFill>
              </a:rPr>
              <a:t>..now </a:t>
            </a:r>
            <a:r>
              <a:rPr lang="en-GB" sz="1400" dirty="0" err="1">
                <a:solidFill>
                  <a:schemeClr val="tx1">
                    <a:lumMod val="75000"/>
                    <a:lumOff val="25000"/>
                  </a:schemeClr>
                </a:solidFill>
              </a:rPr>
              <a:t>im</a:t>
            </a:r>
            <a:r>
              <a:rPr lang="en-GB" sz="1400" dirty="0">
                <a:solidFill>
                  <a:schemeClr val="tx1">
                    <a:lumMod val="75000"/>
                    <a:lumOff val="25000"/>
                  </a:schemeClr>
                </a:solidFill>
              </a:rPr>
              <a:t> </a:t>
            </a:r>
            <a:r>
              <a:rPr lang="en-GB" sz="1400" dirty="0" err="1">
                <a:solidFill>
                  <a:schemeClr val="tx1">
                    <a:lumMod val="75000"/>
                    <a:lumOff val="25000"/>
                  </a:schemeClr>
                </a:solidFill>
              </a:rPr>
              <a:t>gona</a:t>
            </a:r>
            <a:r>
              <a:rPr lang="en-GB" sz="1400" dirty="0">
                <a:solidFill>
                  <a:schemeClr val="tx1">
                    <a:lumMod val="75000"/>
                    <a:lumOff val="25000"/>
                  </a:schemeClr>
                </a:solidFill>
              </a:rPr>
              <a:t> lay it down and play my "relax n sleep" app!”</a:t>
            </a:r>
            <a:endParaRPr lang="en-GB" sz="1400" dirty="0">
              <a:solidFill>
                <a:schemeClr val="tx1">
                  <a:lumMod val="75000"/>
                  <a:lumOff val="25000"/>
                </a:schemeClr>
              </a:solidFill>
            </a:endParaRPr>
          </a:p>
        </p:txBody>
      </p:sp>
      <p:sp>
        <p:nvSpPr>
          <p:cNvPr id="52" name="Freeform 22"/>
          <p:cNvSpPr>
            <a:spLocks noChangeAspect="1"/>
          </p:cNvSpPr>
          <p:nvPr/>
        </p:nvSpPr>
        <p:spPr bwMode="auto">
          <a:xfrm>
            <a:off x="7812868" y="4532434"/>
            <a:ext cx="721181" cy="1560862"/>
          </a:xfrm>
          <a:custGeom>
            <a:avLst/>
            <a:gdLst/>
            <a:ahLst/>
            <a:cxnLst>
              <a:cxn ang="0">
                <a:pos x="90" y="1"/>
              </a:cxn>
              <a:cxn ang="0">
                <a:pos x="90" y="34"/>
              </a:cxn>
              <a:cxn ang="0">
                <a:pos x="62" y="39"/>
              </a:cxn>
              <a:cxn ang="0">
                <a:pos x="60" y="65"/>
              </a:cxn>
              <a:cxn ang="0">
                <a:pos x="90" y="65"/>
              </a:cxn>
              <a:cxn ang="0">
                <a:pos x="87" y="98"/>
              </a:cxn>
              <a:cxn ang="0">
                <a:pos x="61" y="98"/>
              </a:cxn>
              <a:cxn ang="0">
                <a:pos x="61" y="195"/>
              </a:cxn>
              <a:cxn ang="0">
                <a:pos x="20" y="195"/>
              </a:cxn>
              <a:cxn ang="0">
                <a:pos x="20" y="98"/>
              </a:cxn>
              <a:cxn ang="0">
                <a:pos x="0" y="98"/>
              </a:cxn>
              <a:cxn ang="0">
                <a:pos x="0" y="65"/>
              </a:cxn>
              <a:cxn ang="0">
                <a:pos x="19" y="65"/>
              </a:cxn>
              <a:cxn ang="0">
                <a:pos x="30" y="13"/>
              </a:cxn>
              <a:cxn ang="0">
                <a:pos x="90" y="1"/>
              </a:cxn>
            </a:cxnLst>
            <a:rect l="0" t="0" r="r" b="b"/>
            <a:pathLst>
              <a:path w="90" h="195">
                <a:moveTo>
                  <a:pt x="90" y="1"/>
                </a:moveTo>
                <a:cubicBezTo>
                  <a:pt x="90" y="34"/>
                  <a:pt x="90" y="34"/>
                  <a:pt x="90" y="34"/>
                </a:cubicBezTo>
                <a:cubicBezTo>
                  <a:pt x="90" y="34"/>
                  <a:pt x="66" y="33"/>
                  <a:pt x="62" y="39"/>
                </a:cubicBezTo>
                <a:cubicBezTo>
                  <a:pt x="59" y="44"/>
                  <a:pt x="60" y="55"/>
                  <a:pt x="60" y="65"/>
                </a:cubicBezTo>
                <a:cubicBezTo>
                  <a:pt x="90" y="65"/>
                  <a:pt x="90" y="65"/>
                  <a:pt x="90" y="65"/>
                </a:cubicBezTo>
                <a:cubicBezTo>
                  <a:pt x="90" y="77"/>
                  <a:pt x="88" y="88"/>
                  <a:pt x="87" y="98"/>
                </a:cubicBezTo>
                <a:cubicBezTo>
                  <a:pt x="61" y="98"/>
                  <a:pt x="61" y="98"/>
                  <a:pt x="61" y="98"/>
                </a:cubicBezTo>
                <a:cubicBezTo>
                  <a:pt x="61" y="195"/>
                  <a:pt x="61" y="195"/>
                  <a:pt x="61" y="195"/>
                </a:cubicBezTo>
                <a:cubicBezTo>
                  <a:pt x="20" y="195"/>
                  <a:pt x="20" y="195"/>
                  <a:pt x="20" y="195"/>
                </a:cubicBezTo>
                <a:cubicBezTo>
                  <a:pt x="20" y="165"/>
                  <a:pt x="20" y="130"/>
                  <a:pt x="20" y="98"/>
                </a:cubicBezTo>
                <a:cubicBezTo>
                  <a:pt x="0" y="98"/>
                  <a:pt x="0" y="98"/>
                  <a:pt x="0" y="98"/>
                </a:cubicBezTo>
                <a:cubicBezTo>
                  <a:pt x="0" y="65"/>
                  <a:pt x="0" y="65"/>
                  <a:pt x="0" y="65"/>
                </a:cubicBezTo>
                <a:cubicBezTo>
                  <a:pt x="19" y="65"/>
                  <a:pt x="19" y="65"/>
                  <a:pt x="19" y="65"/>
                </a:cubicBezTo>
                <a:cubicBezTo>
                  <a:pt x="20" y="43"/>
                  <a:pt x="19" y="24"/>
                  <a:pt x="30" y="13"/>
                </a:cubicBezTo>
                <a:cubicBezTo>
                  <a:pt x="43" y="0"/>
                  <a:pt x="65" y="2"/>
                  <a:pt x="90" y="1"/>
                </a:cubicBezTo>
              </a:path>
            </a:pathLst>
          </a:custGeom>
          <a:solidFill>
            <a:schemeClr val="bg2">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download.unsplash.com/photo-1427384906349-30452365b5e8"/>
          <p:cNvPicPr>
            <a:picLocks noChangeAspect="1" noChangeArrowheads="1"/>
          </p:cNvPicPr>
          <p:nvPr/>
        </p:nvPicPr>
        <p:blipFill>
          <a:blip r:embed="rId3" cstate="print"/>
          <a:srcRect l="48519" t="7873" r="10241" b="19893"/>
          <a:stretch>
            <a:fillRect/>
          </a:stretch>
        </p:blipFill>
        <p:spPr bwMode="auto">
          <a:xfrm>
            <a:off x="3923928" y="0"/>
            <a:ext cx="5220072" cy="6858003"/>
          </a:xfrm>
          <a:prstGeom prst="rect">
            <a:avLst/>
          </a:prstGeom>
          <a:noFill/>
        </p:spPr>
      </p:pic>
      <p:sp>
        <p:nvSpPr>
          <p:cNvPr id="7" name="Rectangle 6"/>
          <p:cNvSpPr/>
          <p:nvPr/>
        </p:nvSpPr>
        <p:spPr>
          <a:xfrm>
            <a:off x="0" y="0"/>
            <a:ext cx="4129363" cy="6858000"/>
          </a:xfrm>
          <a:prstGeom prst="rect">
            <a:avLst/>
          </a:prstGeom>
          <a:blipFill dpi="0" rotWithShape="1">
            <a:blip r:embed="rId4" cstate="screen">
              <a:grayscl/>
              <a:lum bright="20000" contrast="40000"/>
            </a:blip>
            <a:srcRect/>
            <a:tile tx="0" ty="0" sx="86000" sy="86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5" cstate="email"/>
          <a:srcRect/>
          <a:stretch>
            <a:fillRect/>
          </a:stretch>
        </p:blipFill>
        <p:spPr bwMode="auto">
          <a:xfrm>
            <a:off x="250825" y="260350"/>
            <a:ext cx="2663904" cy="684213"/>
          </a:xfrm>
          <a:prstGeom prst="rect">
            <a:avLst/>
          </a:prstGeom>
          <a:noFill/>
          <a:ln w="9525">
            <a:noFill/>
            <a:miter lim="800000"/>
            <a:headEnd/>
            <a:tailEnd/>
          </a:ln>
          <a:effectLst/>
        </p:spPr>
      </p:pic>
      <p:grpSp>
        <p:nvGrpSpPr>
          <p:cNvPr id="2" name="Group 5"/>
          <p:cNvGrpSpPr>
            <a:grpSpLocks noChangeAspect="1"/>
          </p:cNvGrpSpPr>
          <p:nvPr/>
        </p:nvGrpSpPr>
        <p:grpSpPr bwMode="auto">
          <a:xfrm>
            <a:off x="250826" y="260350"/>
            <a:ext cx="2656032" cy="684000"/>
            <a:chOff x="158" y="938"/>
            <a:chExt cx="1860" cy="479"/>
          </a:xfrm>
        </p:grpSpPr>
        <p:sp>
          <p:nvSpPr>
            <p:cNvPr id="9"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8" name="Rectangle 27"/>
          <p:cNvSpPr/>
          <p:nvPr/>
        </p:nvSpPr>
        <p:spPr>
          <a:xfrm>
            <a:off x="235548" y="6015952"/>
            <a:ext cx="3040308" cy="676212"/>
          </a:xfrm>
          <a:prstGeom prst="rect">
            <a:avLst/>
          </a:prstGeom>
          <a:noFill/>
        </p:spPr>
        <p:txBody>
          <a:bodyPr wrap="square" lIns="90000" tIns="46800" rIns="90000" bIns="46800">
            <a:spAutoFit/>
          </a:bodyPr>
          <a:lstStyle/>
          <a:p>
            <a:pPr defTabSz="457200" fontAlgn="auto">
              <a:lnSpc>
                <a:spcPct val="90000"/>
              </a:lnSpc>
              <a:spcBef>
                <a:spcPts val="0"/>
              </a:spcBef>
              <a:spcAft>
                <a:spcPts val="0"/>
              </a:spcAft>
              <a:buClr>
                <a:srgbClr val="009D8E"/>
              </a:buClr>
              <a:buSzPct val="100000"/>
            </a:pPr>
            <a:r>
              <a:rPr lang="en-GB" sz="1400" i="0" dirty="0">
                <a:solidFill>
                  <a:schemeClr val="tx1">
                    <a:lumMod val="65000"/>
                    <a:lumOff val="35000"/>
                  </a:schemeClr>
                </a:solidFill>
                <a:latin typeface="Arial"/>
                <a:cs typeface="+mn-cs"/>
              </a:rPr>
              <a:t>For more </a:t>
            </a:r>
            <a:r>
              <a:rPr lang="en-GB" sz="1400" i="0" dirty="0">
                <a:solidFill>
                  <a:schemeClr val="tx1">
                    <a:lumMod val="65000"/>
                    <a:lumOff val="35000"/>
                  </a:schemeClr>
                </a:solidFill>
                <a:latin typeface="Arial"/>
                <a:cs typeface="+mn-cs"/>
              </a:rPr>
              <a:t>information including tailored implications for your brand, please contact your </a:t>
            </a:r>
            <a:r>
              <a:rPr lang="en-GB" sz="1400" b="1" i="0" dirty="0">
                <a:solidFill>
                  <a:schemeClr val="bg2"/>
                </a:solidFill>
                <a:latin typeface="Arial"/>
                <a:cs typeface="+mn-cs"/>
              </a:rPr>
              <a:t>Account Team</a:t>
            </a:r>
            <a:r>
              <a:rPr lang="en-GB" sz="1400" i="0" dirty="0">
                <a:solidFill>
                  <a:schemeClr val="tx1">
                    <a:lumMod val="65000"/>
                    <a:lumOff val="35000"/>
                  </a:schemeClr>
                </a:solidFill>
                <a:latin typeface="Arial"/>
                <a:cs typeface="+mn-cs"/>
              </a:rPr>
              <a:t>.</a:t>
            </a:r>
            <a:endParaRPr lang="en-GB" sz="1400" i="0" dirty="0">
              <a:solidFill>
                <a:schemeClr val="bg2"/>
              </a:solidFill>
              <a:latin typeface="Arial"/>
              <a:cs typeface="+mn-cs"/>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50826" y="1196975"/>
            <a:ext cx="4284660" cy="4932364"/>
          </a:xfrm>
        </p:spPr>
        <p:txBody>
          <a:bodyPr/>
          <a:lstStyle/>
          <a:p>
            <a:pPr marL="0" indent="0" defTabSz="914400">
              <a:lnSpc>
                <a:spcPct val="100000"/>
              </a:lnSpc>
              <a:spcBef>
                <a:spcPts val="0"/>
              </a:spcBef>
              <a:buClrTx/>
              <a:defRPr/>
            </a:pPr>
            <a:r>
              <a:rPr lang="en-GB" sz="1400" b="1" dirty="0">
                <a:latin typeface="Arial"/>
              </a:rPr>
              <a:t>Amazon</a:t>
            </a:r>
            <a:r>
              <a:rPr lang="en-GB" sz="1400" dirty="0">
                <a:latin typeface="Arial"/>
              </a:rPr>
              <a:t> filed a patent in December 2013 for what it calls “Anticipatory Shipping”, a method for delivering packages before the customer even makes a purchase.</a:t>
            </a:r>
          </a:p>
          <a:p>
            <a:pPr marL="0" indent="0" defTabSz="914400">
              <a:lnSpc>
                <a:spcPct val="100000"/>
              </a:lnSpc>
              <a:spcBef>
                <a:spcPts val="0"/>
              </a:spcBef>
              <a:buClrTx/>
              <a:defRPr/>
            </a:pPr>
            <a:endParaRPr lang="en-GB" sz="1400" dirty="0">
              <a:latin typeface="Arial"/>
            </a:endParaRPr>
          </a:p>
          <a:p>
            <a:pPr marL="0" indent="0" defTabSz="914400">
              <a:lnSpc>
                <a:spcPct val="100000"/>
              </a:lnSpc>
              <a:spcBef>
                <a:spcPts val="0"/>
              </a:spcBef>
              <a:buClrTx/>
              <a:defRPr/>
            </a:pPr>
            <a:r>
              <a:rPr lang="en-GB" sz="1400" dirty="0">
                <a:latin typeface="Arial"/>
              </a:rPr>
              <a:t>The company has said that it may consider several factors, including purchase history, product searches, wish-lists, shopping-cart contents, and even the length of time the customer’s cursor hovers over an item, in deciding what to ship and when to ship it in anticipation of a purchase. According to the patent,  the packages could wait at the shippers’ hubs or on trucks until an order arrives. </a:t>
            </a:r>
          </a:p>
          <a:p>
            <a:pPr marL="0" indent="0" defTabSz="914400">
              <a:lnSpc>
                <a:spcPct val="100000"/>
              </a:lnSpc>
              <a:spcBef>
                <a:spcPts val="0"/>
              </a:spcBef>
              <a:buClrTx/>
              <a:defRPr/>
            </a:pPr>
            <a:r>
              <a:rPr lang="en-GB" sz="1400" dirty="0">
                <a:latin typeface="Arial"/>
              </a:rPr>
              <a:t>  </a:t>
            </a:r>
          </a:p>
          <a:p>
            <a:pPr marL="0" indent="0" defTabSz="914400">
              <a:lnSpc>
                <a:spcPct val="100000"/>
              </a:lnSpc>
              <a:spcBef>
                <a:spcPts val="0"/>
              </a:spcBef>
              <a:buClrTx/>
              <a:defRPr/>
            </a:pPr>
            <a:r>
              <a:rPr lang="en-GB" sz="1400" dirty="0">
                <a:latin typeface="Arial"/>
              </a:rPr>
              <a:t>The scheme promises to cut delivery times, addressing the disadvantage that many online merchants express  -  the necessary delay between the ordering and the receiving of a purchased item. </a:t>
            </a:r>
            <a:endParaRPr lang="en-GB" sz="1300" dirty="0">
              <a:latin typeface="Arial"/>
            </a:endParaRPr>
          </a:p>
        </p:txBody>
      </p:sp>
      <p:sp>
        <p:nvSpPr>
          <p:cNvPr id="2" name="Title 1"/>
          <p:cNvSpPr>
            <a:spLocks noGrp="1"/>
          </p:cNvSpPr>
          <p:nvPr>
            <p:ph type="title"/>
          </p:nvPr>
        </p:nvSpPr>
        <p:spPr/>
        <p:txBody>
          <a:bodyPr>
            <a:noAutofit/>
          </a:bodyPr>
          <a:lstStyle/>
          <a:p>
            <a:r>
              <a:rPr lang="en-GB" sz="3200" dirty="0">
                <a:latin typeface="Arial"/>
              </a:rPr>
              <a:t>Amazon “Anticipatory Shipping”</a:t>
            </a:r>
            <a:endParaRPr lang="en-GB" sz="3200" dirty="0">
              <a:latin typeface="Arial"/>
            </a:endParaRPr>
          </a:p>
        </p:txBody>
      </p:sp>
      <p:sp>
        <p:nvSpPr>
          <p:cNvPr id="17" name="Text Placeholder 16"/>
          <p:cNvSpPr>
            <a:spLocks noGrp="1"/>
          </p:cNvSpPr>
          <p:nvPr>
            <p:ph type="body" sz="quarter" idx="11"/>
          </p:nvPr>
        </p:nvSpPr>
        <p:spPr>
          <a:xfrm>
            <a:off x="123793" y="607518"/>
            <a:ext cx="8769380" cy="370422"/>
          </a:xfrm>
        </p:spPr>
        <p:txBody>
          <a:bodyPr/>
          <a:lstStyle/>
          <a:p>
            <a:r>
              <a:rPr lang="en-GB" sz="2000" kern="0" dirty="0">
                <a:latin typeface="Arial"/>
              </a:rPr>
              <a:t>Patent filed for ship-before-you-buy logistics system | Global, 2013</a:t>
            </a:r>
          </a:p>
        </p:txBody>
      </p:sp>
      <p:sp>
        <p:nvSpPr>
          <p:cNvPr id="12" name="Rectangle 11"/>
          <p:cNvSpPr/>
          <p:nvPr/>
        </p:nvSpPr>
        <p:spPr>
          <a:xfrm>
            <a:off x="250824" y="5327676"/>
            <a:ext cx="4284662" cy="8016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000000">
                    <a:lumMod val="65000"/>
                    <a:lumOff val="35000"/>
                  </a:srgbClr>
                </a:solidFill>
                <a:latin typeface="Arial"/>
              </a:rPr>
              <a:t>CONNECTED</a:t>
            </a:r>
            <a:r>
              <a:rPr lang="en-GB" sz="1400" b="1" spc="600" dirty="0">
                <a:solidFill>
                  <a:srgbClr val="000000">
                    <a:lumMod val="65000"/>
                    <a:lumOff val="35000"/>
                  </a:srgbClr>
                </a:solidFill>
                <a:latin typeface="Arial"/>
              </a:rPr>
              <a:t> </a:t>
            </a:r>
            <a:r>
              <a:rPr lang="en-GB" sz="1400" b="1" spc="300" dirty="0">
                <a:solidFill>
                  <a:srgbClr val="000000">
                    <a:lumMod val="65000"/>
                    <a:lumOff val="35000"/>
                  </a:srgbClr>
                </a:solidFill>
                <a:latin typeface="Arial"/>
              </a:rPr>
              <a:t>TRENDS</a:t>
            </a:r>
          </a:p>
          <a:p>
            <a:pPr algn="ctr" defTabSz="457200" fontAlgn="auto">
              <a:spcBef>
                <a:spcPts val="0"/>
              </a:spcBef>
              <a:spcAft>
                <a:spcPts val="0"/>
              </a:spcAft>
              <a:defRPr/>
            </a:pPr>
            <a:r>
              <a:rPr lang="en-GB" sz="1200" dirty="0">
                <a:solidFill>
                  <a:srgbClr val="000000">
                    <a:lumMod val="65000"/>
                    <a:lumOff val="35000"/>
                  </a:srgbClr>
                </a:solidFill>
                <a:latin typeface="Arial"/>
              </a:rPr>
              <a:t>Culture of Immediacy | Probability Gets Personal</a:t>
            </a:r>
          </a:p>
        </p:txBody>
      </p:sp>
      <p:sp>
        <p:nvSpPr>
          <p:cNvPr id="10" name="Rectangle 9"/>
          <p:cNvSpPr/>
          <p:nvPr/>
        </p:nvSpPr>
        <p:spPr>
          <a:xfrm>
            <a:off x="4608511" y="5327676"/>
            <a:ext cx="4284662" cy="80166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algn="ctr" defTabSz="457200" fontAlgn="auto">
              <a:spcBef>
                <a:spcPts val="0"/>
              </a:spcBef>
              <a:spcAft>
                <a:spcPts val="600"/>
              </a:spcAft>
            </a:pPr>
            <a:r>
              <a:rPr lang="en-GB" sz="1400" b="1" spc="300" dirty="0">
                <a:solidFill>
                  <a:srgbClr val="FFFFFF"/>
                </a:solidFill>
                <a:latin typeface="Arial"/>
              </a:rPr>
              <a:t>RELATED</a:t>
            </a:r>
            <a:r>
              <a:rPr lang="en-GB" sz="1400" b="1" spc="600" dirty="0">
                <a:solidFill>
                  <a:srgbClr val="FFFFFF"/>
                </a:solidFill>
                <a:latin typeface="Arial"/>
              </a:rPr>
              <a:t> </a:t>
            </a:r>
            <a:r>
              <a:rPr lang="en-GB" sz="1400" b="1" spc="300" dirty="0">
                <a:solidFill>
                  <a:srgbClr val="FFFFFF"/>
                </a:solidFill>
                <a:latin typeface="Arial"/>
              </a:rPr>
              <a:t>SECTORS</a:t>
            </a:r>
          </a:p>
          <a:p>
            <a:pPr algn="ctr" defTabSz="457200" fontAlgn="auto">
              <a:spcBef>
                <a:spcPts val="0"/>
              </a:spcBef>
              <a:spcAft>
                <a:spcPts val="0"/>
              </a:spcAft>
              <a:defRPr/>
            </a:pPr>
            <a:r>
              <a:rPr lang="en-GB" sz="1200" dirty="0">
                <a:solidFill>
                  <a:srgbClr val="FFFFFF"/>
                </a:solidFill>
                <a:latin typeface="Arial"/>
              </a:rPr>
              <a:t>Retail | FMCG</a:t>
            </a:r>
          </a:p>
        </p:txBody>
      </p:sp>
      <p:sp>
        <p:nvSpPr>
          <p:cNvPr id="11" name="Text Placeholder 11"/>
          <p:cNvSpPr>
            <a:spLocks noGrp="1"/>
          </p:cNvSpPr>
          <p:nvPr>
            <p:ph type="body" sz="quarter" idx="10"/>
          </p:nvPr>
        </p:nvSpPr>
        <p:spPr>
          <a:xfrm>
            <a:off x="684213" y="6345324"/>
            <a:ext cx="7929834" cy="194925"/>
          </a:xfrm>
        </p:spPr>
        <p:txBody>
          <a:bodyPr/>
          <a:lstStyle/>
          <a:p>
            <a:r>
              <a:rPr lang="en-GB" dirty="0">
                <a:latin typeface="Arial"/>
              </a:rPr>
              <a:t>Link: http://1.usa.gov/1awfajA</a:t>
            </a:r>
            <a:endParaRPr lang="en-GB" dirty="0">
              <a:latin typeface="Arial"/>
            </a:endParaRPr>
          </a:p>
        </p:txBody>
      </p:sp>
      <p:pic>
        <p:nvPicPr>
          <p:cNvPr id="14" name="Picture 13" descr="http://s.wsj.net/public/resources/images/BN-AY259_column_D_20131231152506.jpg"/>
          <p:cNvPicPr>
            <a:picLocks noChangeAspect="1" noChangeArrowheads="1"/>
          </p:cNvPicPr>
          <p:nvPr/>
        </p:nvPicPr>
        <p:blipFill>
          <a:blip r:embed="rId3" cstate="print"/>
          <a:srcRect t="10173"/>
          <a:stretch>
            <a:fillRect/>
          </a:stretch>
        </p:blipFill>
        <p:spPr bwMode="auto">
          <a:xfrm>
            <a:off x="4608513" y="1196975"/>
            <a:ext cx="4284662" cy="255606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5380038" y="3793021"/>
            <a:ext cx="2971800" cy="1400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O:\Visual Resources\IMAGES\iStock_000023306503Medium - couple joined hands union friends relationship together beach sunset.jpg"/>
          <p:cNvPicPr>
            <a:picLocks noChangeAspect="1" noChangeArrowheads="1"/>
          </p:cNvPicPr>
          <p:nvPr/>
        </p:nvPicPr>
        <p:blipFill>
          <a:blip r:embed="rId3" cstate="print"/>
          <a:srcRect l="9098" r="2092"/>
          <a:stretch>
            <a:fillRect/>
          </a:stretch>
        </p:blipFill>
        <p:spPr bwMode="auto">
          <a:xfrm>
            <a:off x="0" y="0"/>
            <a:ext cx="9144000" cy="6858000"/>
          </a:xfrm>
          <a:prstGeom prst="rect">
            <a:avLst/>
          </a:prstGeom>
          <a:noFill/>
        </p:spPr>
      </p:pic>
      <p:grpSp>
        <p:nvGrpSpPr>
          <p:cNvPr id="2" name="Group 17"/>
          <p:cNvGrpSpPr/>
          <p:nvPr/>
        </p:nvGrpSpPr>
        <p:grpSpPr>
          <a:xfrm>
            <a:off x="-3175" y="4257092"/>
            <a:ext cx="9144000" cy="2600908"/>
            <a:chOff x="-3175" y="3107255"/>
            <a:chExt cx="9144000" cy="2762164"/>
          </a:xfrm>
        </p:grpSpPr>
        <p:sp>
          <p:nvSpPr>
            <p:cNvPr id="10" name="Freeform 6"/>
            <p:cNvSpPr>
              <a:spLocks noChangeAspect="1"/>
            </p:cNvSpPr>
            <p:nvPr/>
          </p:nvSpPr>
          <p:spPr bwMode="auto">
            <a:xfrm>
              <a:off x="-3175" y="3107255"/>
              <a:ext cx="9144000" cy="321745"/>
            </a:xfrm>
            <a:custGeom>
              <a:avLst/>
              <a:gdLst/>
              <a:ahLst/>
              <a:cxnLst>
                <a:cxn ang="0">
                  <a:pos x="4533" y="319"/>
                </a:cxn>
                <a:cxn ang="0">
                  <a:pos x="0" y="0"/>
                </a:cxn>
                <a:cxn ang="0">
                  <a:pos x="0" y="319"/>
                </a:cxn>
                <a:cxn ang="0">
                  <a:pos x="9066" y="319"/>
                </a:cxn>
                <a:cxn ang="0">
                  <a:pos x="9066" y="0"/>
                </a:cxn>
                <a:cxn ang="0">
                  <a:pos x="4533" y="319"/>
                </a:cxn>
              </a:cxnLst>
              <a:rect l="0" t="0" r="r" b="b"/>
              <a:pathLst>
                <a:path w="9066" h="319">
                  <a:moveTo>
                    <a:pt x="4533" y="319"/>
                  </a:moveTo>
                  <a:lnTo>
                    <a:pt x="0" y="0"/>
                  </a:lnTo>
                  <a:lnTo>
                    <a:pt x="0" y="319"/>
                  </a:lnTo>
                  <a:lnTo>
                    <a:pt x="9066" y="319"/>
                  </a:lnTo>
                  <a:lnTo>
                    <a:pt x="9066" y="0"/>
                  </a:lnTo>
                  <a:lnTo>
                    <a:pt x="4533" y="319"/>
                  </a:lnTo>
                  <a:close/>
                </a:path>
              </a:pathLst>
            </a:custGeom>
            <a:solidFill>
              <a:srgbClr val="37BDB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3175" y="3428999"/>
              <a:ext cx="9144000" cy="24404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26" name="Title 25"/>
          <p:cNvSpPr>
            <a:spLocks noGrp="1"/>
          </p:cNvSpPr>
          <p:nvPr>
            <p:ph type="ctrTitle"/>
          </p:nvPr>
        </p:nvSpPr>
        <p:spPr>
          <a:xfrm>
            <a:off x="250824" y="4977172"/>
            <a:ext cx="8642350" cy="609398"/>
          </a:xfrm>
        </p:spPr>
        <p:txBody>
          <a:bodyPr/>
          <a:lstStyle/>
          <a:p>
            <a:pPr fontAlgn="base">
              <a:lnSpc>
                <a:spcPct val="90000"/>
              </a:lnSpc>
              <a:spcBef>
                <a:spcPct val="0"/>
              </a:spcBef>
              <a:spcAft>
                <a:spcPct val="0"/>
              </a:spcAft>
              <a:defRPr/>
            </a:pPr>
            <a:r>
              <a:rPr lang="en-GB" kern="0" dirty="0">
                <a:solidFill>
                  <a:srgbClr val="FFFFFF"/>
                </a:solidFill>
              </a:rPr>
              <a:t>Reasons for going on holiday</a:t>
            </a:r>
          </a:p>
        </p:txBody>
      </p:sp>
      <p:sp>
        <p:nvSpPr>
          <p:cNvPr id="20" name="Text Placeholder 19"/>
          <p:cNvSpPr>
            <a:spLocks noGrp="1"/>
          </p:cNvSpPr>
          <p:nvPr>
            <p:ph type="body" sz="quarter" idx="10"/>
          </p:nvPr>
        </p:nvSpPr>
        <p:spPr>
          <a:xfrm>
            <a:off x="250825" y="6456065"/>
            <a:ext cx="8642350" cy="575542"/>
          </a:xfrm>
        </p:spPr>
        <p:txBody>
          <a:bodyPr/>
          <a:lstStyle/>
          <a:p>
            <a:endParaRPr lang="en-GB" dirty="0"/>
          </a:p>
          <a:p>
            <a:endParaRPr lang="en-GB" dirty="0"/>
          </a:p>
        </p:txBody>
      </p:sp>
      <p:grpSp>
        <p:nvGrpSpPr>
          <p:cNvPr id="3" name="Group 19"/>
          <p:cNvGrpSpPr>
            <a:grpSpLocks noChangeAspect="1"/>
          </p:cNvGrpSpPr>
          <p:nvPr/>
        </p:nvGrpSpPr>
        <p:grpSpPr>
          <a:xfrm>
            <a:off x="250825" y="260350"/>
            <a:ext cx="648225" cy="540000"/>
            <a:chOff x="250826" y="260350"/>
            <a:chExt cx="821085" cy="684000"/>
          </a:xfrm>
          <a:solidFill>
            <a:schemeClr val="bg2"/>
          </a:solidFill>
        </p:grpSpPr>
        <p:sp>
          <p:nvSpPr>
            <p:cNvPr id="13" name="Freeform 22"/>
            <p:cNvSpPr>
              <a:spLocks/>
            </p:cNvSpPr>
            <p:nvPr/>
          </p:nvSpPr>
          <p:spPr bwMode="auto">
            <a:xfrm>
              <a:off x="409331" y="260350"/>
              <a:ext cx="662580" cy="684000"/>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23"/>
            <p:cNvSpPr>
              <a:spLocks/>
            </p:cNvSpPr>
            <p:nvPr/>
          </p:nvSpPr>
          <p:spPr bwMode="auto">
            <a:xfrm>
              <a:off x="250826" y="260350"/>
              <a:ext cx="664008" cy="684000"/>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Rectangle 24"/>
            <p:cNvSpPr>
              <a:spLocks noChangeArrowheads="1"/>
            </p:cNvSpPr>
            <p:nvPr/>
          </p:nvSpPr>
          <p:spPr bwMode="auto">
            <a:xfrm>
              <a:off x="524997" y="534521"/>
              <a:ext cx="274171" cy="13565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8" name="Subtitle 17"/>
          <p:cNvSpPr>
            <a:spLocks noGrp="1"/>
          </p:cNvSpPr>
          <p:nvPr>
            <p:ph type="subTitle" idx="1"/>
          </p:nvPr>
        </p:nvSpPr>
        <p:spPr>
          <a:xfrm>
            <a:off x="250824" y="5860547"/>
            <a:ext cx="8642349" cy="664797"/>
          </a:xfrm>
        </p:spPr>
        <p:txBody>
          <a:bodyPr/>
          <a:lstStyle/>
          <a:p>
            <a:r>
              <a:rPr lang="en-GB" dirty="0">
                <a:solidFill>
                  <a:srgbClr val="FFFFFF"/>
                </a:solidFill>
              </a:rPr>
              <a:t>“What were your main reasons for going on holiday in 2015? Firstly? And then?”  </a:t>
            </a:r>
            <a:r>
              <a:rPr lang="en-GB" dirty="0">
                <a:solidFill>
                  <a:srgbClr val="FFFFFF">
                    <a:lumMod val="95000"/>
                  </a:srgbClr>
                </a:solidFill>
              </a:rPr>
              <a:t>| EU </a:t>
            </a:r>
            <a:r>
              <a:rPr lang="en-GB" dirty="0" err="1">
                <a:solidFill>
                  <a:srgbClr val="FFFFFF">
                    <a:lumMod val="95000"/>
                  </a:srgbClr>
                </a:solidFill>
              </a:rPr>
              <a:t>topline</a:t>
            </a:r>
            <a:r>
              <a:rPr lang="en-GB" dirty="0">
                <a:solidFill>
                  <a:srgbClr val="FFFFFF">
                    <a:lumMod val="95000"/>
                  </a:srgbClr>
                </a:solidFill>
              </a:rPr>
              <a:t> and by country | 2016</a:t>
            </a:r>
            <a:endParaRPr lang="en-GB" dirty="0">
              <a:solidFill>
                <a:srgbClr val="35BDB2"/>
              </a:solidFill>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idx="1"/>
          </p:nvPr>
        </p:nvGraphicFramePr>
        <p:xfrm>
          <a:off x="250825" y="2132856"/>
          <a:ext cx="8642350" cy="399648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p>
        </p:txBody>
      </p:sp>
      <p:sp>
        <p:nvSpPr>
          <p:cNvPr id="13" name="Text Placeholder 14"/>
          <p:cNvSpPr>
            <a:spLocks noGrp="1"/>
          </p:cNvSpPr>
          <p:nvPr>
            <p:ph type="body" sz="quarter" idx="12"/>
          </p:nvPr>
        </p:nvSpPr>
        <p:spPr>
          <a:xfrm>
            <a:off x="250824" y="1164186"/>
            <a:ext cx="8642349" cy="758221"/>
          </a:xfrm>
        </p:spPr>
        <p:txBody>
          <a:bodyPr/>
          <a:lstStyle/>
          <a:p>
            <a:r>
              <a:rPr lang="en-GB" dirty="0"/>
              <a:t>Sun and beach are still the most popular reasons given for travelling but it has lost some popularity in the last year.  Sun alone is less of a determining factor for holiday choices, as consumers look to gain more from their precious moments of downtime</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EU 28 | 2016</a:t>
            </a:r>
          </a:p>
          <a:p>
            <a:endParaRPr lang="en-GB"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5370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a:xfrm>
            <a:off x="250824" y="260350"/>
            <a:ext cx="8642349" cy="443198"/>
          </a:xfrm>
        </p:spPr>
        <p:txBody>
          <a:bodyPr/>
          <a:lstStyle/>
          <a:p>
            <a:r>
              <a:rPr lang="en-GB" dirty="0"/>
              <a:t>Reasons for going on holidays in 2015</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US" dirty="0"/>
              <a:t>“What were your main reasons for going on holiday in 2015? Firstly? And then?” </a:t>
            </a:r>
            <a:r>
              <a:rPr lang="en-GB" dirty="0"/>
              <a:t>| By gender | EU 28 | 2016</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770063"/>
          <a:ext cx="8642350" cy="435927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dirty="0"/>
              <a:t>Reasons for going on holidays in 2015</a:t>
            </a:r>
            <a:endParaRPr lang="en-GB" dirty="0"/>
          </a:p>
        </p:txBody>
      </p:sp>
      <p:sp>
        <p:nvSpPr>
          <p:cNvPr id="13" name="Text Placeholder 14"/>
          <p:cNvSpPr>
            <a:spLocks noGrp="1"/>
          </p:cNvSpPr>
          <p:nvPr>
            <p:ph type="body" sz="quarter" idx="12"/>
          </p:nvPr>
        </p:nvSpPr>
        <p:spPr>
          <a:xfrm>
            <a:off x="250824" y="1164186"/>
            <a:ext cx="8642349" cy="536622"/>
          </a:xfrm>
        </p:spPr>
        <p:txBody>
          <a:bodyPr/>
          <a:lstStyle/>
          <a:p>
            <a:pPr lvl="0"/>
            <a:r>
              <a:rPr lang="en-GB" dirty="0"/>
              <a:t>Sun seeking is less popular with older respondents, who instead are more motivated by cultural holidays.</a:t>
            </a:r>
          </a:p>
        </p:txBody>
      </p:sp>
      <p:sp>
        <p:nvSpPr>
          <p:cNvPr id="6" name="Text Placeholder 5"/>
          <p:cNvSpPr>
            <a:spLocks noGrp="1"/>
          </p:cNvSpPr>
          <p:nvPr>
            <p:ph type="body" sz="quarter" idx="13"/>
          </p:nvPr>
        </p:nvSpPr>
        <p:spPr>
          <a:xfrm>
            <a:off x="250826" y="873125"/>
            <a:ext cx="8642349" cy="387798"/>
          </a:xfrm>
        </p:spPr>
        <p:txBody>
          <a:bodyPr/>
          <a:lstStyle/>
          <a:p>
            <a:r>
              <a:rPr lang="en-US" dirty="0"/>
              <a:t>“What were your main reasons for going on holiday in 2015? Firstly? And then?” </a:t>
            </a:r>
            <a:r>
              <a:rPr lang="en-GB" dirty="0"/>
              <a:t>| By age | EU 28 | 2016</a:t>
            </a:r>
          </a:p>
          <a:p>
            <a:endParaRPr lang="en-GB"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Picture1.jpg"/>
          <p:cNvPicPr>
            <a:picLocks noChangeAspect="1"/>
          </p:cNvPicPr>
          <p:nvPr/>
        </p:nvPicPr>
        <p:blipFill>
          <a:blip r:embed="rId3" cstate="print"/>
          <a:srcRect r="24777"/>
          <a:stretch>
            <a:fillRect/>
          </a:stretch>
        </p:blipFill>
        <p:spPr>
          <a:xfrm>
            <a:off x="-19050" y="-1"/>
            <a:ext cx="4591050" cy="6862955"/>
          </a:xfrm>
          <a:prstGeom prst="rect">
            <a:avLst/>
          </a:prstGeom>
        </p:spPr>
      </p:pic>
      <p:sp>
        <p:nvSpPr>
          <p:cNvPr id="8" name="TextBox 7"/>
          <p:cNvSpPr txBox="1"/>
          <p:nvPr/>
        </p:nvSpPr>
        <p:spPr>
          <a:xfrm>
            <a:off x="250827" y="4663184"/>
            <a:ext cx="4033842" cy="954107"/>
          </a:xfrm>
          <a:prstGeom prst="rect">
            <a:avLst/>
          </a:prstGeom>
          <a:solidFill>
            <a:schemeClr val="tx1">
              <a:lumMod val="75000"/>
              <a:lumOff val="25000"/>
            </a:schemeClr>
          </a:solidFill>
        </p:spPr>
        <p:txBody>
          <a:bodyPr wrap="square" rtlCol="0">
            <a:spAutoFit/>
          </a:bodyPr>
          <a:lstStyle/>
          <a:p>
            <a:pPr defTabSz="457200" fontAlgn="t">
              <a:defRPr/>
            </a:pPr>
            <a:r>
              <a:rPr lang="en-GB" sz="1400" kern="0" dirty="0">
                <a:solidFill>
                  <a:schemeClr val="bg1"/>
                </a:solidFill>
              </a:rPr>
              <a:t>“Do you ever save items you are interested in online to refer to at a later stage?</a:t>
            </a:r>
            <a:r>
              <a:rPr lang="en-GB" sz="1400" kern="0" dirty="0">
                <a:solidFill>
                  <a:srgbClr val="000000">
                    <a:lumMod val="65000"/>
                    <a:lumOff val="35000"/>
                  </a:srgbClr>
                </a:solidFill>
              </a:rPr>
              <a:t> </a:t>
            </a:r>
            <a:r>
              <a:rPr lang="en-GB" sz="1400" kern="0" dirty="0">
                <a:solidFill>
                  <a:schemeClr val="bg1"/>
                </a:solidFill>
              </a:rPr>
              <a:t>Which of the following best describes why you save items online”</a:t>
            </a:r>
            <a:r>
              <a:rPr lang="en-GB" sz="1400" kern="0" dirty="0">
                <a:solidFill>
                  <a:srgbClr val="000000">
                    <a:lumMod val="65000"/>
                    <a:lumOff val="35000"/>
                  </a:srgbClr>
                </a:solidFill>
              </a:rPr>
              <a:t> </a:t>
            </a:r>
            <a:r>
              <a:rPr lang="en-GB" sz="1400" dirty="0">
                <a:solidFill>
                  <a:srgbClr val="FFFFFF">
                    <a:lumMod val="95000"/>
                  </a:srgbClr>
                </a:solidFill>
                <a:cs typeface="Arial" pitchFamily="34" charset="0"/>
              </a:rPr>
              <a:t>| 2015</a:t>
            </a:r>
            <a:endParaRPr lang="en-GB" sz="1400" dirty="0">
              <a:solidFill>
                <a:schemeClr val="bg2"/>
              </a:solidFill>
              <a:cs typeface="Arial" pitchFamily="34" charset="0"/>
            </a:endParaRPr>
          </a:p>
        </p:txBody>
      </p:sp>
      <p:graphicFrame>
        <p:nvGraphicFramePr>
          <p:cNvPr id="17" name="Table 16"/>
          <p:cNvGraphicFramePr>
            <a:graphicFrameLocks noGrp="1"/>
          </p:cNvGraphicFramePr>
          <p:nvPr>
            <p:extLst>
              <p:ext uri="{D42A27DB-BD31-4B8C-83A1-F6EECF244321}">
                <p14:modId xmlns="" xmlns:p14="http://schemas.microsoft.com/office/powerpoint/2010/main" val="2353207894"/>
              </p:ext>
            </p:extLst>
          </p:nvPr>
        </p:nvGraphicFramePr>
        <p:xfrm>
          <a:off x="250832" y="5659754"/>
          <a:ext cx="4033837" cy="643428"/>
        </p:xfrm>
        <a:graphic>
          <a:graphicData uri="http://schemas.openxmlformats.org/drawingml/2006/table">
            <a:tbl>
              <a:tblPr firstRow="1" bandRow="1">
                <a:tableStyleId>{5C22544A-7EE6-4342-B048-85BDC9FD1C3A}</a:tableStyleId>
              </a:tblPr>
              <a:tblGrid>
                <a:gridCol w="735534"/>
                <a:gridCol w="3298303"/>
              </a:tblGrid>
              <a:tr h="160107">
                <a:tc gridSpan="2">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0" normalizeH="0" baseline="0" noProof="0" dirty="0">
                          <a:ln>
                            <a:noFill/>
                          </a:ln>
                          <a:solidFill>
                            <a:schemeClr val="bg1"/>
                          </a:solidFill>
                          <a:effectLst/>
                          <a:uLnTx/>
                          <a:uFillTx/>
                          <a:latin typeface="Arial" pitchFamily="34" charset="0"/>
                          <a:ea typeface="+mj-ea"/>
                          <a:cs typeface="Arial" pitchFamily="34" charset="0"/>
                        </a:rPr>
                        <a:t>DEMOGRAPHICS</a:t>
                      </a:r>
                      <a:endParaRPr lang="en-US" sz="1100" b="0" kern="1200" spc="300" dirty="0">
                        <a:solidFill>
                          <a:schemeClr val="bg1"/>
                        </a:solidFill>
                        <a:latin typeface="+mn-lt"/>
                        <a:ea typeface="+mn-ea"/>
                        <a:cs typeface="+mn-cs"/>
                      </a:endParaRPr>
                    </a:p>
                  </a:txBody>
                  <a:tcPr marL="90000" marR="90000" marT="72000" marB="468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r" fontAlgn="b"/>
                      <a:endParaRPr lang="en-GB" sz="1000" b="0" i="0" u="none" strike="noStrike" dirty="0">
                        <a:solidFill>
                          <a:schemeClr val="tx1">
                            <a:lumMod val="65000"/>
                            <a:lumOff val="35000"/>
                          </a:schemeClr>
                        </a:solidFill>
                        <a:effectLst/>
                        <a:latin typeface="+mn-lt"/>
                      </a:endParaRPr>
                    </a:p>
                  </a:txBody>
                  <a:tcPr marL="72000" marR="72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100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Age</a:t>
                      </a:r>
                      <a:endParaRPr lang="en-US" sz="1100" b="1" kern="1200" dirty="0">
                        <a:solidFill>
                          <a:schemeClr val="bg1"/>
                        </a:solidFill>
                        <a:latin typeface="+mn-lt"/>
                        <a:ea typeface="+mn-ea"/>
                        <a:cs typeface="+mn-cs"/>
                      </a:endParaRPr>
                    </a:p>
                  </a:txBody>
                  <a:tcPr marL="90000" marR="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16+</a:t>
                      </a:r>
                      <a:endParaRPr lang="en-GB" sz="1100" b="0" i="0" u="none" strike="noStrike" dirty="0">
                        <a:solidFill>
                          <a:schemeClr val="bg1"/>
                        </a:solidFill>
                        <a:effectLst/>
                        <a:latin typeface="+mn-lt"/>
                      </a:endParaRPr>
                    </a:p>
                  </a:txBody>
                  <a:tcPr marL="90000" marR="0" marT="18000" marB="18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r h="151152">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100" b="1" kern="1200" dirty="0">
                          <a:solidFill>
                            <a:schemeClr val="bg1"/>
                          </a:solidFill>
                          <a:latin typeface="+mn-lt"/>
                          <a:ea typeface="+mn-ea"/>
                          <a:cs typeface="+mn-cs"/>
                        </a:rPr>
                        <a:t>Base</a:t>
                      </a:r>
                      <a:endParaRPr lang="en-US" sz="1100" b="1" kern="1200" dirty="0">
                        <a:solidFill>
                          <a:schemeClr val="bg1"/>
                        </a:solidFill>
                        <a:latin typeface="+mn-lt"/>
                        <a:ea typeface="+mn-ea"/>
                        <a:cs typeface="+mn-cs"/>
                      </a:endParaRPr>
                    </a:p>
                  </a:txBody>
                  <a:tcPr marL="90000" marR="90000" marT="18000" marB="18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b">
                        <a:lnSpc>
                          <a:spcPct val="90000"/>
                        </a:lnSpc>
                      </a:pPr>
                      <a:r>
                        <a:rPr lang="en-GB" sz="1100" b="0" i="0" u="none" strike="noStrike" dirty="0">
                          <a:solidFill>
                            <a:schemeClr val="bg1"/>
                          </a:solidFill>
                          <a:effectLst/>
                          <a:latin typeface="+mn-lt"/>
                        </a:rPr>
                        <a:t>Online respondents, Global</a:t>
                      </a:r>
                      <a:endParaRPr lang="en-GB" sz="1100" b="0" i="0" u="none" strike="noStrike" dirty="0">
                        <a:solidFill>
                          <a:schemeClr val="bg1"/>
                        </a:solidFill>
                        <a:effectLst/>
                        <a:latin typeface="+mn-lt"/>
                      </a:endParaRPr>
                    </a:p>
                  </a:txBody>
                  <a:tcPr marL="90000" marR="90000" marT="18000" marB="1800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r>
            </a:tbl>
          </a:graphicData>
        </a:graphic>
      </p:graphicFrame>
      <p:sp>
        <p:nvSpPr>
          <p:cNvPr id="12" name="Title 11"/>
          <p:cNvSpPr>
            <a:spLocks noGrp="1"/>
          </p:cNvSpPr>
          <p:nvPr>
            <p:ph type="ctrTitle"/>
          </p:nvPr>
        </p:nvSpPr>
        <p:spPr>
          <a:xfrm>
            <a:off x="250828" y="3140968"/>
            <a:ext cx="4033838" cy="684015"/>
          </a:xfrm>
        </p:spPr>
        <p:txBody>
          <a:bodyPr/>
          <a:lstStyle/>
          <a:p>
            <a:r>
              <a:rPr lang="en-GB" dirty="0" err="1"/>
              <a:t>Wishlisting</a:t>
            </a:r>
            <a:endParaRPr lang="en-GB" dirty="0"/>
          </a:p>
        </p:txBody>
      </p:sp>
      <p:sp>
        <p:nvSpPr>
          <p:cNvPr id="13" name="Subtitle 12"/>
          <p:cNvSpPr>
            <a:spLocks noGrp="1"/>
          </p:cNvSpPr>
          <p:nvPr>
            <p:ph type="subTitle" idx="1"/>
          </p:nvPr>
        </p:nvSpPr>
        <p:spPr>
          <a:xfrm>
            <a:off x="250829" y="3861048"/>
            <a:ext cx="4033838" cy="758221"/>
          </a:xfrm>
        </p:spPr>
        <p:txBody>
          <a:bodyPr rIns="36000"/>
          <a:lstStyle/>
          <a:p>
            <a:r>
              <a:rPr lang="en-GB" dirty="0" err="1">
                <a:solidFill>
                  <a:srgbClr val="FFFFFF"/>
                </a:solidFill>
              </a:rPr>
              <a:t>nVision</a:t>
            </a:r>
            <a:r>
              <a:rPr lang="en-GB" dirty="0">
                <a:solidFill>
                  <a:srgbClr val="FFFFFF"/>
                </a:solidFill>
              </a:rPr>
              <a:t> </a:t>
            </a:r>
            <a:r>
              <a:rPr lang="en-GB" dirty="0">
                <a:solidFill>
                  <a:srgbClr val="FFFFFF"/>
                </a:solidFill>
              </a:rPr>
              <a:t>Global Research </a:t>
            </a:r>
            <a:r>
              <a:rPr lang="en-GB" dirty="0">
                <a:solidFill>
                  <a:srgbClr val="FFFFFF"/>
                </a:solidFill>
              </a:rPr>
              <a:t>chart deck</a:t>
            </a:r>
            <a:endParaRPr lang="en-GB" dirty="0"/>
          </a:p>
        </p:txBody>
      </p:sp>
      <p:graphicFrame>
        <p:nvGraphicFramePr>
          <p:cNvPr id="44" name="Table 43"/>
          <p:cNvGraphicFramePr>
            <a:graphicFrameLocks noGrp="1"/>
          </p:cNvGraphicFramePr>
          <p:nvPr>
            <p:extLst>
              <p:ext uri="{D42A27DB-BD31-4B8C-83A1-F6EECF244321}">
                <p14:modId xmlns="" xmlns:p14="http://schemas.microsoft.com/office/powerpoint/2010/main" val="2353207894"/>
              </p:ext>
            </p:extLst>
          </p:nvPr>
        </p:nvGraphicFramePr>
        <p:xfrm>
          <a:off x="4859338" y="873120"/>
          <a:ext cx="4033142" cy="2646092"/>
        </p:xfrm>
        <a:graphic>
          <a:graphicData uri="http://schemas.openxmlformats.org/drawingml/2006/table">
            <a:tbl>
              <a:tblPr firstRow="1" bandRow="1">
                <a:tableStyleId>{5C22544A-7EE6-4342-B048-85BDC9FD1C3A}</a:tableStyleId>
              </a:tblPr>
              <a:tblGrid>
                <a:gridCol w="3385070"/>
                <a:gridCol w="216024"/>
                <a:gridCol w="432048"/>
              </a:tblGrid>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Methods of 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rgbClr val="35BDB2"/>
                          </a:solidFill>
                          <a:latin typeface="Arial"/>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2-9</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323046">
                <a:tc>
                  <a:txBody>
                    <a:bodyPr/>
                    <a:lstStyle/>
                    <a:p>
                      <a:pPr marL="0" algn="l" defTabSz="457200" rtl="0" eaLnBrk="1" fontAlgn="ctr" latinLnBrk="0" hangingPunct="1"/>
                      <a:r>
                        <a:rPr lang="en-GB" sz="1200" b="0" i="0" u="none" strike="noStrike" kern="1200" dirty="0">
                          <a:solidFill>
                            <a:srgbClr val="595959"/>
                          </a:solidFill>
                          <a:latin typeface="+mn-lt"/>
                          <a:ea typeface="+mn-ea"/>
                          <a:cs typeface="+mn-cs"/>
                        </a:rPr>
                        <a:t>Reasons</a:t>
                      </a:r>
                      <a:r>
                        <a:rPr lang="en-GB" sz="1200" b="0" i="0" u="none" strike="noStrike" kern="1200" baseline="0" dirty="0">
                          <a:solidFill>
                            <a:srgbClr val="595959"/>
                          </a:solidFill>
                          <a:latin typeface="+mn-lt"/>
                          <a:ea typeface="+mn-ea"/>
                          <a:cs typeface="+mn-cs"/>
                        </a:rPr>
                        <a:t> for </a:t>
                      </a:r>
                      <a:r>
                        <a:rPr lang="en-GB" sz="1200" b="0" i="0" u="none" strike="noStrike" kern="1200" dirty="0">
                          <a:solidFill>
                            <a:srgbClr val="595959"/>
                          </a:solidFill>
                          <a:latin typeface="+mn-lt"/>
                          <a:ea typeface="+mn-ea"/>
                          <a:cs typeface="+mn-cs"/>
                        </a:rPr>
                        <a:t>saving items of interest online</a:t>
                      </a:r>
                      <a:endParaRPr lang="en-GB" sz="1200" b="0" i="0" u="none" strike="noStrike" kern="1200" dirty="0">
                        <a:solidFill>
                          <a:srgbClr val="595959"/>
                        </a:solidFill>
                        <a:latin typeface="+mn-lt"/>
                        <a:ea typeface="+mn-ea"/>
                        <a:cs typeface="+mn-cs"/>
                      </a:endParaRPr>
                    </a:p>
                  </a:txBody>
                  <a:tcPr marL="857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fontAlgn="b" latinLnBrk="0" hangingPunct="1"/>
                      <a:r>
                        <a:rPr lang="en-GB" sz="1200" b="0" i="0" u="none" strike="noStrike" kern="1200" dirty="0">
                          <a:solidFill>
                            <a:schemeClr val="bg2"/>
                          </a:solidFill>
                          <a:latin typeface="+mn-lt"/>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b"/>
                      <a:r>
                        <a:rPr lang="en-GB" sz="1200" b="0" i="0" u="none" strike="noStrike" dirty="0">
                          <a:solidFill>
                            <a:srgbClr val="595959"/>
                          </a:solidFill>
                          <a:latin typeface="Arial"/>
                        </a:rPr>
                        <a:t>10-17</a:t>
                      </a:r>
                      <a:endParaRPr lang="en-GB" sz="1200" b="0" i="0" u="none" strike="noStrike" dirty="0">
                        <a:solidFill>
                          <a:srgbClr val="595959"/>
                        </a:solidFill>
                        <a:latin typeface="Arial"/>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 name="Group 5"/>
          <p:cNvGrpSpPr>
            <a:grpSpLocks noChangeAspect="1"/>
          </p:cNvGrpSpPr>
          <p:nvPr/>
        </p:nvGrpSpPr>
        <p:grpSpPr bwMode="auto">
          <a:xfrm>
            <a:off x="250826" y="260350"/>
            <a:ext cx="2656032" cy="684000"/>
            <a:chOff x="158" y="938"/>
            <a:chExt cx="1860" cy="479"/>
          </a:xfrm>
          <a:solidFill>
            <a:schemeClr val="bg1"/>
          </a:solidFill>
        </p:grpSpPr>
        <p:sp>
          <p:nvSpPr>
            <p:cNvPr id="34" name="Freeform 6"/>
            <p:cNvSpPr>
              <a:spLocks/>
            </p:cNvSpPr>
            <p:nvPr/>
          </p:nvSpPr>
          <p:spPr bwMode="auto">
            <a:xfrm>
              <a:off x="829" y="1031"/>
              <a:ext cx="107" cy="149"/>
            </a:xfrm>
            <a:custGeom>
              <a:avLst/>
              <a:gdLst/>
              <a:ahLst/>
              <a:cxnLst>
                <a:cxn ang="0">
                  <a:pos x="604" y="163"/>
                </a:cxn>
                <a:cxn ang="0">
                  <a:pos x="173" y="163"/>
                </a:cxn>
                <a:cxn ang="0">
                  <a:pos x="173" y="383"/>
                </a:cxn>
                <a:cxn ang="0">
                  <a:pos x="413" y="383"/>
                </a:cxn>
                <a:cxn ang="0">
                  <a:pos x="492" y="465"/>
                </a:cxn>
                <a:cxn ang="0">
                  <a:pos x="413" y="545"/>
                </a:cxn>
                <a:cxn ang="0">
                  <a:pos x="173" y="545"/>
                </a:cxn>
                <a:cxn ang="0">
                  <a:pos x="173" y="866"/>
                </a:cxn>
                <a:cxn ang="0">
                  <a:pos x="87" y="952"/>
                </a:cxn>
                <a:cxn ang="0">
                  <a:pos x="0" y="866"/>
                </a:cxn>
                <a:cxn ang="0">
                  <a:pos x="0" y="86"/>
                </a:cxn>
                <a:cxn ang="0">
                  <a:pos x="87" y="0"/>
                </a:cxn>
                <a:cxn ang="0">
                  <a:pos x="604" y="0"/>
                </a:cxn>
                <a:cxn ang="0">
                  <a:pos x="684" y="81"/>
                </a:cxn>
                <a:cxn ang="0">
                  <a:pos x="604" y="163"/>
                </a:cxn>
              </a:cxnLst>
              <a:rect l="0" t="0" r="r" b="b"/>
              <a:pathLst>
                <a:path w="684" h="952">
                  <a:moveTo>
                    <a:pt x="604" y="163"/>
                  </a:moveTo>
                  <a:cubicBezTo>
                    <a:pt x="173" y="163"/>
                    <a:pt x="173" y="163"/>
                    <a:pt x="173" y="163"/>
                  </a:cubicBezTo>
                  <a:cubicBezTo>
                    <a:pt x="173" y="383"/>
                    <a:pt x="173" y="383"/>
                    <a:pt x="173" y="383"/>
                  </a:cubicBezTo>
                  <a:cubicBezTo>
                    <a:pt x="413" y="383"/>
                    <a:pt x="413" y="383"/>
                    <a:pt x="413" y="383"/>
                  </a:cubicBezTo>
                  <a:cubicBezTo>
                    <a:pt x="457" y="383"/>
                    <a:pt x="492" y="420"/>
                    <a:pt x="492" y="465"/>
                  </a:cubicBezTo>
                  <a:cubicBezTo>
                    <a:pt x="492" y="510"/>
                    <a:pt x="457" y="545"/>
                    <a:pt x="413" y="545"/>
                  </a:cubicBezTo>
                  <a:cubicBezTo>
                    <a:pt x="173" y="545"/>
                    <a:pt x="173" y="545"/>
                    <a:pt x="173" y="545"/>
                  </a:cubicBezTo>
                  <a:cubicBezTo>
                    <a:pt x="173" y="866"/>
                    <a:pt x="173" y="866"/>
                    <a:pt x="173" y="866"/>
                  </a:cubicBezTo>
                  <a:cubicBezTo>
                    <a:pt x="173" y="914"/>
                    <a:pt x="135" y="952"/>
                    <a:pt x="87" y="952"/>
                  </a:cubicBezTo>
                  <a:cubicBezTo>
                    <a:pt x="38" y="952"/>
                    <a:pt x="0" y="914"/>
                    <a:pt x="0" y="866"/>
                  </a:cubicBezTo>
                  <a:cubicBezTo>
                    <a:pt x="0" y="86"/>
                    <a:pt x="0" y="86"/>
                    <a:pt x="0" y="86"/>
                  </a:cubicBezTo>
                  <a:cubicBezTo>
                    <a:pt x="0" y="38"/>
                    <a:pt x="38" y="0"/>
                    <a:pt x="87" y="0"/>
                  </a:cubicBezTo>
                  <a:cubicBezTo>
                    <a:pt x="604" y="0"/>
                    <a:pt x="604" y="0"/>
                    <a:pt x="604" y="0"/>
                  </a:cubicBezTo>
                  <a:cubicBezTo>
                    <a:pt x="649" y="0"/>
                    <a:pt x="684" y="35"/>
                    <a:pt x="684" y="81"/>
                  </a:cubicBezTo>
                  <a:cubicBezTo>
                    <a:pt x="684" y="126"/>
                    <a:pt x="647" y="163"/>
                    <a:pt x="604"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
            <p:cNvSpPr>
              <a:spLocks/>
            </p:cNvSpPr>
            <p:nvPr/>
          </p:nvSpPr>
          <p:spPr bwMode="auto">
            <a:xfrm>
              <a:off x="960" y="1029"/>
              <a:ext cx="126" cy="151"/>
            </a:xfrm>
            <a:custGeom>
              <a:avLst/>
              <a:gdLst/>
              <a:ahLst/>
              <a:cxnLst>
                <a:cxn ang="0">
                  <a:pos x="632" y="87"/>
                </a:cxn>
                <a:cxn ang="0">
                  <a:pos x="719" y="0"/>
                </a:cxn>
                <a:cxn ang="0">
                  <a:pos x="805" y="87"/>
                </a:cxn>
                <a:cxn ang="0">
                  <a:pos x="805" y="572"/>
                </a:cxn>
                <a:cxn ang="0">
                  <a:pos x="402" y="969"/>
                </a:cxn>
                <a:cxn ang="0">
                  <a:pos x="0" y="572"/>
                </a:cxn>
                <a:cxn ang="0">
                  <a:pos x="0" y="87"/>
                </a:cxn>
                <a:cxn ang="0">
                  <a:pos x="86" y="0"/>
                </a:cxn>
                <a:cxn ang="0">
                  <a:pos x="172" y="87"/>
                </a:cxn>
                <a:cxn ang="0">
                  <a:pos x="172" y="590"/>
                </a:cxn>
                <a:cxn ang="0">
                  <a:pos x="402" y="813"/>
                </a:cxn>
                <a:cxn ang="0">
                  <a:pos x="632" y="590"/>
                </a:cxn>
                <a:cxn ang="0">
                  <a:pos x="632" y="87"/>
                </a:cxn>
              </a:cxnLst>
              <a:rect l="0" t="0" r="r" b="b"/>
              <a:pathLst>
                <a:path w="805" h="969">
                  <a:moveTo>
                    <a:pt x="632" y="87"/>
                  </a:moveTo>
                  <a:cubicBezTo>
                    <a:pt x="632" y="39"/>
                    <a:pt x="671" y="0"/>
                    <a:pt x="719" y="0"/>
                  </a:cubicBezTo>
                  <a:cubicBezTo>
                    <a:pt x="767" y="0"/>
                    <a:pt x="805" y="39"/>
                    <a:pt x="805" y="87"/>
                  </a:cubicBezTo>
                  <a:cubicBezTo>
                    <a:pt x="805" y="572"/>
                    <a:pt x="805" y="572"/>
                    <a:pt x="805" y="572"/>
                  </a:cubicBezTo>
                  <a:cubicBezTo>
                    <a:pt x="805" y="815"/>
                    <a:pt x="654" y="969"/>
                    <a:pt x="402"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2" y="813"/>
                  </a:cubicBezTo>
                  <a:cubicBezTo>
                    <a:pt x="553" y="813"/>
                    <a:pt x="632" y="722"/>
                    <a:pt x="632" y="590"/>
                  </a:cubicBezTo>
                  <a:lnTo>
                    <a:pt x="632"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
            <p:cNvSpPr>
              <a:spLocks/>
            </p:cNvSpPr>
            <p:nvPr/>
          </p:nvSpPr>
          <p:spPr bwMode="auto">
            <a:xfrm>
              <a:off x="1113" y="1031"/>
              <a:ext cx="128" cy="149"/>
            </a:xfrm>
            <a:custGeom>
              <a:avLst/>
              <a:gdLst/>
              <a:ahLst/>
              <a:cxnLst>
                <a:cxn ang="0">
                  <a:pos x="739" y="163"/>
                </a:cxn>
                <a:cxn ang="0">
                  <a:pos x="498" y="163"/>
                </a:cxn>
                <a:cxn ang="0">
                  <a:pos x="498" y="865"/>
                </a:cxn>
                <a:cxn ang="0">
                  <a:pos x="410" y="952"/>
                </a:cxn>
                <a:cxn ang="0">
                  <a:pos x="325" y="865"/>
                </a:cxn>
                <a:cxn ang="0">
                  <a:pos x="325" y="163"/>
                </a:cxn>
                <a:cxn ang="0">
                  <a:pos x="82" y="163"/>
                </a:cxn>
                <a:cxn ang="0">
                  <a:pos x="0" y="82"/>
                </a:cxn>
                <a:cxn ang="0">
                  <a:pos x="82" y="0"/>
                </a:cxn>
                <a:cxn ang="0">
                  <a:pos x="739" y="0"/>
                </a:cxn>
                <a:cxn ang="0">
                  <a:pos x="821" y="82"/>
                </a:cxn>
                <a:cxn ang="0">
                  <a:pos x="739" y="163"/>
                </a:cxn>
              </a:cxnLst>
              <a:rect l="0" t="0" r="r" b="b"/>
              <a:pathLst>
                <a:path w="821" h="952">
                  <a:moveTo>
                    <a:pt x="739" y="163"/>
                  </a:moveTo>
                  <a:cubicBezTo>
                    <a:pt x="498" y="163"/>
                    <a:pt x="498" y="163"/>
                    <a:pt x="498" y="163"/>
                  </a:cubicBezTo>
                  <a:cubicBezTo>
                    <a:pt x="498" y="865"/>
                    <a:pt x="498" y="865"/>
                    <a:pt x="498" y="865"/>
                  </a:cubicBezTo>
                  <a:cubicBezTo>
                    <a:pt x="498" y="913"/>
                    <a:pt x="458" y="952"/>
                    <a:pt x="410" y="952"/>
                  </a:cubicBezTo>
                  <a:cubicBezTo>
                    <a:pt x="362" y="952"/>
                    <a:pt x="325" y="913"/>
                    <a:pt x="325" y="865"/>
                  </a:cubicBezTo>
                  <a:cubicBezTo>
                    <a:pt x="325" y="163"/>
                    <a:pt x="325" y="163"/>
                    <a:pt x="325" y="163"/>
                  </a:cubicBezTo>
                  <a:cubicBezTo>
                    <a:pt x="82" y="163"/>
                    <a:pt x="82" y="163"/>
                    <a:pt x="82" y="163"/>
                  </a:cubicBezTo>
                  <a:cubicBezTo>
                    <a:pt x="37" y="163"/>
                    <a:pt x="0" y="126"/>
                    <a:pt x="0" y="82"/>
                  </a:cubicBezTo>
                  <a:cubicBezTo>
                    <a:pt x="0" y="37"/>
                    <a:pt x="36" y="0"/>
                    <a:pt x="82" y="0"/>
                  </a:cubicBezTo>
                  <a:cubicBezTo>
                    <a:pt x="739" y="0"/>
                    <a:pt x="739" y="0"/>
                    <a:pt x="739" y="0"/>
                  </a:cubicBezTo>
                  <a:cubicBezTo>
                    <a:pt x="784" y="0"/>
                    <a:pt x="821" y="37"/>
                    <a:pt x="821" y="82"/>
                  </a:cubicBezTo>
                  <a:cubicBezTo>
                    <a:pt x="821" y="126"/>
                    <a:pt x="786" y="163"/>
                    <a:pt x="739" y="1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9"/>
            <p:cNvSpPr>
              <a:spLocks/>
            </p:cNvSpPr>
            <p:nvPr/>
          </p:nvSpPr>
          <p:spPr bwMode="auto">
            <a:xfrm>
              <a:off x="1268" y="1029"/>
              <a:ext cx="126" cy="151"/>
            </a:xfrm>
            <a:custGeom>
              <a:avLst/>
              <a:gdLst/>
              <a:ahLst/>
              <a:cxnLst>
                <a:cxn ang="0">
                  <a:pos x="633" y="87"/>
                </a:cxn>
                <a:cxn ang="0">
                  <a:pos x="719" y="0"/>
                </a:cxn>
                <a:cxn ang="0">
                  <a:pos x="805" y="87"/>
                </a:cxn>
                <a:cxn ang="0">
                  <a:pos x="805" y="572"/>
                </a:cxn>
                <a:cxn ang="0">
                  <a:pos x="403" y="969"/>
                </a:cxn>
                <a:cxn ang="0">
                  <a:pos x="0" y="572"/>
                </a:cxn>
                <a:cxn ang="0">
                  <a:pos x="0" y="87"/>
                </a:cxn>
                <a:cxn ang="0">
                  <a:pos x="86" y="0"/>
                </a:cxn>
                <a:cxn ang="0">
                  <a:pos x="172" y="87"/>
                </a:cxn>
                <a:cxn ang="0">
                  <a:pos x="172" y="590"/>
                </a:cxn>
                <a:cxn ang="0">
                  <a:pos x="403" y="813"/>
                </a:cxn>
                <a:cxn ang="0">
                  <a:pos x="633" y="590"/>
                </a:cxn>
                <a:cxn ang="0">
                  <a:pos x="633" y="87"/>
                </a:cxn>
              </a:cxnLst>
              <a:rect l="0" t="0" r="r" b="b"/>
              <a:pathLst>
                <a:path w="805" h="969">
                  <a:moveTo>
                    <a:pt x="633" y="87"/>
                  </a:moveTo>
                  <a:cubicBezTo>
                    <a:pt x="633" y="39"/>
                    <a:pt x="671" y="0"/>
                    <a:pt x="719" y="0"/>
                  </a:cubicBezTo>
                  <a:cubicBezTo>
                    <a:pt x="767" y="0"/>
                    <a:pt x="805" y="39"/>
                    <a:pt x="805" y="87"/>
                  </a:cubicBezTo>
                  <a:cubicBezTo>
                    <a:pt x="805" y="572"/>
                    <a:pt x="805" y="572"/>
                    <a:pt x="805" y="572"/>
                  </a:cubicBezTo>
                  <a:cubicBezTo>
                    <a:pt x="805" y="815"/>
                    <a:pt x="654" y="969"/>
                    <a:pt x="403" y="969"/>
                  </a:cubicBezTo>
                  <a:cubicBezTo>
                    <a:pt x="151" y="969"/>
                    <a:pt x="0" y="815"/>
                    <a:pt x="0" y="572"/>
                  </a:cubicBezTo>
                  <a:cubicBezTo>
                    <a:pt x="0" y="87"/>
                    <a:pt x="0" y="87"/>
                    <a:pt x="0" y="87"/>
                  </a:cubicBezTo>
                  <a:cubicBezTo>
                    <a:pt x="0" y="39"/>
                    <a:pt x="38" y="0"/>
                    <a:pt x="86" y="0"/>
                  </a:cubicBezTo>
                  <a:cubicBezTo>
                    <a:pt x="134" y="0"/>
                    <a:pt x="172" y="39"/>
                    <a:pt x="172" y="87"/>
                  </a:cubicBezTo>
                  <a:cubicBezTo>
                    <a:pt x="172" y="590"/>
                    <a:pt x="172" y="590"/>
                    <a:pt x="172" y="590"/>
                  </a:cubicBezTo>
                  <a:cubicBezTo>
                    <a:pt x="172" y="722"/>
                    <a:pt x="251" y="813"/>
                    <a:pt x="403" y="813"/>
                  </a:cubicBezTo>
                  <a:cubicBezTo>
                    <a:pt x="554" y="813"/>
                    <a:pt x="633" y="722"/>
                    <a:pt x="633" y="590"/>
                  </a:cubicBezTo>
                  <a:lnTo>
                    <a:pt x="63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10"/>
            <p:cNvSpPr>
              <a:spLocks noEditPoints="1"/>
            </p:cNvSpPr>
            <p:nvPr/>
          </p:nvSpPr>
          <p:spPr bwMode="auto">
            <a:xfrm>
              <a:off x="1430" y="1031"/>
              <a:ext cx="122" cy="149"/>
            </a:xfrm>
            <a:custGeom>
              <a:avLst/>
              <a:gdLst/>
              <a:ahLst/>
              <a:cxnLst>
                <a:cxn ang="0">
                  <a:pos x="783" y="866"/>
                </a:cxn>
                <a:cxn ang="0">
                  <a:pos x="697" y="952"/>
                </a:cxn>
                <a:cxn ang="0">
                  <a:pos x="621" y="906"/>
                </a:cxn>
                <a:cxn ang="0">
                  <a:pos x="456" y="565"/>
                </a:cxn>
                <a:cxn ang="0">
                  <a:pos x="172" y="565"/>
                </a:cxn>
                <a:cxn ang="0">
                  <a:pos x="172" y="866"/>
                </a:cxn>
                <a:cxn ang="0">
                  <a:pos x="86" y="952"/>
                </a:cxn>
                <a:cxn ang="0">
                  <a:pos x="0" y="866"/>
                </a:cxn>
                <a:cxn ang="0">
                  <a:pos x="0" y="86"/>
                </a:cxn>
                <a:cxn ang="0">
                  <a:pos x="86" y="0"/>
                </a:cxn>
                <a:cxn ang="0">
                  <a:pos x="449" y="0"/>
                </a:cxn>
                <a:cxn ang="0">
                  <a:pos x="783" y="283"/>
                </a:cxn>
                <a:cxn ang="0">
                  <a:pos x="628" y="534"/>
                </a:cxn>
                <a:cxn ang="0">
                  <a:pos x="774" y="829"/>
                </a:cxn>
                <a:cxn ang="0">
                  <a:pos x="783" y="866"/>
                </a:cxn>
                <a:cxn ang="0">
                  <a:pos x="473" y="158"/>
                </a:cxn>
                <a:cxn ang="0">
                  <a:pos x="172" y="158"/>
                </a:cxn>
                <a:cxn ang="0">
                  <a:pos x="172" y="417"/>
                </a:cxn>
                <a:cxn ang="0">
                  <a:pos x="473" y="417"/>
                </a:cxn>
                <a:cxn ang="0">
                  <a:pos x="610" y="284"/>
                </a:cxn>
                <a:cxn ang="0">
                  <a:pos x="473" y="158"/>
                </a:cxn>
              </a:cxnLst>
              <a:rect l="0" t="0" r="r" b="b"/>
              <a:pathLst>
                <a:path w="783" h="952">
                  <a:moveTo>
                    <a:pt x="783" y="866"/>
                  </a:moveTo>
                  <a:cubicBezTo>
                    <a:pt x="783" y="910"/>
                    <a:pt x="750" y="952"/>
                    <a:pt x="697" y="952"/>
                  </a:cubicBezTo>
                  <a:cubicBezTo>
                    <a:pt x="659" y="952"/>
                    <a:pt x="635" y="935"/>
                    <a:pt x="621" y="906"/>
                  </a:cubicBezTo>
                  <a:cubicBezTo>
                    <a:pt x="456" y="565"/>
                    <a:pt x="456" y="565"/>
                    <a:pt x="456" y="565"/>
                  </a:cubicBezTo>
                  <a:cubicBezTo>
                    <a:pt x="172" y="565"/>
                    <a:pt x="172" y="565"/>
                    <a:pt x="172" y="565"/>
                  </a:cubicBezTo>
                  <a:cubicBezTo>
                    <a:pt x="172" y="866"/>
                    <a:pt x="172" y="866"/>
                    <a:pt x="172" y="866"/>
                  </a:cubicBezTo>
                  <a:cubicBezTo>
                    <a:pt x="172" y="914"/>
                    <a:pt x="134" y="952"/>
                    <a:pt x="86" y="952"/>
                  </a:cubicBezTo>
                  <a:cubicBezTo>
                    <a:pt x="38" y="952"/>
                    <a:pt x="0" y="914"/>
                    <a:pt x="0" y="866"/>
                  </a:cubicBezTo>
                  <a:cubicBezTo>
                    <a:pt x="0" y="86"/>
                    <a:pt x="0" y="86"/>
                    <a:pt x="0" y="86"/>
                  </a:cubicBezTo>
                  <a:cubicBezTo>
                    <a:pt x="0" y="38"/>
                    <a:pt x="38" y="0"/>
                    <a:pt x="86" y="0"/>
                  </a:cubicBezTo>
                  <a:cubicBezTo>
                    <a:pt x="449" y="0"/>
                    <a:pt x="449" y="0"/>
                    <a:pt x="449" y="0"/>
                  </a:cubicBezTo>
                  <a:cubicBezTo>
                    <a:pt x="683" y="0"/>
                    <a:pt x="783" y="116"/>
                    <a:pt x="783" y="283"/>
                  </a:cubicBezTo>
                  <a:cubicBezTo>
                    <a:pt x="783" y="393"/>
                    <a:pt x="735" y="487"/>
                    <a:pt x="628" y="534"/>
                  </a:cubicBezTo>
                  <a:cubicBezTo>
                    <a:pt x="774" y="829"/>
                    <a:pt x="774" y="829"/>
                    <a:pt x="774" y="829"/>
                  </a:cubicBezTo>
                  <a:cubicBezTo>
                    <a:pt x="779" y="841"/>
                    <a:pt x="783" y="853"/>
                    <a:pt x="783" y="866"/>
                  </a:cubicBezTo>
                  <a:close/>
                  <a:moveTo>
                    <a:pt x="473" y="158"/>
                  </a:moveTo>
                  <a:cubicBezTo>
                    <a:pt x="172" y="158"/>
                    <a:pt x="172" y="158"/>
                    <a:pt x="172" y="158"/>
                  </a:cubicBezTo>
                  <a:cubicBezTo>
                    <a:pt x="172" y="417"/>
                    <a:pt x="172" y="417"/>
                    <a:pt x="172" y="417"/>
                  </a:cubicBezTo>
                  <a:cubicBezTo>
                    <a:pt x="473" y="417"/>
                    <a:pt x="473" y="417"/>
                    <a:pt x="473" y="417"/>
                  </a:cubicBezTo>
                  <a:cubicBezTo>
                    <a:pt x="567" y="417"/>
                    <a:pt x="610" y="348"/>
                    <a:pt x="610" y="284"/>
                  </a:cubicBezTo>
                  <a:cubicBezTo>
                    <a:pt x="610" y="222"/>
                    <a:pt x="567" y="158"/>
                    <a:pt x="473" y="1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11"/>
            <p:cNvSpPr>
              <a:spLocks/>
            </p:cNvSpPr>
            <p:nvPr/>
          </p:nvSpPr>
          <p:spPr bwMode="auto">
            <a:xfrm>
              <a:off x="1589" y="1031"/>
              <a:ext cx="109" cy="147"/>
            </a:xfrm>
            <a:custGeom>
              <a:avLst/>
              <a:gdLst/>
              <a:ahLst/>
              <a:cxnLst>
                <a:cxn ang="0">
                  <a:pos x="617" y="941"/>
                </a:cxn>
                <a:cxn ang="0">
                  <a:pos x="87" y="941"/>
                </a:cxn>
                <a:cxn ang="0">
                  <a:pos x="0" y="855"/>
                </a:cxn>
                <a:cxn ang="0">
                  <a:pos x="0" y="86"/>
                </a:cxn>
                <a:cxn ang="0">
                  <a:pos x="87" y="0"/>
                </a:cxn>
                <a:cxn ang="0">
                  <a:pos x="596" y="0"/>
                </a:cxn>
                <a:cxn ang="0">
                  <a:pos x="678" y="79"/>
                </a:cxn>
                <a:cxn ang="0">
                  <a:pos x="596" y="160"/>
                </a:cxn>
                <a:cxn ang="0">
                  <a:pos x="172" y="160"/>
                </a:cxn>
                <a:cxn ang="0">
                  <a:pos x="172" y="384"/>
                </a:cxn>
                <a:cxn ang="0">
                  <a:pos x="405" y="384"/>
                </a:cxn>
                <a:cxn ang="0">
                  <a:pos x="486" y="465"/>
                </a:cxn>
                <a:cxn ang="0">
                  <a:pos x="405" y="544"/>
                </a:cxn>
                <a:cxn ang="0">
                  <a:pos x="172" y="544"/>
                </a:cxn>
                <a:cxn ang="0">
                  <a:pos x="172" y="781"/>
                </a:cxn>
                <a:cxn ang="0">
                  <a:pos x="617" y="781"/>
                </a:cxn>
                <a:cxn ang="0">
                  <a:pos x="699" y="862"/>
                </a:cxn>
                <a:cxn ang="0">
                  <a:pos x="617" y="941"/>
                </a:cxn>
              </a:cxnLst>
              <a:rect l="0" t="0" r="r" b="b"/>
              <a:pathLst>
                <a:path w="699" h="941">
                  <a:moveTo>
                    <a:pt x="617" y="941"/>
                  </a:moveTo>
                  <a:cubicBezTo>
                    <a:pt x="87" y="941"/>
                    <a:pt x="87" y="941"/>
                    <a:pt x="87" y="941"/>
                  </a:cubicBezTo>
                  <a:cubicBezTo>
                    <a:pt x="39" y="941"/>
                    <a:pt x="0" y="903"/>
                    <a:pt x="0" y="855"/>
                  </a:cubicBezTo>
                  <a:cubicBezTo>
                    <a:pt x="0" y="86"/>
                    <a:pt x="0" y="86"/>
                    <a:pt x="0" y="86"/>
                  </a:cubicBezTo>
                  <a:cubicBezTo>
                    <a:pt x="0" y="38"/>
                    <a:pt x="39" y="0"/>
                    <a:pt x="87" y="0"/>
                  </a:cubicBezTo>
                  <a:cubicBezTo>
                    <a:pt x="596" y="0"/>
                    <a:pt x="596" y="0"/>
                    <a:pt x="596" y="0"/>
                  </a:cubicBezTo>
                  <a:cubicBezTo>
                    <a:pt x="641" y="0"/>
                    <a:pt x="678" y="34"/>
                    <a:pt x="678" y="79"/>
                  </a:cubicBezTo>
                  <a:cubicBezTo>
                    <a:pt x="678" y="124"/>
                    <a:pt x="641" y="160"/>
                    <a:pt x="596" y="160"/>
                  </a:cubicBezTo>
                  <a:cubicBezTo>
                    <a:pt x="172" y="160"/>
                    <a:pt x="172" y="160"/>
                    <a:pt x="172" y="160"/>
                  </a:cubicBezTo>
                  <a:cubicBezTo>
                    <a:pt x="172" y="384"/>
                    <a:pt x="172" y="384"/>
                    <a:pt x="172" y="384"/>
                  </a:cubicBezTo>
                  <a:cubicBezTo>
                    <a:pt x="405" y="384"/>
                    <a:pt x="405" y="384"/>
                    <a:pt x="405" y="384"/>
                  </a:cubicBezTo>
                  <a:cubicBezTo>
                    <a:pt x="449" y="384"/>
                    <a:pt x="486" y="420"/>
                    <a:pt x="486" y="465"/>
                  </a:cubicBezTo>
                  <a:cubicBezTo>
                    <a:pt x="486" y="510"/>
                    <a:pt x="449" y="544"/>
                    <a:pt x="405" y="544"/>
                  </a:cubicBezTo>
                  <a:cubicBezTo>
                    <a:pt x="172" y="544"/>
                    <a:pt x="172" y="544"/>
                    <a:pt x="172" y="544"/>
                  </a:cubicBezTo>
                  <a:cubicBezTo>
                    <a:pt x="172" y="781"/>
                    <a:pt x="172" y="781"/>
                    <a:pt x="172" y="781"/>
                  </a:cubicBezTo>
                  <a:cubicBezTo>
                    <a:pt x="617" y="781"/>
                    <a:pt x="617" y="781"/>
                    <a:pt x="617" y="781"/>
                  </a:cubicBezTo>
                  <a:cubicBezTo>
                    <a:pt x="662" y="781"/>
                    <a:pt x="699" y="817"/>
                    <a:pt x="699" y="862"/>
                  </a:cubicBezTo>
                  <a:cubicBezTo>
                    <a:pt x="699" y="907"/>
                    <a:pt x="662" y="941"/>
                    <a:pt x="617"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12"/>
            <p:cNvSpPr>
              <a:spLocks/>
            </p:cNvSpPr>
            <p:nvPr/>
          </p:nvSpPr>
          <p:spPr bwMode="auto">
            <a:xfrm>
              <a:off x="829" y="1208"/>
              <a:ext cx="81" cy="124"/>
            </a:xfrm>
            <a:custGeom>
              <a:avLst/>
              <a:gdLst/>
              <a:ahLst/>
              <a:cxnLst>
                <a:cxn ang="0">
                  <a:pos x="35" y="792"/>
                </a:cxn>
                <a:cxn ang="0">
                  <a:pos x="0" y="757"/>
                </a:cxn>
                <a:cxn ang="0">
                  <a:pos x="0" y="35"/>
                </a:cxn>
                <a:cxn ang="0">
                  <a:pos x="35" y="0"/>
                </a:cxn>
                <a:cxn ang="0">
                  <a:pos x="487" y="0"/>
                </a:cxn>
                <a:cxn ang="0">
                  <a:pos x="519" y="32"/>
                </a:cxn>
                <a:cxn ang="0">
                  <a:pos x="487" y="63"/>
                </a:cxn>
                <a:cxn ang="0">
                  <a:pos x="70" y="63"/>
                </a:cxn>
                <a:cxn ang="0">
                  <a:pos x="70" y="347"/>
                </a:cxn>
                <a:cxn ang="0">
                  <a:pos x="312" y="347"/>
                </a:cxn>
                <a:cxn ang="0">
                  <a:pos x="344" y="378"/>
                </a:cxn>
                <a:cxn ang="0">
                  <a:pos x="312" y="410"/>
                </a:cxn>
                <a:cxn ang="0">
                  <a:pos x="70" y="410"/>
                </a:cxn>
                <a:cxn ang="0">
                  <a:pos x="70" y="757"/>
                </a:cxn>
                <a:cxn ang="0">
                  <a:pos x="35" y="792"/>
                </a:cxn>
              </a:cxnLst>
              <a:rect l="0" t="0" r="r" b="b"/>
              <a:pathLst>
                <a:path w="519" h="792">
                  <a:moveTo>
                    <a:pt x="35" y="792"/>
                  </a:moveTo>
                  <a:cubicBezTo>
                    <a:pt x="15" y="792"/>
                    <a:pt x="0" y="777"/>
                    <a:pt x="0" y="757"/>
                  </a:cubicBezTo>
                  <a:cubicBezTo>
                    <a:pt x="0" y="35"/>
                    <a:pt x="0" y="35"/>
                    <a:pt x="0" y="35"/>
                  </a:cubicBezTo>
                  <a:cubicBezTo>
                    <a:pt x="0" y="15"/>
                    <a:pt x="15" y="0"/>
                    <a:pt x="35" y="0"/>
                  </a:cubicBezTo>
                  <a:cubicBezTo>
                    <a:pt x="487" y="0"/>
                    <a:pt x="487" y="0"/>
                    <a:pt x="487" y="0"/>
                  </a:cubicBezTo>
                  <a:cubicBezTo>
                    <a:pt x="505" y="0"/>
                    <a:pt x="519" y="14"/>
                    <a:pt x="519" y="32"/>
                  </a:cubicBezTo>
                  <a:cubicBezTo>
                    <a:pt x="519" y="49"/>
                    <a:pt x="505" y="63"/>
                    <a:pt x="487" y="63"/>
                  </a:cubicBezTo>
                  <a:cubicBezTo>
                    <a:pt x="70" y="63"/>
                    <a:pt x="70" y="63"/>
                    <a:pt x="70" y="63"/>
                  </a:cubicBezTo>
                  <a:cubicBezTo>
                    <a:pt x="70" y="347"/>
                    <a:pt x="70" y="347"/>
                    <a:pt x="70" y="347"/>
                  </a:cubicBezTo>
                  <a:cubicBezTo>
                    <a:pt x="312" y="347"/>
                    <a:pt x="312" y="347"/>
                    <a:pt x="312" y="347"/>
                  </a:cubicBezTo>
                  <a:cubicBezTo>
                    <a:pt x="330" y="347"/>
                    <a:pt x="344" y="361"/>
                    <a:pt x="344" y="378"/>
                  </a:cubicBezTo>
                  <a:cubicBezTo>
                    <a:pt x="344" y="396"/>
                    <a:pt x="330" y="410"/>
                    <a:pt x="312" y="410"/>
                  </a:cubicBezTo>
                  <a:cubicBezTo>
                    <a:pt x="70" y="410"/>
                    <a:pt x="70" y="410"/>
                    <a:pt x="70" y="410"/>
                  </a:cubicBezTo>
                  <a:cubicBezTo>
                    <a:pt x="70" y="757"/>
                    <a:pt x="70" y="757"/>
                    <a:pt x="70" y="757"/>
                  </a:cubicBezTo>
                  <a:cubicBezTo>
                    <a:pt x="70" y="777"/>
                    <a:pt x="55" y="792"/>
                    <a:pt x="35"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13"/>
            <p:cNvSpPr>
              <a:spLocks noEditPoints="1"/>
            </p:cNvSpPr>
            <p:nvPr/>
          </p:nvSpPr>
          <p:spPr bwMode="auto">
            <a:xfrm>
              <a:off x="924" y="1206"/>
              <a:ext cx="123" cy="126"/>
            </a:xfrm>
            <a:custGeom>
              <a:avLst/>
              <a:gdLst/>
              <a:ahLst/>
              <a:cxnLst>
                <a:cxn ang="0">
                  <a:pos x="394" y="811"/>
                </a:cxn>
                <a:cxn ang="0">
                  <a:pos x="0" y="405"/>
                </a:cxn>
                <a:cxn ang="0">
                  <a:pos x="394" y="0"/>
                </a:cxn>
                <a:cxn ang="0">
                  <a:pos x="787" y="405"/>
                </a:cxn>
                <a:cxn ang="0">
                  <a:pos x="394" y="811"/>
                </a:cxn>
                <a:cxn ang="0">
                  <a:pos x="394" y="62"/>
                </a:cxn>
                <a:cxn ang="0">
                  <a:pos x="70" y="405"/>
                </a:cxn>
                <a:cxn ang="0">
                  <a:pos x="394" y="748"/>
                </a:cxn>
                <a:cxn ang="0">
                  <a:pos x="716" y="405"/>
                </a:cxn>
                <a:cxn ang="0">
                  <a:pos x="394" y="62"/>
                </a:cxn>
              </a:cxnLst>
              <a:rect l="0" t="0" r="r" b="b"/>
              <a:pathLst>
                <a:path w="787" h="811">
                  <a:moveTo>
                    <a:pt x="394" y="811"/>
                  </a:moveTo>
                  <a:cubicBezTo>
                    <a:pt x="159" y="811"/>
                    <a:pt x="0" y="624"/>
                    <a:pt x="0" y="405"/>
                  </a:cubicBezTo>
                  <a:cubicBezTo>
                    <a:pt x="0" y="187"/>
                    <a:pt x="159" y="0"/>
                    <a:pt x="394" y="0"/>
                  </a:cubicBezTo>
                  <a:cubicBezTo>
                    <a:pt x="629" y="0"/>
                    <a:pt x="787" y="187"/>
                    <a:pt x="787" y="405"/>
                  </a:cubicBezTo>
                  <a:cubicBezTo>
                    <a:pt x="787" y="624"/>
                    <a:pt x="629" y="811"/>
                    <a:pt x="394" y="811"/>
                  </a:cubicBezTo>
                  <a:close/>
                  <a:moveTo>
                    <a:pt x="394" y="62"/>
                  </a:moveTo>
                  <a:cubicBezTo>
                    <a:pt x="192" y="62"/>
                    <a:pt x="70" y="226"/>
                    <a:pt x="70" y="405"/>
                  </a:cubicBezTo>
                  <a:cubicBezTo>
                    <a:pt x="70" y="585"/>
                    <a:pt x="192" y="748"/>
                    <a:pt x="394" y="748"/>
                  </a:cubicBezTo>
                  <a:cubicBezTo>
                    <a:pt x="596" y="748"/>
                    <a:pt x="716" y="585"/>
                    <a:pt x="716" y="405"/>
                  </a:cubicBezTo>
                  <a:cubicBezTo>
                    <a:pt x="716" y="226"/>
                    <a:pt x="596" y="62"/>
                    <a:pt x="394"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14"/>
            <p:cNvSpPr>
              <a:spLocks/>
            </p:cNvSpPr>
            <p:nvPr/>
          </p:nvSpPr>
          <p:spPr bwMode="auto">
            <a:xfrm>
              <a:off x="1079" y="1207"/>
              <a:ext cx="103" cy="125"/>
            </a:xfrm>
            <a:custGeom>
              <a:avLst/>
              <a:gdLst/>
              <a:ahLst/>
              <a:cxnLst>
                <a:cxn ang="0">
                  <a:pos x="0" y="484"/>
                </a:cxn>
                <a:cxn ang="0">
                  <a:pos x="0" y="35"/>
                </a:cxn>
                <a:cxn ang="0">
                  <a:pos x="36" y="0"/>
                </a:cxn>
                <a:cxn ang="0">
                  <a:pos x="71" y="35"/>
                </a:cxn>
                <a:cxn ang="0">
                  <a:pos x="71" y="488"/>
                </a:cxn>
                <a:cxn ang="0">
                  <a:pos x="330" y="743"/>
                </a:cxn>
                <a:cxn ang="0">
                  <a:pos x="590" y="488"/>
                </a:cxn>
                <a:cxn ang="0">
                  <a:pos x="590" y="35"/>
                </a:cxn>
                <a:cxn ang="0">
                  <a:pos x="625" y="0"/>
                </a:cxn>
                <a:cxn ang="0">
                  <a:pos x="661" y="35"/>
                </a:cxn>
                <a:cxn ang="0">
                  <a:pos x="661" y="484"/>
                </a:cxn>
                <a:cxn ang="0">
                  <a:pos x="330" y="806"/>
                </a:cxn>
                <a:cxn ang="0">
                  <a:pos x="0" y="484"/>
                </a:cxn>
              </a:cxnLst>
              <a:rect l="0" t="0" r="r" b="b"/>
              <a:pathLst>
                <a:path w="661" h="806">
                  <a:moveTo>
                    <a:pt x="0" y="484"/>
                  </a:moveTo>
                  <a:cubicBezTo>
                    <a:pt x="0" y="35"/>
                    <a:pt x="0" y="35"/>
                    <a:pt x="0" y="35"/>
                  </a:cubicBezTo>
                  <a:cubicBezTo>
                    <a:pt x="0" y="15"/>
                    <a:pt x="16" y="0"/>
                    <a:pt x="36" y="0"/>
                  </a:cubicBezTo>
                  <a:cubicBezTo>
                    <a:pt x="55" y="0"/>
                    <a:pt x="71" y="15"/>
                    <a:pt x="71" y="35"/>
                  </a:cubicBezTo>
                  <a:cubicBezTo>
                    <a:pt x="71" y="488"/>
                    <a:pt x="71" y="488"/>
                    <a:pt x="71" y="488"/>
                  </a:cubicBezTo>
                  <a:cubicBezTo>
                    <a:pt x="71" y="641"/>
                    <a:pt x="150" y="743"/>
                    <a:pt x="330" y="743"/>
                  </a:cubicBezTo>
                  <a:cubicBezTo>
                    <a:pt x="511" y="743"/>
                    <a:pt x="590" y="641"/>
                    <a:pt x="590" y="488"/>
                  </a:cubicBezTo>
                  <a:cubicBezTo>
                    <a:pt x="590" y="35"/>
                    <a:pt x="590" y="35"/>
                    <a:pt x="590" y="35"/>
                  </a:cubicBezTo>
                  <a:cubicBezTo>
                    <a:pt x="590" y="15"/>
                    <a:pt x="605" y="0"/>
                    <a:pt x="625" y="0"/>
                  </a:cubicBezTo>
                  <a:cubicBezTo>
                    <a:pt x="645" y="0"/>
                    <a:pt x="661" y="15"/>
                    <a:pt x="661" y="35"/>
                  </a:cubicBezTo>
                  <a:cubicBezTo>
                    <a:pt x="661" y="484"/>
                    <a:pt x="661" y="484"/>
                    <a:pt x="661" y="484"/>
                  </a:cubicBezTo>
                  <a:cubicBezTo>
                    <a:pt x="661" y="680"/>
                    <a:pt x="535" y="806"/>
                    <a:pt x="330" y="806"/>
                  </a:cubicBezTo>
                  <a:cubicBezTo>
                    <a:pt x="126" y="806"/>
                    <a:pt x="0" y="680"/>
                    <a:pt x="0" y="4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15"/>
            <p:cNvSpPr>
              <a:spLocks/>
            </p:cNvSpPr>
            <p:nvPr/>
          </p:nvSpPr>
          <p:spPr bwMode="auto">
            <a:xfrm>
              <a:off x="1222" y="1207"/>
              <a:ext cx="97"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noEditPoints="1"/>
            </p:cNvSpPr>
            <p:nvPr/>
          </p:nvSpPr>
          <p:spPr bwMode="auto">
            <a:xfrm>
              <a:off x="1359" y="1208"/>
              <a:ext cx="101" cy="122"/>
            </a:xfrm>
            <a:custGeom>
              <a:avLst/>
              <a:gdLst/>
              <a:ahLst/>
              <a:cxnLst>
                <a:cxn ang="0">
                  <a:pos x="258" y="783"/>
                </a:cxn>
                <a:cxn ang="0">
                  <a:pos x="35" y="783"/>
                </a:cxn>
                <a:cxn ang="0">
                  <a:pos x="0" y="747"/>
                </a:cxn>
                <a:cxn ang="0">
                  <a:pos x="0" y="35"/>
                </a:cxn>
                <a:cxn ang="0">
                  <a:pos x="35" y="0"/>
                </a:cxn>
                <a:cxn ang="0">
                  <a:pos x="258" y="0"/>
                </a:cxn>
                <a:cxn ang="0">
                  <a:pos x="648" y="391"/>
                </a:cxn>
                <a:cxn ang="0">
                  <a:pos x="258" y="783"/>
                </a:cxn>
                <a:cxn ang="0">
                  <a:pos x="253" y="63"/>
                </a:cxn>
                <a:cxn ang="0">
                  <a:pos x="70" y="63"/>
                </a:cxn>
                <a:cxn ang="0">
                  <a:pos x="70" y="719"/>
                </a:cxn>
                <a:cxn ang="0">
                  <a:pos x="253" y="719"/>
                </a:cxn>
                <a:cxn ang="0">
                  <a:pos x="578" y="391"/>
                </a:cxn>
                <a:cxn ang="0">
                  <a:pos x="253" y="63"/>
                </a:cxn>
              </a:cxnLst>
              <a:rect l="0" t="0" r="r" b="b"/>
              <a:pathLst>
                <a:path w="648" h="783">
                  <a:moveTo>
                    <a:pt x="258" y="783"/>
                  </a:moveTo>
                  <a:cubicBezTo>
                    <a:pt x="35" y="783"/>
                    <a:pt x="35" y="783"/>
                    <a:pt x="35" y="783"/>
                  </a:cubicBezTo>
                  <a:cubicBezTo>
                    <a:pt x="14" y="783"/>
                    <a:pt x="0" y="766"/>
                    <a:pt x="0" y="747"/>
                  </a:cubicBezTo>
                  <a:cubicBezTo>
                    <a:pt x="0" y="35"/>
                    <a:pt x="0" y="35"/>
                    <a:pt x="0" y="35"/>
                  </a:cubicBezTo>
                  <a:cubicBezTo>
                    <a:pt x="0" y="15"/>
                    <a:pt x="15" y="0"/>
                    <a:pt x="35" y="0"/>
                  </a:cubicBezTo>
                  <a:cubicBezTo>
                    <a:pt x="258" y="0"/>
                    <a:pt x="258" y="0"/>
                    <a:pt x="258" y="0"/>
                  </a:cubicBezTo>
                  <a:cubicBezTo>
                    <a:pt x="495" y="0"/>
                    <a:pt x="648" y="173"/>
                    <a:pt x="648" y="391"/>
                  </a:cubicBezTo>
                  <a:cubicBezTo>
                    <a:pt x="648" y="610"/>
                    <a:pt x="495" y="783"/>
                    <a:pt x="258" y="783"/>
                  </a:cubicBezTo>
                  <a:close/>
                  <a:moveTo>
                    <a:pt x="253" y="63"/>
                  </a:moveTo>
                  <a:cubicBezTo>
                    <a:pt x="70" y="63"/>
                    <a:pt x="70" y="63"/>
                    <a:pt x="70" y="63"/>
                  </a:cubicBezTo>
                  <a:cubicBezTo>
                    <a:pt x="70" y="719"/>
                    <a:pt x="70" y="719"/>
                    <a:pt x="70" y="719"/>
                  </a:cubicBezTo>
                  <a:cubicBezTo>
                    <a:pt x="253" y="719"/>
                    <a:pt x="253" y="719"/>
                    <a:pt x="253" y="719"/>
                  </a:cubicBezTo>
                  <a:cubicBezTo>
                    <a:pt x="458" y="719"/>
                    <a:pt x="578" y="576"/>
                    <a:pt x="578" y="391"/>
                  </a:cubicBezTo>
                  <a:cubicBezTo>
                    <a:pt x="578" y="207"/>
                    <a:pt x="458" y="63"/>
                    <a:pt x="253"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17"/>
            <p:cNvSpPr>
              <a:spLocks noEditPoints="1"/>
            </p:cNvSpPr>
            <p:nvPr/>
          </p:nvSpPr>
          <p:spPr bwMode="auto">
            <a:xfrm>
              <a:off x="1476" y="1207"/>
              <a:ext cx="113" cy="125"/>
            </a:xfrm>
            <a:custGeom>
              <a:avLst/>
              <a:gdLst/>
              <a:ahLst/>
              <a:cxnLst>
                <a:cxn ang="0">
                  <a:pos x="723" y="753"/>
                </a:cxn>
                <a:cxn ang="0">
                  <a:pos x="728" y="769"/>
                </a:cxn>
                <a:cxn ang="0">
                  <a:pos x="694" y="801"/>
                </a:cxn>
                <a:cxn ang="0">
                  <a:pos x="662" y="779"/>
                </a:cxn>
                <a:cxn ang="0">
                  <a:pos x="566" y="564"/>
                </a:cxn>
                <a:cxn ang="0">
                  <a:pos x="162" y="564"/>
                </a:cxn>
                <a:cxn ang="0">
                  <a:pos x="65" y="779"/>
                </a:cxn>
                <a:cxn ang="0">
                  <a:pos x="34" y="801"/>
                </a:cxn>
                <a:cxn ang="0">
                  <a:pos x="0" y="769"/>
                </a:cxn>
                <a:cxn ang="0">
                  <a:pos x="4" y="753"/>
                </a:cxn>
                <a:cxn ang="0">
                  <a:pos x="331" y="23"/>
                </a:cxn>
                <a:cxn ang="0">
                  <a:pos x="364" y="0"/>
                </a:cxn>
                <a:cxn ang="0">
                  <a:pos x="397" y="23"/>
                </a:cxn>
                <a:cxn ang="0">
                  <a:pos x="723" y="753"/>
                </a:cxn>
                <a:cxn ang="0">
                  <a:pos x="539" y="501"/>
                </a:cxn>
                <a:cxn ang="0">
                  <a:pos x="364" y="98"/>
                </a:cxn>
                <a:cxn ang="0">
                  <a:pos x="189" y="501"/>
                </a:cxn>
                <a:cxn ang="0">
                  <a:pos x="539" y="501"/>
                </a:cxn>
              </a:cxnLst>
              <a:rect l="0" t="0" r="r" b="b"/>
              <a:pathLst>
                <a:path w="728" h="801">
                  <a:moveTo>
                    <a:pt x="723" y="753"/>
                  </a:moveTo>
                  <a:cubicBezTo>
                    <a:pt x="726" y="758"/>
                    <a:pt x="728" y="763"/>
                    <a:pt x="728" y="769"/>
                  </a:cubicBezTo>
                  <a:cubicBezTo>
                    <a:pt x="728" y="787"/>
                    <a:pt x="715" y="801"/>
                    <a:pt x="694" y="801"/>
                  </a:cubicBezTo>
                  <a:cubicBezTo>
                    <a:pt x="676" y="801"/>
                    <a:pt x="667" y="790"/>
                    <a:pt x="662" y="779"/>
                  </a:cubicBezTo>
                  <a:cubicBezTo>
                    <a:pt x="566" y="564"/>
                    <a:pt x="566" y="564"/>
                    <a:pt x="566" y="564"/>
                  </a:cubicBezTo>
                  <a:cubicBezTo>
                    <a:pt x="162" y="564"/>
                    <a:pt x="162" y="564"/>
                    <a:pt x="162" y="564"/>
                  </a:cubicBezTo>
                  <a:cubicBezTo>
                    <a:pt x="65" y="779"/>
                    <a:pt x="65" y="779"/>
                    <a:pt x="65" y="779"/>
                  </a:cubicBezTo>
                  <a:cubicBezTo>
                    <a:pt x="61" y="790"/>
                    <a:pt x="51" y="801"/>
                    <a:pt x="34" y="801"/>
                  </a:cubicBezTo>
                  <a:cubicBezTo>
                    <a:pt x="13" y="801"/>
                    <a:pt x="0" y="787"/>
                    <a:pt x="0" y="769"/>
                  </a:cubicBezTo>
                  <a:cubicBezTo>
                    <a:pt x="0" y="763"/>
                    <a:pt x="2" y="758"/>
                    <a:pt x="4" y="753"/>
                  </a:cubicBezTo>
                  <a:cubicBezTo>
                    <a:pt x="331" y="23"/>
                    <a:pt x="331" y="23"/>
                    <a:pt x="331" y="23"/>
                  </a:cubicBezTo>
                  <a:cubicBezTo>
                    <a:pt x="338" y="8"/>
                    <a:pt x="347" y="0"/>
                    <a:pt x="364" y="0"/>
                  </a:cubicBezTo>
                  <a:cubicBezTo>
                    <a:pt x="380" y="0"/>
                    <a:pt x="390" y="8"/>
                    <a:pt x="397" y="23"/>
                  </a:cubicBezTo>
                  <a:lnTo>
                    <a:pt x="723" y="753"/>
                  </a:lnTo>
                  <a:close/>
                  <a:moveTo>
                    <a:pt x="539" y="501"/>
                  </a:moveTo>
                  <a:cubicBezTo>
                    <a:pt x="364" y="98"/>
                    <a:pt x="364" y="98"/>
                    <a:pt x="364" y="98"/>
                  </a:cubicBezTo>
                  <a:cubicBezTo>
                    <a:pt x="189" y="501"/>
                    <a:pt x="189" y="501"/>
                    <a:pt x="189" y="501"/>
                  </a:cubicBezTo>
                  <a:lnTo>
                    <a:pt x="539"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8"/>
            <p:cNvSpPr>
              <a:spLocks/>
            </p:cNvSpPr>
            <p:nvPr/>
          </p:nvSpPr>
          <p:spPr bwMode="auto">
            <a:xfrm>
              <a:off x="1593" y="1208"/>
              <a:ext cx="100" cy="124"/>
            </a:xfrm>
            <a:custGeom>
              <a:avLst/>
              <a:gdLst/>
              <a:ahLst/>
              <a:cxnLst>
                <a:cxn ang="0">
                  <a:pos x="320" y="792"/>
                </a:cxn>
                <a:cxn ang="0">
                  <a:pos x="285" y="757"/>
                </a:cxn>
                <a:cxn ang="0">
                  <a:pos x="285" y="63"/>
                </a:cxn>
                <a:cxn ang="0">
                  <a:pos x="31" y="63"/>
                </a:cxn>
                <a:cxn ang="0">
                  <a:pos x="0" y="32"/>
                </a:cxn>
                <a:cxn ang="0">
                  <a:pos x="31" y="0"/>
                </a:cxn>
                <a:cxn ang="0">
                  <a:pos x="610" y="0"/>
                </a:cxn>
                <a:cxn ang="0">
                  <a:pos x="641" y="32"/>
                </a:cxn>
                <a:cxn ang="0">
                  <a:pos x="610" y="63"/>
                </a:cxn>
                <a:cxn ang="0">
                  <a:pos x="356" y="63"/>
                </a:cxn>
                <a:cxn ang="0">
                  <a:pos x="356" y="757"/>
                </a:cxn>
                <a:cxn ang="0">
                  <a:pos x="320" y="792"/>
                </a:cxn>
              </a:cxnLst>
              <a:rect l="0" t="0" r="r" b="b"/>
              <a:pathLst>
                <a:path w="641" h="792">
                  <a:moveTo>
                    <a:pt x="320" y="792"/>
                  </a:moveTo>
                  <a:cubicBezTo>
                    <a:pt x="300" y="792"/>
                    <a:pt x="285" y="777"/>
                    <a:pt x="285" y="757"/>
                  </a:cubicBezTo>
                  <a:cubicBezTo>
                    <a:pt x="285" y="63"/>
                    <a:pt x="285" y="63"/>
                    <a:pt x="285" y="63"/>
                  </a:cubicBezTo>
                  <a:cubicBezTo>
                    <a:pt x="31" y="63"/>
                    <a:pt x="31" y="63"/>
                    <a:pt x="31" y="63"/>
                  </a:cubicBezTo>
                  <a:cubicBezTo>
                    <a:pt x="14" y="63"/>
                    <a:pt x="0" y="49"/>
                    <a:pt x="0" y="32"/>
                  </a:cubicBezTo>
                  <a:cubicBezTo>
                    <a:pt x="0" y="14"/>
                    <a:pt x="14" y="0"/>
                    <a:pt x="31" y="0"/>
                  </a:cubicBezTo>
                  <a:cubicBezTo>
                    <a:pt x="610" y="0"/>
                    <a:pt x="610" y="0"/>
                    <a:pt x="610" y="0"/>
                  </a:cubicBezTo>
                  <a:cubicBezTo>
                    <a:pt x="627" y="0"/>
                    <a:pt x="641" y="14"/>
                    <a:pt x="641" y="32"/>
                  </a:cubicBezTo>
                  <a:cubicBezTo>
                    <a:pt x="641" y="49"/>
                    <a:pt x="627" y="63"/>
                    <a:pt x="610" y="63"/>
                  </a:cubicBezTo>
                  <a:cubicBezTo>
                    <a:pt x="356" y="63"/>
                    <a:pt x="356" y="63"/>
                    <a:pt x="356" y="63"/>
                  </a:cubicBezTo>
                  <a:cubicBezTo>
                    <a:pt x="356" y="757"/>
                    <a:pt x="356" y="757"/>
                    <a:pt x="356" y="757"/>
                  </a:cubicBezTo>
                  <a:cubicBezTo>
                    <a:pt x="356" y="777"/>
                    <a:pt x="340" y="792"/>
                    <a:pt x="320"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9"/>
            <p:cNvSpPr>
              <a:spLocks/>
            </p:cNvSpPr>
            <p:nvPr/>
          </p:nvSpPr>
          <p:spPr bwMode="auto">
            <a:xfrm>
              <a:off x="1721" y="1207"/>
              <a:ext cx="11" cy="125"/>
            </a:xfrm>
            <a:custGeom>
              <a:avLst/>
              <a:gdLst/>
              <a:ahLst/>
              <a:cxnLst>
                <a:cxn ang="0">
                  <a:pos x="35" y="801"/>
                </a:cxn>
                <a:cxn ang="0">
                  <a:pos x="0" y="766"/>
                </a:cxn>
                <a:cxn ang="0">
                  <a:pos x="0" y="35"/>
                </a:cxn>
                <a:cxn ang="0">
                  <a:pos x="35" y="0"/>
                </a:cxn>
                <a:cxn ang="0">
                  <a:pos x="70" y="35"/>
                </a:cxn>
                <a:cxn ang="0">
                  <a:pos x="70" y="766"/>
                </a:cxn>
                <a:cxn ang="0">
                  <a:pos x="35" y="801"/>
                </a:cxn>
              </a:cxnLst>
              <a:rect l="0" t="0" r="r" b="b"/>
              <a:pathLst>
                <a:path w="70" h="801">
                  <a:moveTo>
                    <a:pt x="35" y="801"/>
                  </a:moveTo>
                  <a:cubicBezTo>
                    <a:pt x="15" y="801"/>
                    <a:pt x="0" y="786"/>
                    <a:pt x="0" y="766"/>
                  </a:cubicBezTo>
                  <a:cubicBezTo>
                    <a:pt x="0" y="35"/>
                    <a:pt x="0" y="35"/>
                    <a:pt x="0" y="35"/>
                  </a:cubicBezTo>
                  <a:cubicBezTo>
                    <a:pt x="0" y="15"/>
                    <a:pt x="15" y="0"/>
                    <a:pt x="35" y="0"/>
                  </a:cubicBezTo>
                  <a:cubicBezTo>
                    <a:pt x="55" y="0"/>
                    <a:pt x="70" y="15"/>
                    <a:pt x="70" y="35"/>
                  </a:cubicBezTo>
                  <a:cubicBezTo>
                    <a:pt x="70" y="766"/>
                    <a:pt x="70" y="766"/>
                    <a:pt x="70" y="766"/>
                  </a:cubicBezTo>
                  <a:cubicBezTo>
                    <a:pt x="70" y="786"/>
                    <a:pt x="55" y="801"/>
                    <a:pt x="35"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20"/>
            <p:cNvSpPr>
              <a:spLocks noEditPoints="1"/>
            </p:cNvSpPr>
            <p:nvPr/>
          </p:nvSpPr>
          <p:spPr bwMode="auto">
            <a:xfrm>
              <a:off x="1767" y="1206"/>
              <a:ext cx="123" cy="126"/>
            </a:xfrm>
            <a:custGeom>
              <a:avLst/>
              <a:gdLst/>
              <a:ahLst/>
              <a:cxnLst>
                <a:cxn ang="0">
                  <a:pos x="395" y="811"/>
                </a:cxn>
                <a:cxn ang="0">
                  <a:pos x="0" y="405"/>
                </a:cxn>
                <a:cxn ang="0">
                  <a:pos x="395" y="0"/>
                </a:cxn>
                <a:cxn ang="0">
                  <a:pos x="787" y="405"/>
                </a:cxn>
                <a:cxn ang="0">
                  <a:pos x="395" y="811"/>
                </a:cxn>
                <a:cxn ang="0">
                  <a:pos x="395" y="62"/>
                </a:cxn>
                <a:cxn ang="0">
                  <a:pos x="71" y="405"/>
                </a:cxn>
                <a:cxn ang="0">
                  <a:pos x="395" y="748"/>
                </a:cxn>
                <a:cxn ang="0">
                  <a:pos x="717" y="405"/>
                </a:cxn>
                <a:cxn ang="0">
                  <a:pos x="395" y="62"/>
                </a:cxn>
              </a:cxnLst>
              <a:rect l="0" t="0" r="r" b="b"/>
              <a:pathLst>
                <a:path w="787" h="811">
                  <a:moveTo>
                    <a:pt x="395" y="811"/>
                  </a:moveTo>
                  <a:cubicBezTo>
                    <a:pt x="160" y="811"/>
                    <a:pt x="0" y="624"/>
                    <a:pt x="0" y="405"/>
                  </a:cubicBezTo>
                  <a:cubicBezTo>
                    <a:pt x="0" y="187"/>
                    <a:pt x="160" y="0"/>
                    <a:pt x="395" y="0"/>
                  </a:cubicBezTo>
                  <a:cubicBezTo>
                    <a:pt x="630" y="0"/>
                    <a:pt x="787" y="187"/>
                    <a:pt x="787" y="405"/>
                  </a:cubicBezTo>
                  <a:cubicBezTo>
                    <a:pt x="787" y="624"/>
                    <a:pt x="630" y="811"/>
                    <a:pt x="395" y="811"/>
                  </a:cubicBezTo>
                  <a:close/>
                  <a:moveTo>
                    <a:pt x="395" y="62"/>
                  </a:moveTo>
                  <a:cubicBezTo>
                    <a:pt x="193" y="62"/>
                    <a:pt x="71" y="226"/>
                    <a:pt x="71" y="405"/>
                  </a:cubicBezTo>
                  <a:cubicBezTo>
                    <a:pt x="71" y="585"/>
                    <a:pt x="193" y="748"/>
                    <a:pt x="395" y="748"/>
                  </a:cubicBezTo>
                  <a:cubicBezTo>
                    <a:pt x="597" y="748"/>
                    <a:pt x="717" y="585"/>
                    <a:pt x="717" y="405"/>
                  </a:cubicBezTo>
                  <a:cubicBezTo>
                    <a:pt x="717" y="226"/>
                    <a:pt x="597" y="62"/>
                    <a:pt x="395"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21"/>
            <p:cNvSpPr>
              <a:spLocks/>
            </p:cNvSpPr>
            <p:nvPr/>
          </p:nvSpPr>
          <p:spPr bwMode="auto">
            <a:xfrm>
              <a:off x="1920" y="1207"/>
              <a:ext cx="98" cy="125"/>
            </a:xfrm>
            <a:custGeom>
              <a:avLst/>
              <a:gdLst/>
              <a:ahLst/>
              <a:cxnLst>
                <a:cxn ang="0">
                  <a:pos x="592" y="801"/>
                </a:cxn>
                <a:cxn ang="0">
                  <a:pos x="565" y="786"/>
                </a:cxn>
                <a:cxn ang="0">
                  <a:pos x="67" y="129"/>
                </a:cxn>
                <a:cxn ang="0">
                  <a:pos x="67" y="768"/>
                </a:cxn>
                <a:cxn ang="0">
                  <a:pos x="34" y="801"/>
                </a:cxn>
                <a:cxn ang="0">
                  <a:pos x="0" y="768"/>
                </a:cxn>
                <a:cxn ang="0">
                  <a:pos x="0" y="34"/>
                </a:cxn>
                <a:cxn ang="0">
                  <a:pos x="35" y="0"/>
                </a:cxn>
                <a:cxn ang="0">
                  <a:pos x="62" y="15"/>
                </a:cxn>
                <a:cxn ang="0">
                  <a:pos x="559" y="673"/>
                </a:cxn>
                <a:cxn ang="0">
                  <a:pos x="559" y="34"/>
                </a:cxn>
                <a:cxn ang="0">
                  <a:pos x="593" y="0"/>
                </a:cxn>
                <a:cxn ang="0">
                  <a:pos x="626" y="34"/>
                </a:cxn>
                <a:cxn ang="0">
                  <a:pos x="626" y="768"/>
                </a:cxn>
                <a:cxn ang="0">
                  <a:pos x="592" y="801"/>
                </a:cxn>
              </a:cxnLst>
              <a:rect l="0" t="0" r="r" b="b"/>
              <a:pathLst>
                <a:path w="626" h="801">
                  <a:moveTo>
                    <a:pt x="592" y="801"/>
                  </a:moveTo>
                  <a:cubicBezTo>
                    <a:pt x="579" y="801"/>
                    <a:pt x="572" y="795"/>
                    <a:pt x="565" y="786"/>
                  </a:cubicBezTo>
                  <a:cubicBezTo>
                    <a:pt x="67" y="129"/>
                    <a:pt x="67" y="129"/>
                    <a:pt x="67" y="129"/>
                  </a:cubicBezTo>
                  <a:cubicBezTo>
                    <a:pt x="67" y="768"/>
                    <a:pt x="67" y="768"/>
                    <a:pt x="67" y="768"/>
                  </a:cubicBezTo>
                  <a:cubicBezTo>
                    <a:pt x="67" y="786"/>
                    <a:pt x="53" y="801"/>
                    <a:pt x="34" y="801"/>
                  </a:cubicBezTo>
                  <a:cubicBezTo>
                    <a:pt x="14" y="801"/>
                    <a:pt x="0" y="786"/>
                    <a:pt x="0" y="768"/>
                  </a:cubicBezTo>
                  <a:cubicBezTo>
                    <a:pt x="0" y="34"/>
                    <a:pt x="0" y="34"/>
                    <a:pt x="0" y="34"/>
                  </a:cubicBezTo>
                  <a:cubicBezTo>
                    <a:pt x="0" y="14"/>
                    <a:pt x="14" y="0"/>
                    <a:pt x="35" y="0"/>
                  </a:cubicBezTo>
                  <a:cubicBezTo>
                    <a:pt x="47" y="0"/>
                    <a:pt x="56" y="7"/>
                    <a:pt x="62" y="15"/>
                  </a:cubicBezTo>
                  <a:cubicBezTo>
                    <a:pt x="559" y="673"/>
                    <a:pt x="559" y="673"/>
                    <a:pt x="559" y="673"/>
                  </a:cubicBezTo>
                  <a:cubicBezTo>
                    <a:pt x="559" y="34"/>
                    <a:pt x="559" y="34"/>
                    <a:pt x="559" y="34"/>
                  </a:cubicBezTo>
                  <a:cubicBezTo>
                    <a:pt x="559" y="14"/>
                    <a:pt x="573" y="0"/>
                    <a:pt x="593" y="0"/>
                  </a:cubicBezTo>
                  <a:cubicBezTo>
                    <a:pt x="613" y="0"/>
                    <a:pt x="626" y="15"/>
                    <a:pt x="626" y="34"/>
                  </a:cubicBezTo>
                  <a:cubicBezTo>
                    <a:pt x="626" y="768"/>
                    <a:pt x="626" y="768"/>
                    <a:pt x="626" y="768"/>
                  </a:cubicBezTo>
                  <a:cubicBezTo>
                    <a:pt x="626" y="786"/>
                    <a:pt x="614" y="801"/>
                    <a:pt x="592" y="8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22"/>
            <p:cNvSpPr>
              <a:spLocks/>
            </p:cNvSpPr>
            <p:nvPr/>
          </p:nvSpPr>
          <p:spPr bwMode="auto">
            <a:xfrm>
              <a:off x="269" y="938"/>
              <a:ext cx="464" cy="479"/>
            </a:xfrm>
            <a:custGeom>
              <a:avLst/>
              <a:gdLst/>
              <a:ahLst/>
              <a:cxnLst>
                <a:cxn ang="0">
                  <a:pos x="369" y="0"/>
                </a:cxn>
                <a:cxn ang="0">
                  <a:pos x="369" y="383"/>
                </a:cxn>
                <a:cxn ang="0">
                  <a:pos x="0" y="383"/>
                </a:cxn>
                <a:cxn ang="0">
                  <a:pos x="0" y="479"/>
                </a:cxn>
                <a:cxn ang="0">
                  <a:pos x="464" y="479"/>
                </a:cxn>
                <a:cxn ang="0">
                  <a:pos x="464" y="0"/>
                </a:cxn>
                <a:cxn ang="0">
                  <a:pos x="369" y="0"/>
                </a:cxn>
              </a:cxnLst>
              <a:rect l="0" t="0" r="r" b="b"/>
              <a:pathLst>
                <a:path w="464" h="479">
                  <a:moveTo>
                    <a:pt x="369" y="0"/>
                  </a:moveTo>
                  <a:lnTo>
                    <a:pt x="369" y="383"/>
                  </a:lnTo>
                  <a:lnTo>
                    <a:pt x="0" y="383"/>
                  </a:lnTo>
                  <a:lnTo>
                    <a:pt x="0" y="479"/>
                  </a:lnTo>
                  <a:lnTo>
                    <a:pt x="464" y="479"/>
                  </a:lnTo>
                  <a:lnTo>
                    <a:pt x="464" y="0"/>
                  </a:lnTo>
                  <a:lnTo>
                    <a:pt x="369"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p:cNvSpPr>
            <p:nvPr/>
          </p:nvSpPr>
          <p:spPr bwMode="auto">
            <a:xfrm>
              <a:off x="158" y="938"/>
              <a:ext cx="465" cy="479"/>
            </a:xfrm>
            <a:custGeom>
              <a:avLst/>
              <a:gdLst/>
              <a:ahLst/>
              <a:cxnLst>
                <a:cxn ang="0">
                  <a:pos x="465" y="96"/>
                </a:cxn>
                <a:cxn ang="0">
                  <a:pos x="465" y="0"/>
                </a:cxn>
                <a:cxn ang="0">
                  <a:pos x="0" y="0"/>
                </a:cxn>
                <a:cxn ang="0">
                  <a:pos x="0" y="479"/>
                </a:cxn>
                <a:cxn ang="0">
                  <a:pos x="96" y="479"/>
                </a:cxn>
                <a:cxn ang="0">
                  <a:pos x="96" y="96"/>
                </a:cxn>
                <a:cxn ang="0">
                  <a:pos x="465" y="96"/>
                </a:cxn>
              </a:cxnLst>
              <a:rect l="0" t="0" r="r" b="b"/>
              <a:pathLst>
                <a:path w="465" h="479">
                  <a:moveTo>
                    <a:pt x="465" y="96"/>
                  </a:moveTo>
                  <a:lnTo>
                    <a:pt x="465" y="0"/>
                  </a:lnTo>
                  <a:lnTo>
                    <a:pt x="0" y="0"/>
                  </a:lnTo>
                  <a:lnTo>
                    <a:pt x="0" y="479"/>
                  </a:lnTo>
                  <a:lnTo>
                    <a:pt x="96" y="479"/>
                  </a:lnTo>
                  <a:lnTo>
                    <a:pt x="96" y="96"/>
                  </a:lnTo>
                  <a:lnTo>
                    <a:pt x="465" y="96"/>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Rectangle 24"/>
            <p:cNvSpPr>
              <a:spLocks noChangeArrowheads="1"/>
            </p:cNvSpPr>
            <p:nvPr/>
          </p:nvSpPr>
          <p:spPr bwMode="auto">
            <a:xfrm>
              <a:off x="350" y="1130"/>
              <a:ext cx="192" cy="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itle 14"/>
          <p:cNvSpPr txBox="1">
            <a:spLocks/>
          </p:cNvSpPr>
          <p:nvPr/>
        </p:nvSpPr>
        <p:spPr>
          <a:xfrm>
            <a:off x="4608513" y="260350"/>
            <a:ext cx="4284662" cy="443198"/>
          </a:xfrm>
          <a:prstGeom prst="rect">
            <a:avLst/>
          </a:prstGeom>
        </p:spPr>
        <p:txBody>
          <a:bodyPr wrap="square" lIns="0" tIns="0" rIns="0" bIns="0">
            <a:spAutoFit/>
          </a:bodyPr>
          <a:lstStyle/>
          <a:p>
            <a:pPr marL="0" marR="0" lvl="0" indent="0" algn="r" defTabSz="4572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rPr>
              <a:t>Contents</a:t>
            </a:r>
            <a:endParaRPr kumimoji="0" lang="en-GB" sz="32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Sun/beach</a:t>
            </a:r>
            <a:endParaRPr lang="en-GB" dirty="0"/>
          </a:p>
        </p:txBody>
      </p:sp>
      <p:sp>
        <p:nvSpPr>
          <p:cNvPr id="13" name="Text Placeholder 14"/>
          <p:cNvSpPr>
            <a:spLocks noGrp="1"/>
          </p:cNvSpPr>
          <p:nvPr>
            <p:ph type="body" sz="quarter" idx="11"/>
          </p:nvPr>
        </p:nvSpPr>
        <p:spPr>
          <a:xfrm>
            <a:off x="250824" y="980728"/>
            <a:ext cx="8642349" cy="443198"/>
          </a:xfrm>
        </p:spPr>
        <p:txBody>
          <a:bodyPr/>
          <a:lstStyle/>
          <a:p>
            <a:r>
              <a:rPr lang="en-US" dirty="0"/>
              <a:t>“What were your main reasons for going on holiday in 2015? Firstly? And then? </a:t>
            </a:r>
            <a:r>
              <a:rPr lang="en-GB" dirty="0"/>
              <a:t>Sun/beach” | EU 28 | 2016</a:t>
            </a:r>
          </a:p>
        </p:txBody>
      </p:sp>
      <p:sp>
        <p:nvSpPr>
          <p:cNvPr id="16" name="Rectangle 15"/>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Visiting family / friends / relatives</a:t>
            </a:r>
            <a:endParaRPr lang="en-GB" dirty="0"/>
          </a:p>
        </p:txBody>
      </p:sp>
      <p:sp>
        <p:nvSpPr>
          <p:cNvPr id="13" name="Text Placeholder 14"/>
          <p:cNvSpPr>
            <a:spLocks noGrp="1"/>
          </p:cNvSpPr>
          <p:nvPr>
            <p:ph type="body" sz="quarter" idx="11"/>
          </p:nvPr>
        </p:nvSpPr>
        <p:spPr>
          <a:xfrm>
            <a:off x="250824" y="903145"/>
            <a:ext cx="8642349" cy="443198"/>
          </a:xfrm>
        </p:spPr>
        <p:txBody>
          <a:bodyPr/>
          <a:lstStyle/>
          <a:p>
            <a:r>
              <a:rPr lang="en-US" dirty="0"/>
              <a:t>“What were your main reasons for going on holiday in 2015? Firstly? And then? </a:t>
            </a:r>
            <a:r>
              <a:rPr lang="en-GB" dirty="0"/>
              <a:t>Visiting family / friends / relatives”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Nature (mountain, lake, landscape etc)</a:t>
            </a:r>
            <a:endParaRPr lang="en-GB"/>
          </a:p>
        </p:txBody>
      </p:sp>
      <p:sp>
        <p:nvSpPr>
          <p:cNvPr id="13" name="Text Placeholder 14"/>
          <p:cNvSpPr>
            <a:spLocks noGrp="1"/>
          </p:cNvSpPr>
          <p:nvPr>
            <p:ph type="body" sz="quarter" idx="11"/>
          </p:nvPr>
        </p:nvSpPr>
        <p:spPr>
          <a:xfrm>
            <a:off x="250824" y="872716"/>
            <a:ext cx="8642349" cy="443198"/>
          </a:xfrm>
        </p:spPr>
        <p:txBody>
          <a:bodyPr/>
          <a:lstStyle/>
          <a:p>
            <a:r>
              <a:rPr lang="en-GB" dirty="0"/>
              <a:t>“What were your main reasons for going on holiday in 2014? Firstly? And then? Nature (mountain, lake, landscape etc)”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1769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Culture (religious, gastronomy, arts)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Culture (religious, gastronomy, arts)”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2096852"/>
          <a:ext cx="8642350" cy="4032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City Trips</a:t>
            </a:r>
            <a:endParaRPr lang="en-GB" dirty="0"/>
          </a:p>
        </p:txBody>
      </p:sp>
      <p:sp>
        <p:nvSpPr>
          <p:cNvPr id="13" name="Text Placeholder 14"/>
          <p:cNvSpPr>
            <a:spLocks noGrp="1"/>
          </p:cNvSpPr>
          <p:nvPr>
            <p:ph type="body" sz="quarter" idx="12"/>
          </p:nvPr>
        </p:nvSpPr>
        <p:spPr>
          <a:xfrm>
            <a:off x="250824" y="1164186"/>
            <a:ext cx="8642349" cy="758221"/>
          </a:xfrm>
        </p:spPr>
        <p:txBody>
          <a:bodyPr/>
          <a:lstStyle/>
          <a:p>
            <a:r>
              <a:rPr lang="en-GB" dirty="0"/>
              <a:t>The popularity of city holiday destinations continues; going on city trips has increased by 35% among the EU28 population since  2013.City holidays are most popular with the youngest and oldest respondents and among Poles, Czechs, Italians and Britons.</a:t>
            </a:r>
          </a:p>
        </p:txBody>
      </p:sp>
      <p:sp>
        <p:nvSpPr>
          <p:cNvPr id="9" name="Text Placeholder 8"/>
          <p:cNvSpPr>
            <a:spLocks noGrp="1"/>
          </p:cNvSpPr>
          <p:nvPr>
            <p:ph type="body" sz="quarter" idx="13"/>
          </p:nvPr>
        </p:nvSpPr>
        <p:spPr>
          <a:xfrm>
            <a:off x="250826" y="873125"/>
            <a:ext cx="8642349" cy="387798"/>
          </a:xfrm>
        </p:spPr>
        <p:txBody>
          <a:bodyPr/>
          <a:lstStyle/>
          <a:p>
            <a:r>
              <a:rPr lang="en-GB" dirty="0"/>
              <a:t>“What were your main reasons for going on holiday in 2015? Firstly? And then? City trips” | EU 28 | 2016</a:t>
            </a:r>
          </a:p>
          <a:p>
            <a:endParaRPr lang="en-GB" dirty="0"/>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1300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GB"/>
              <a:t>Wellness / Spa / Health treatment</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Wellness / Spa / Health treatment”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2850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dirty="0"/>
              <a:t>Source: </a:t>
            </a:r>
            <a:r>
              <a:rPr dirty="0" err="1"/>
              <a:t>Eurobarometer</a:t>
            </a:r>
            <a:r>
              <a:rPr dirty="0"/>
              <a:t>/</a:t>
            </a:r>
            <a:r>
              <a:rPr lang="en-GB" dirty="0" err="1"/>
              <a:t>FFOnline</a:t>
            </a:r>
            <a:r>
              <a:rPr dirty="0"/>
              <a:t> </a:t>
            </a:r>
            <a:r>
              <a:rPr dirty="0"/>
              <a:t>| Base: 30,105 respondents aged 15+, 2016</a:t>
            </a:r>
            <a:endParaRPr lang="en-GB" dirty="0"/>
          </a:p>
        </p:txBody>
      </p:sp>
      <p:sp>
        <p:nvSpPr>
          <p:cNvPr id="15" name="Title 14"/>
          <p:cNvSpPr>
            <a:spLocks noGrp="1"/>
          </p:cNvSpPr>
          <p:nvPr>
            <p:ph type="title"/>
          </p:nvPr>
        </p:nvSpPr>
        <p:spPr/>
        <p:txBody>
          <a:bodyPr/>
          <a:lstStyle/>
          <a:p>
            <a:r>
              <a:rPr lang="en-US"/>
              <a:t>Sport-related activities</a:t>
            </a:r>
            <a:endParaRPr lang="en-GB" dirty="0"/>
          </a:p>
        </p:txBody>
      </p:sp>
      <p:sp>
        <p:nvSpPr>
          <p:cNvPr id="13" name="Text Placeholder 14"/>
          <p:cNvSpPr>
            <a:spLocks noGrp="1"/>
          </p:cNvSpPr>
          <p:nvPr>
            <p:ph type="body" sz="quarter" idx="11"/>
          </p:nvPr>
        </p:nvSpPr>
        <p:spPr>
          <a:xfrm>
            <a:off x="250824" y="939149"/>
            <a:ext cx="8642349" cy="443198"/>
          </a:xfrm>
        </p:spPr>
        <p:txBody>
          <a:bodyPr/>
          <a:lstStyle/>
          <a:p>
            <a:r>
              <a:rPr lang="en-GB" dirty="0"/>
              <a:t>“What were your main reasons for going on holiday in 2015? Firstly? And then? </a:t>
            </a:r>
            <a:r>
              <a:rPr lang="en-US" dirty="0"/>
              <a:t>Sport-related activities (e.g. scuba-diving, cycling etc.)”</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noGrp="1"/>
          </p:cNvGraphicFramePr>
          <p:nvPr>
            <p:ph idx="1"/>
          </p:nvPr>
        </p:nvGraphicFramePr>
        <p:xfrm>
          <a:off x="250825" y="1592263"/>
          <a:ext cx="8642350" cy="403298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0"/>
          </p:nvPr>
        </p:nvSpPr>
        <p:spPr/>
        <p:txBody>
          <a:bodyPr/>
          <a:lstStyle/>
          <a:p>
            <a:r>
              <a:rPr lang="en-GB" dirty="0"/>
              <a:t>Source: </a:t>
            </a:r>
            <a:r>
              <a:rPr lang="en-GB" dirty="0" err="1"/>
              <a:t>Eurobarometer</a:t>
            </a:r>
            <a:r>
              <a:rPr lang="en-GB" dirty="0"/>
              <a:t>/</a:t>
            </a:r>
            <a:r>
              <a:rPr lang="en-GB" dirty="0" err="1"/>
              <a:t>FFOnline</a:t>
            </a:r>
            <a:r>
              <a:rPr lang="en-GB" dirty="0"/>
              <a:t> </a:t>
            </a:r>
            <a:r>
              <a:rPr lang="en-GB" dirty="0"/>
              <a:t>| Base: 30,105 respondents aged 15+, 2016</a:t>
            </a:r>
          </a:p>
        </p:txBody>
      </p:sp>
      <p:sp>
        <p:nvSpPr>
          <p:cNvPr id="15" name="Title 14"/>
          <p:cNvSpPr>
            <a:spLocks noGrp="1"/>
          </p:cNvSpPr>
          <p:nvPr>
            <p:ph type="title"/>
          </p:nvPr>
        </p:nvSpPr>
        <p:spPr/>
        <p:txBody>
          <a:bodyPr/>
          <a:lstStyle/>
          <a:p>
            <a:r>
              <a:rPr lang="en-US"/>
              <a:t>Specific events</a:t>
            </a:r>
            <a:endParaRPr lang="en-GB" dirty="0"/>
          </a:p>
        </p:txBody>
      </p:sp>
      <p:sp>
        <p:nvSpPr>
          <p:cNvPr id="13" name="Text Placeholder 14"/>
          <p:cNvSpPr>
            <a:spLocks noGrp="1"/>
          </p:cNvSpPr>
          <p:nvPr>
            <p:ph type="body" sz="quarter" idx="11"/>
          </p:nvPr>
        </p:nvSpPr>
        <p:spPr>
          <a:xfrm>
            <a:off x="250824" y="944724"/>
            <a:ext cx="8642349" cy="443198"/>
          </a:xfrm>
        </p:spPr>
        <p:txBody>
          <a:bodyPr/>
          <a:lstStyle/>
          <a:p>
            <a:r>
              <a:rPr lang="en-GB" dirty="0"/>
              <a:t>“What were your main reasons for going on holiday in 2015? Firstly? And then? </a:t>
            </a:r>
            <a:r>
              <a:rPr lang="en-US" dirty="0"/>
              <a:t>Specific events (sporting events/festivals/ clubbing)”</a:t>
            </a:r>
            <a:r>
              <a:rPr lang="en-GB" dirty="0"/>
              <a:t> | EU 28 | 2016</a:t>
            </a:r>
          </a:p>
        </p:txBody>
      </p:sp>
      <p:sp>
        <p:nvSpPr>
          <p:cNvPr id="14" name="Rectangle 13"/>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more countries</a:t>
            </a:r>
            <a:endParaRPr lang="en-GB" sz="1000" i="0" kern="0" dirty="0">
              <a:solidFill>
                <a:schemeClr val="tx1">
                  <a:lumMod val="65000"/>
                  <a:lumOff val="35000"/>
                </a:schemeClr>
              </a:solidFill>
              <a:latin typeface="Aria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nvPr>
        </p:nvGraphicFramePr>
        <p:xfrm>
          <a:off x="251521" y="1612046"/>
          <a:ext cx="8642356" cy="4356485"/>
        </p:xfrm>
        <a:graphic>
          <a:graphicData uri="http://schemas.openxmlformats.org/drawingml/2006/table">
            <a:tbl>
              <a:tblPr firstRow="1" bandRow="1">
                <a:tableStyleId>{5C22544A-7EE6-4342-B048-85BDC9FD1C3A}</a:tableStyleId>
              </a:tblPr>
              <a:tblGrid>
                <a:gridCol w="2737004"/>
                <a:gridCol w="843621"/>
                <a:gridCol w="776558"/>
                <a:gridCol w="910686"/>
                <a:gridCol w="781502"/>
                <a:gridCol w="972108"/>
                <a:gridCol w="777256"/>
                <a:gridCol w="843621"/>
              </a:tblGrid>
              <a:tr h="645364">
                <a:tc>
                  <a:txBody>
                    <a:bodyPr/>
                    <a:lstStyle/>
                    <a:p>
                      <a:pPr algn="ctr" fontAlgn="b"/>
                      <a:endParaRPr lang="en-GB" sz="1100" b="0" i="0" u="none" strike="noStrike" dirty="0">
                        <a:solidFill>
                          <a:srgbClr val="000000"/>
                        </a:solidFill>
                        <a:latin typeface="Arial"/>
                      </a:endParaRPr>
                    </a:p>
                  </a:txBody>
                  <a:tcPr marL="9525" marR="9525" marT="9525" marB="0" anchor="ctr">
                    <a:noFill/>
                  </a:tcPr>
                </a:tc>
                <a:tc>
                  <a:txBody>
                    <a:bodyPr/>
                    <a:lstStyle/>
                    <a:p>
                      <a:pPr algn="ctr" fontAlgn="b"/>
                      <a:r>
                        <a:rPr lang="en-GB" sz="1600" b="1" i="0" u="none" strike="noStrike" dirty="0">
                          <a:solidFill>
                            <a:schemeClr val="bg1"/>
                          </a:solidFill>
                          <a:latin typeface="Arial"/>
                        </a:rPr>
                        <a:t>GB</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USA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France</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Spain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Sweden</a:t>
                      </a:r>
                    </a:p>
                  </a:txBody>
                  <a:tcPr marL="9525" marR="9525" marT="9525" marB="0" anchor="ctr">
                    <a:solidFill>
                      <a:schemeClr val="bg2"/>
                    </a:solidFill>
                  </a:tcPr>
                </a:tc>
                <a:tc>
                  <a:txBody>
                    <a:bodyPr/>
                    <a:lstStyle/>
                    <a:p>
                      <a:pPr algn="ctr" fontAlgn="b"/>
                      <a:r>
                        <a:rPr lang="en-GB" sz="1600" b="1" i="0" u="none" strike="noStrike">
                          <a:solidFill>
                            <a:schemeClr val="bg1"/>
                          </a:solidFill>
                          <a:latin typeface="Arial"/>
                        </a:rPr>
                        <a:t>China</a:t>
                      </a:r>
                    </a:p>
                  </a:txBody>
                  <a:tcPr marL="9525" marR="9525" marT="9525" marB="0" anchor="ctr">
                    <a:solidFill>
                      <a:schemeClr val="bg2"/>
                    </a:solidFill>
                  </a:tcPr>
                </a:tc>
                <a:tc>
                  <a:txBody>
                    <a:bodyPr/>
                    <a:lstStyle/>
                    <a:p>
                      <a:pPr algn="ctr" fontAlgn="b"/>
                      <a:r>
                        <a:rPr lang="en-GB" sz="1600" b="1" i="0" u="none" strike="noStrike" dirty="0">
                          <a:solidFill>
                            <a:schemeClr val="bg1"/>
                          </a:solidFill>
                          <a:latin typeface="Arial"/>
                        </a:rPr>
                        <a:t>Japan</a:t>
                      </a:r>
                    </a:p>
                  </a:txBody>
                  <a:tcPr marL="9525" marR="9525" marT="9525" marB="0" anchor="ctr">
                    <a:solidFill>
                      <a:schemeClr val="bg2"/>
                    </a:solidFill>
                  </a:tcPr>
                </a:tc>
              </a:tr>
              <a:tr h="596824">
                <a:tc>
                  <a:txBody>
                    <a:bodyPr/>
                    <a:lstStyle/>
                    <a:p>
                      <a:pPr algn="l" fontAlgn="b"/>
                      <a:r>
                        <a:rPr lang="en-GB" sz="1100" b="0" i="0" u="none" strike="noStrike" dirty="0">
                          <a:solidFill>
                            <a:srgbClr val="000000"/>
                          </a:solidFill>
                          <a:latin typeface="Arial"/>
                        </a:rPr>
                        <a:t>Not applicable - I do not save items I am interested in online</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38%</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33%</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45%</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39%</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51%</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6%</a:t>
                      </a:r>
                    </a:p>
                  </a:txBody>
                  <a:tcPr marL="9525" marR="9525" marT="9525" marB="0" anchor="ctr">
                    <a:solidFill>
                      <a:schemeClr val="bg2">
                        <a:lumMod val="60000"/>
                        <a:lumOff val="40000"/>
                      </a:schemeClr>
                    </a:solidFill>
                  </a:tcPr>
                </a:tc>
                <a:tc>
                  <a:txBody>
                    <a:bodyPr/>
                    <a:lstStyle/>
                    <a:p>
                      <a:pPr algn="ctr" fontAlgn="b"/>
                      <a:r>
                        <a:rPr lang="en-GB" sz="1200" b="0" i="0" u="none" strike="noStrike" dirty="0">
                          <a:latin typeface="Arial"/>
                        </a:rPr>
                        <a:t>50%</a:t>
                      </a:r>
                    </a:p>
                  </a:txBody>
                  <a:tcPr marL="9525" marR="9525" marT="9525" marB="0" anchor="ctr">
                    <a:solidFill>
                      <a:schemeClr val="bg2">
                        <a:lumMod val="60000"/>
                        <a:lumOff val="40000"/>
                      </a:schemeClr>
                    </a:solidFill>
                  </a:tcPr>
                </a:tc>
              </a:tr>
              <a:tr h="596824">
                <a:tc>
                  <a:txBody>
                    <a:bodyPr/>
                    <a:lstStyle/>
                    <a:p>
                      <a:pPr algn="l" fontAlgn="b"/>
                      <a:r>
                        <a:rPr lang="en-GB" sz="1100" b="0" i="0" u="none" strike="noStrike" dirty="0">
                          <a:solidFill>
                            <a:srgbClr val="000000"/>
                          </a:solidFill>
                          <a:latin typeface="Arial"/>
                        </a:rPr>
                        <a:t>Adding items to an online shopping basket</a:t>
                      </a:r>
                    </a:p>
                  </a:txBody>
                  <a:tcPr marL="9525" marR="9525" marT="9525" marB="0" anchor="ctr">
                    <a:solidFill>
                      <a:schemeClr val="bg2">
                        <a:lumMod val="40000"/>
                        <a:lumOff val="60000"/>
                      </a:schemeClr>
                    </a:solidFill>
                  </a:tcPr>
                </a:tc>
                <a:tc>
                  <a:txBody>
                    <a:bodyPr/>
                    <a:lstStyle/>
                    <a:p>
                      <a:pPr algn="ctr" fontAlgn="b"/>
                      <a:r>
                        <a:rPr lang="en-GB" sz="1200" b="0" i="0" u="none" strike="noStrike" dirty="0">
                          <a:latin typeface="Arial"/>
                        </a:rPr>
                        <a:t>38%</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29%</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62%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19%</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Favouriting or starring items on a website</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57%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31%</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Creating a digital list / saving links of favourite items</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26%</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13%</a:t>
                      </a:r>
                    </a:p>
                  </a:txBody>
                  <a:tcPr marL="9525" marR="9525" marT="9525" marB="0" anchor="ctr">
                    <a:solidFill>
                      <a:schemeClr val="bg1">
                        <a:lumMod val="95000"/>
                      </a:schemeClr>
                    </a:solidFill>
                  </a:tcPr>
                </a:tc>
              </a:tr>
              <a:tr h="596824">
                <a:tc>
                  <a:txBody>
                    <a:bodyPr/>
                    <a:lstStyle/>
                    <a:p>
                      <a:pPr algn="l" fontAlgn="b"/>
                      <a:r>
                        <a:rPr lang="en-GB" sz="1100" b="0" i="0" u="none" strike="noStrike">
                          <a:solidFill>
                            <a:srgbClr val="000000"/>
                          </a:solidFill>
                          <a:latin typeface="Arial"/>
                        </a:rPr>
                        <a:t>Emailing links to products to yourself</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16%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13%</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15%</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17%</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20%</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7%</a:t>
                      </a:r>
                    </a:p>
                  </a:txBody>
                  <a:tcPr marL="9525" marR="9525" marT="9525" marB="0" anchor="ctr">
                    <a:solidFill>
                      <a:schemeClr val="bg1">
                        <a:lumMod val="95000"/>
                      </a:schemeClr>
                    </a:solidFill>
                  </a:tcPr>
                </a:tc>
              </a:tr>
              <a:tr h="727001">
                <a:tc>
                  <a:txBody>
                    <a:bodyPr/>
                    <a:lstStyle/>
                    <a:p>
                      <a:pPr algn="l" fontAlgn="b"/>
                      <a:r>
                        <a:rPr lang="en-GB" sz="1100" b="0" i="0" u="none" strike="noStrike" dirty="0">
                          <a:solidFill>
                            <a:srgbClr val="000000"/>
                          </a:solidFill>
                          <a:latin typeface="Arial"/>
                        </a:rPr>
                        <a:t>Sharing or posting items on a social network</a:t>
                      </a:r>
                    </a:p>
                  </a:txBody>
                  <a:tcPr marL="9525" marR="9525" marT="9525" marB="0" anchor="ctr">
                    <a:solidFill>
                      <a:schemeClr val="bg2">
                        <a:lumMod val="40000"/>
                        <a:lumOff val="60000"/>
                      </a:schemeClr>
                    </a:solidFill>
                  </a:tcPr>
                </a:tc>
                <a:tc>
                  <a:txBody>
                    <a:bodyPr/>
                    <a:lstStyle/>
                    <a:p>
                      <a:pPr algn="ctr" fontAlgn="b"/>
                      <a:r>
                        <a:rPr lang="en-GB" sz="1200" b="0" i="0" u="none" strike="noStrike">
                          <a:latin typeface="Arial"/>
                        </a:rPr>
                        <a:t>6%</a:t>
                      </a:r>
                    </a:p>
                  </a:txBody>
                  <a:tcPr marL="9525" marR="9525" marT="9525" marB="0" anchor="ctr">
                    <a:solidFill>
                      <a:schemeClr val="bg1">
                        <a:lumMod val="95000"/>
                      </a:schemeClr>
                    </a:solidFill>
                  </a:tcPr>
                </a:tc>
                <a:tc>
                  <a:txBody>
                    <a:bodyPr/>
                    <a:lstStyle/>
                    <a:p>
                      <a:pPr algn="ctr" fontAlgn="b"/>
                      <a:r>
                        <a:rPr lang="en-GB" sz="1200" b="0" i="0" u="none" strike="noStrike">
                          <a:latin typeface="Arial"/>
                        </a:rPr>
                        <a:t>12%</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8%</a:t>
                      </a:r>
                    </a:p>
                  </a:txBody>
                  <a:tcPr marL="9525" marR="9525" marT="9525" marB="0" anchor="ctr">
                    <a:solidFill>
                      <a:schemeClr val="bg1">
                        <a:lumMod val="95000"/>
                      </a:schemeClr>
                    </a:solidFill>
                  </a:tcPr>
                </a:tc>
                <a:tc>
                  <a:txBody>
                    <a:bodyPr/>
                    <a:lstStyle/>
                    <a:p>
                      <a:pPr algn="ctr" fontAlgn="b"/>
                      <a:r>
                        <a:rPr lang="en-GB" sz="1200" b="0" i="0" u="none" strike="noStrike">
                          <a:latin typeface="Arial"/>
                        </a:rPr>
                        <a:t>4%</a:t>
                      </a:r>
                    </a:p>
                  </a:txBody>
                  <a:tcPr marL="9525" marR="9525" marT="9525" marB="0" anchor="ctr">
                    <a:solidFill>
                      <a:schemeClr val="bg1">
                        <a:lumMod val="95000"/>
                      </a:schemeClr>
                    </a:solidFill>
                  </a:tcPr>
                </a:tc>
                <a:tc>
                  <a:txBody>
                    <a:bodyPr/>
                    <a:lstStyle/>
                    <a:p>
                      <a:pPr algn="ctr" fontAlgn="b"/>
                      <a:r>
                        <a:rPr lang="en-GB" sz="1200" b="0" i="0" u="none" strike="noStrike">
                          <a:latin typeface="Arial"/>
                        </a:rPr>
                        <a:t>22%</a:t>
                      </a:r>
                    </a:p>
                  </a:txBody>
                  <a:tcPr marL="9525" marR="9525" marT="9525" marB="0" anchor="ctr">
                    <a:solidFill>
                      <a:schemeClr val="bg1">
                        <a:lumMod val="95000"/>
                      </a:schemeClr>
                    </a:solidFill>
                  </a:tcPr>
                </a:tc>
                <a:tc>
                  <a:txBody>
                    <a:bodyPr/>
                    <a:lstStyle/>
                    <a:p>
                      <a:pPr algn="ctr" fontAlgn="b"/>
                      <a:r>
                        <a:rPr lang="en-GB" sz="1200" b="0" i="0" u="none" strike="noStrike" dirty="0">
                          <a:latin typeface="Arial"/>
                        </a:rPr>
                        <a:t>4%</a:t>
                      </a:r>
                    </a:p>
                  </a:txBody>
                  <a:tcPr marL="9525" marR="9525" marT="9525" marB="0" anchor="ctr">
                    <a:solidFill>
                      <a:schemeClr val="bg1">
                        <a:lumMod val="95000"/>
                      </a:schemeClr>
                    </a:solidFill>
                  </a:tcPr>
                </a:tc>
              </a:tr>
            </a:tbl>
          </a:graphicData>
        </a:graphic>
      </p:graphicFrame>
      <p:sp>
        <p:nvSpPr>
          <p:cNvPr id="9" name="Text Placeholder 8"/>
          <p:cNvSpPr>
            <a:spLocks noGrp="1"/>
          </p:cNvSpPr>
          <p:nvPr>
            <p:ph type="body" sz="quarter" idx="10"/>
          </p:nvPr>
        </p:nvSpPr>
        <p:spPr/>
        <p:txBody>
          <a:bodyPr/>
          <a:lstStyle/>
          <a:p>
            <a:pPr>
              <a:defRPr/>
            </a:pPr>
            <a:r>
              <a:rPr lang="en-GB">
                <a:latin typeface="Arial"/>
              </a:rPr>
              <a:t>Source: nVision Research | Base: 1000-2000 online respondents per country aged 16+ (China 16-64), 2015 September</a:t>
            </a:r>
            <a:endParaRPr lang="en-GB" dirty="0">
              <a:latin typeface="Arial"/>
            </a:endParaRPr>
          </a:p>
        </p:txBody>
      </p:sp>
      <p:sp>
        <p:nvSpPr>
          <p:cNvPr id="8" name="Title 7"/>
          <p:cNvSpPr>
            <a:spLocks noGrp="1"/>
          </p:cNvSpPr>
          <p:nvPr>
            <p:ph type="title"/>
          </p:nvPr>
        </p:nvSpPr>
        <p:spPr>
          <a:xfrm>
            <a:off x="250825" y="260350"/>
            <a:ext cx="7813675" cy="443198"/>
          </a:xfrm>
        </p:spPr>
        <p:txBody>
          <a:bodyPr/>
          <a:lstStyle/>
          <a:p>
            <a:pPr fontAlgn="base">
              <a:spcAft>
                <a:spcPct val="0"/>
              </a:spcAft>
              <a:defRPr/>
            </a:pPr>
            <a:r>
              <a:rPr lang="en-GB" dirty="0">
                <a:latin typeface="Arial"/>
              </a:rPr>
              <a:t>Methods of saving items of </a:t>
            </a:r>
            <a:r>
              <a:rPr lang="en-GB">
                <a:latin typeface="Arial"/>
              </a:rPr>
              <a:t>interest online</a:t>
            </a:r>
            <a:endParaRPr lang="en-GB" dirty="0">
              <a:latin typeface="Arial"/>
            </a:endParaRPr>
          </a:p>
        </p:txBody>
      </p:sp>
      <p:sp>
        <p:nvSpPr>
          <p:cNvPr id="11" name="Text Placeholder 10"/>
          <p:cNvSpPr>
            <a:spLocks noGrp="1"/>
          </p:cNvSpPr>
          <p:nvPr>
            <p:ph type="body" sz="quarter" idx="11"/>
          </p:nvPr>
        </p:nvSpPr>
        <p:spPr>
          <a:xfrm>
            <a:off x="250824" y="1196752"/>
            <a:ext cx="8642349" cy="246221"/>
          </a:xfrm>
        </p:spPr>
        <p:txBody>
          <a:bodyPr lIns="0" rIns="0"/>
          <a:lstStyle/>
          <a:p>
            <a:pPr fontAlgn="base">
              <a:lnSpc>
                <a:spcPct val="100000"/>
              </a:lnSpc>
              <a:spcBef>
                <a:spcPct val="0"/>
              </a:spcBef>
              <a:spcAft>
                <a:spcPct val="0"/>
              </a:spcAft>
              <a:defRPr/>
            </a:pPr>
            <a:r>
              <a:rPr lang="en-GB" kern="0" dirty="0">
                <a:solidFill>
                  <a:srgbClr val="000000">
                    <a:lumMod val="65000"/>
                    <a:lumOff val="35000"/>
                  </a:srgbClr>
                </a:solidFill>
                <a:latin typeface="Arial"/>
              </a:rPr>
              <a:t>“Do you ever save items you are interested in online to refer to at a later stage by...” | 2015</a:t>
            </a:r>
            <a:endParaRPr lang="en-GB" kern="0" dirty="0">
              <a:solidFill>
                <a:srgbClr val="000000">
                  <a:lumMod val="65000"/>
                  <a:lumOff val="35000"/>
                </a:srgbClr>
              </a:solidFill>
              <a:latin typeface="Arial"/>
            </a:endParaRPr>
          </a:p>
        </p:txBody>
      </p:sp>
      <p:grpSp>
        <p:nvGrpSpPr>
          <p:cNvPr id="2" name="Group 8"/>
          <p:cNvGrpSpPr/>
          <p:nvPr/>
        </p:nvGrpSpPr>
        <p:grpSpPr>
          <a:xfrm>
            <a:off x="7812868" y="0"/>
            <a:ext cx="1331132" cy="1331132"/>
            <a:chOff x="7812868" y="0"/>
            <a:chExt cx="1331132" cy="1331132"/>
          </a:xfrm>
        </p:grpSpPr>
        <p:sp>
          <p:nvSpPr>
            <p:cNvPr id="10" name="Right Triangle 9"/>
            <p:cNvSpPr/>
            <p:nvPr>
              <p:custDataLst>
                <p:tags r:id="rId1"/>
              </p:custDataLst>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 Placeholder 6"/>
            <p:cNvSpPr txBox="1">
              <a:spLocks/>
            </p:cNvSpPr>
            <p:nvPr>
              <p:custDataLst>
                <p:tags r:id="rId2"/>
              </p:custDataLst>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graphicFrame>
        <p:nvGraphicFramePr>
          <p:cNvPr id="16" name="Object 4"/>
          <p:cNvGraphicFramePr>
            <a:graphicFrameLocks noChangeAspect="1"/>
          </p:cNvGraphicFramePr>
          <p:nvPr>
            <p:extLst>
              <p:ext uri="{D42A27DB-BD31-4B8C-83A1-F6EECF244321}">
                <p14:modId xmlns:p14="http://schemas.microsoft.com/office/powerpoint/2010/main" xmlns="" val="4233570969"/>
              </p:ext>
            </p:extLst>
          </p:nvPr>
        </p:nvGraphicFramePr>
        <p:xfrm>
          <a:off x="251520" y="1772816"/>
          <a:ext cx="2664296" cy="47414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250825" y="1916832"/>
          <a:ext cx="8642350" cy="4212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pPr>
              <a:defRPr/>
            </a:pPr>
            <a:r>
              <a:rPr lang="en-GB" dirty="0"/>
              <a:t>Source: nVision </a:t>
            </a:r>
            <a:r>
              <a:rPr lang="en-GB"/>
              <a:t>Research | </a:t>
            </a:r>
            <a:r>
              <a:rPr lang="en-GB" dirty="0"/>
              <a:t>Base: 2002 online respondents aged 16-64, China, 2015 September</a:t>
            </a:r>
          </a:p>
        </p:txBody>
      </p:sp>
      <p:sp>
        <p:nvSpPr>
          <p:cNvPr id="4" name="Title 3"/>
          <p:cNvSpPr>
            <a:spLocks noGrp="1"/>
          </p:cNvSpPr>
          <p:nvPr>
            <p:ph type="title"/>
          </p:nvPr>
        </p:nvSpPr>
        <p:spPr>
          <a:xfrm>
            <a:off x="250825" y="260350"/>
            <a:ext cx="7849567" cy="443198"/>
          </a:xfrm>
        </p:spPr>
        <p:txBody>
          <a:bodyPr/>
          <a:lstStyle/>
          <a:p>
            <a:pPr>
              <a:defRPr/>
            </a:pPr>
            <a:r>
              <a:rPr lang="en-GB" dirty="0"/>
              <a:t>       Saving items to a wishlist by various methods</a:t>
            </a:r>
            <a:endParaRPr lang="en-GB" dirty="0"/>
          </a:p>
        </p:txBody>
      </p:sp>
      <p:sp>
        <p:nvSpPr>
          <p:cNvPr id="7" name="Text Placeholder 6"/>
          <p:cNvSpPr>
            <a:spLocks noGrp="1"/>
          </p:cNvSpPr>
          <p:nvPr>
            <p:ph type="body" sz="quarter" idx="11"/>
          </p:nvPr>
        </p:nvSpPr>
        <p:spPr>
          <a:xfrm>
            <a:off x="250825" y="1160463"/>
            <a:ext cx="8642349" cy="492443"/>
          </a:xfrm>
        </p:spPr>
        <p:txBody>
          <a:bodyPr/>
          <a:lstStyle/>
          <a:p>
            <a:pPr fontAlgn="base">
              <a:lnSpc>
                <a:spcPct val="100000"/>
              </a:lnSpc>
              <a:spcBef>
                <a:spcPct val="0"/>
              </a:spcBef>
              <a:spcAft>
                <a:spcPct val="0"/>
              </a:spcAft>
              <a:defRPr/>
            </a:pPr>
            <a:r>
              <a:rPr lang="en-GB" kern="0" dirty="0">
                <a:solidFill>
                  <a:srgbClr val="000000">
                    <a:lumMod val="65000"/>
                    <a:lumOff val="35000"/>
                  </a:srgbClr>
                </a:solidFill>
              </a:rPr>
              <a:t>“Do you ever save items you are interested in online to refer to at a later stage by</a:t>
            </a:r>
            <a:r>
              <a:rPr lang="en-GB" kern="0">
                <a:solidFill>
                  <a:srgbClr val="000000">
                    <a:lumMod val="65000"/>
                    <a:lumOff val="35000"/>
                  </a:srgbClr>
                </a:solidFill>
              </a:rPr>
              <a:t>…” | </a:t>
            </a:r>
            <a:r>
              <a:rPr lang="en-GB" kern="0" dirty="0">
                <a:solidFill>
                  <a:srgbClr val="000000">
                    <a:lumMod val="65000"/>
                    <a:lumOff val="35000"/>
                  </a:srgbClr>
                </a:solidFill>
              </a:rPr>
              <a:t>% who saved items via each </a:t>
            </a:r>
            <a:r>
              <a:rPr lang="en-GB" kern="0">
                <a:solidFill>
                  <a:srgbClr val="000000">
                    <a:lumMod val="65000"/>
                    <a:lumOff val="35000"/>
                  </a:srgbClr>
                </a:solidFill>
              </a:rPr>
              <a:t>method | 2015</a:t>
            </a:r>
            <a:endParaRPr lang="en-GB" kern="0" dirty="0">
              <a:solidFill>
                <a:srgbClr val="000000">
                  <a:lumMod val="65000"/>
                  <a:lumOff val="35000"/>
                </a:srgbClr>
              </a:solidFill>
            </a:endParaRPr>
          </a:p>
        </p:txBody>
      </p:sp>
      <p:pic>
        <p:nvPicPr>
          <p:cNvPr id="2" name="Picture 1" descr="China.jpg"/>
          <p:cNvPicPr>
            <a:picLocks noChangeAspect="1"/>
          </p:cNvPicPr>
          <p:nvPr/>
        </p:nvPicPr>
        <p:blipFill>
          <a:blip r:embed="rId4" cstate="print"/>
          <a:stretch>
            <a:fillRect/>
          </a:stretch>
        </p:blipFill>
        <p:spPr>
          <a:xfrm>
            <a:off x="250825" y="260350"/>
            <a:ext cx="684771" cy="396000"/>
          </a:xfrm>
          <a:prstGeom prst="rect">
            <a:avLst/>
          </a:prstGeom>
        </p:spPr>
      </p:pic>
      <p:grpSp>
        <p:nvGrpSpPr>
          <p:cNvPr id="3" name="Group 11"/>
          <p:cNvGrpSpPr/>
          <p:nvPr/>
        </p:nvGrpSpPr>
        <p:grpSpPr>
          <a:xfrm>
            <a:off x="7812868" y="0"/>
            <a:ext cx="1331132" cy="1331132"/>
            <a:chOff x="7812868" y="0"/>
            <a:chExt cx="1331132" cy="1331132"/>
          </a:xfrm>
        </p:grpSpPr>
        <p:sp>
          <p:nvSpPr>
            <p:cNvPr id="13" name="Right Triangle 12"/>
            <p:cNvSpPr/>
            <p:nvPr/>
          </p:nvSpPr>
          <p:spPr>
            <a:xfrm rot="10800000">
              <a:off x="7812868" y="0"/>
              <a:ext cx="1331132" cy="133113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6"/>
            <p:cNvSpPr txBox="1">
              <a:spLocks/>
            </p:cNvSpPr>
            <p:nvPr/>
          </p:nvSpPr>
          <p:spPr>
            <a:xfrm rot="2700000">
              <a:off x="8318546" y="325008"/>
              <a:ext cx="756000" cy="263149"/>
            </a:xfrm>
            <a:prstGeom prst="rect">
              <a:avLst/>
            </a:prstGeom>
            <a:noFill/>
          </p:spPr>
          <p:txBody>
            <a:bodyPr lIns="0" tIns="0" rIns="0" bIns="0" anchor="ctr">
              <a:spAutoFit/>
            </a:bodyPr>
            <a:lstStyle/>
            <a:p>
              <a:pPr marR="0" lvl="0" algn="ctr" defTabSz="457200" rtl="0" eaLnBrk="1" fontAlgn="base" latinLnBrk="0" hangingPunct="1">
                <a:lnSpc>
                  <a:spcPct val="90000"/>
                </a:lnSpc>
                <a:spcBef>
                  <a:spcPct val="0"/>
                </a:spcBef>
                <a:spcAft>
                  <a:spcPct val="0"/>
                </a:spcAft>
                <a:buClrTx/>
                <a:buSzTx/>
                <a:buFontTx/>
                <a:buNone/>
                <a:tabLst/>
                <a:defRPr/>
              </a:pPr>
              <a:r>
                <a:rPr lang="en-GB" sz="1100" b="1" kern="0" cap="small" spc="300" dirty="0">
                  <a:solidFill>
                    <a:schemeClr val="bg1"/>
                  </a:solidFill>
                  <a:latin typeface="Arial" pitchFamily="34" charset="0"/>
                  <a:cs typeface="Arial" pitchFamily="34" charset="0"/>
                </a:rPr>
                <a:t>nVision</a:t>
              </a:r>
              <a:r>
                <a:rPr lang="en-GB" sz="800" b="1" kern="0" cap="small" spc="270" dirty="0">
                  <a:solidFill>
                    <a:schemeClr val="bg1"/>
                  </a:solidFill>
                  <a:latin typeface="Arial" pitchFamily="34" charset="0"/>
                  <a:cs typeface="Arial" pitchFamily="34" charset="0"/>
                </a:rPr>
                <a:t>research</a:t>
              </a:r>
              <a:endParaRPr kumimoji="0" lang="en-GB" sz="800" b="1" i="0" u="none" strike="noStrike" kern="0" cap="small" spc="270" normalizeH="0" noProof="0" dirty="0">
                <a:ln>
                  <a:noFill/>
                </a:ln>
                <a:solidFill>
                  <a:schemeClr val="bg1"/>
                </a:solidFill>
                <a:effectLst/>
                <a:uLnTx/>
                <a:uFillTx/>
                <a:latin typeface="Arial" pitchFamily="34" charset="0"/>
                <a:ea typeface="+mn-ea"/>
                <a:cs typeface="Arial" pitchFamily="34" charset="0"/>
              </a:endParaRPr>
            </a:p>
          </p:txBody>
        </p:sp>
      </p:grpSp>
      <p:sp>
        <p:nvSpPr>
          <p:cNvPr id="15" name="Rectangle 14"/>
          <p:cNvSpPr/>
          <p:nvPr/>
        </p:nvSpPr>
        <p:spPr>
          <a:xfrm>
            <a:off x="250825" y="5883116"/>
            <a:ext cx="3713851" cy="246221"/>
          </a:xfrm>
          <a:prstGeom prst="rect">
            <a:avLst/>
          </a:prstGeom>
          <a:solidFill>
            <a:schemeClr val="bg1">
              <a:lumMod val="95000"/>
            </a:schemeClr>
          </a:solidFill>
        </p:spPr>
        <p:txBody>
          <a:bodyPr wrap="square">
            <a:spAutoFit/>
          </a:bodyPr>
          <a:lstStyle/>
          <a:p>
            <a:pPr algn="ctr" fontAlgn="auto">
              <a:spcBef>
                <a:spcPts val="0"/>
              </a:spcBef>
              <a:spcAft>
                <a:spcPts val="0"/>
              </a:spcAft>
              <a:defRPr/>
            </a:pPr>
            <a:r>
              <a:rPr lang="en-GB" sz="1000" i="0" kern="0" dirty="0">
                <a:solidFill>
                  <a:schemeClr val="tx1">
                    <a:lumMod val="65000"/>
                    <a:lumOff val="35000"/>
                  </a:schemeClr>
                </a:solidFill>
                <a:latin typeface="Arial"/>
              </a:rPr>
              <a:t>Right-click on chart and select </a:t>
            </a:r>
            <a:r>
              <a:rPr lang="en-GB" sz="1000" b="1" i="0" kern="0" dirty="0">
                <a:solidFill>
                  <a:schemeClr val="bg2"/>
                </a:solidFill>
                <a:latin typeface="Arial"/>
              </a:rPr>
              <a:t>Edit Data</a:t>
            </a:r>
            <a:r>
              <a:rPr lang="en-GB" sz="1000" i="0" kern="0" dirty="0">
                <a:solidFill>
                  <a:schemeClr val="bg2"/>
                </a:solidFill>
                <a:latin typeface="Arial"/>
              </a:rPr>
              <a:t> </a:t>
            </a:r>
            <a:r>
              <a:rPr lang="en-GB" sz="1000" i="0" kern="0" dirty="0">
                <a:solidFill>
                  <a:schemeClr val="tx1">
                    <a:lumMod val="65000"/>
                    <a:lumOff val="35000"/>
                  </a:schemeClr>
                </a:solidFill>
                <a:latin typeface="Arial"/>
              </a:rPr>
              <a:t>for demographic data</a:t>
            </a:r>
            <a:endParaRPr lang="en-GB" sz="1000" i="0" kern="0" dirty="0">
              <a:solidFill>
                <a:schemeClr val="tx1">
                  <a:lumMod val="65000"/>
                  <a:lumOff val="35000"/>
                </a:schemeClr>
              </a:solidFill>
              <a:latin typeface="Arial"/>
            </a:endParaRPr>
          </a:p>
        </p:txBody>
      </p:sp>
    </p:spTree>
  </p:cSld>
  <p:clrMapOvr>
    <a:masterClrMapping/>
  </p:clrMapOvr>
</p:sld>
</file>

<file path=ppt/tags/slide_16/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16/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6/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6/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7/tag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8/tag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29/tag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1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0/tag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1/tag1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3.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2/tag14.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5.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3/tag16.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7.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4/tag18.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19.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5/tag20.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36/tag22.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1.xml><?xml version="1.0" encoding="utf-8"?>
<p:tagLst xmlns:a="http://schemas.openxmlformats.org/drawingml/2006/main" xmlns:r="http://schemas.openxmlformats.org/officeDocument/2006/relationships" xmlns:p="http://schemas.openxmlformats.org/presentationml/2006/main">
  <p:tag name="RUNINCOMPASS" val="RunInComPass"/>
</p:tagLst>
</file>

<file path=ppt/tags/slide_8/tag2.xml><?xml version="1.0" encoding="utf-8"?>
<p:tagLst xmlns:a="http://schemas.openxmlformats.org/drawingml/2006/main" xmlns:r="http://schemas.openxmlformats.org/officeDocument/2006/relationships" xmlns:p="http://schemas.openxmlformats.org/presentationml/2006/main">
  <p:tag name="RUNINCOMPASS" val="RunInComPass"/>
</p:tagLst>
</file>

<file path=ppt/theme/slide_70/themeOverride1.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1/themeOverride2.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2/themeOverride3.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3/themeOverride4.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4/themeOverride5.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5/themeOverride6.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6/themeOverride7.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slide_77/themeOverride8.xml><?xml version="1.0" encoding="utf-8"?>
<a:themeOverride xmlns:a="http://schemas.openxmlformats.org/drawingml/2006/main">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FF2014">
      <a:dk1>
        <a:srgbClr val="000000"/>
      </a:dk1>
      <a:lt1>
        <a:srgbClr val="FFFFFF"/>
      </a:lt1>
      <a:dk2>
        <a:srgbClr val="009D8E"/>
      </a:dk2>
      <a:lt2>
        <a:srgbClr val="00D2BE"/>
      </a:lt2>
      <a:accent1>
        <a:srgbClr val="FF7300"/>
      </a:accent1>
      <a:accent2>
        <a:srgbClr val="C800E6"/>
      </a:accent2>
      <a:accent3>
        <a:srgbClr val="37C800"/>
      </a:accent3>
      <a:accent4>
        <a:srgbClr val="FF0050"/>
      </a:accent4>
      <a:accent5>
        <a:srgbClr val="00A0DC"/>
      </a:accent5>
      <a:accent6>
        <a:srgbClr val="EBAF00"/>
      </a:accent6>
      <a:hlink>
        <a:srgbClr val="00D2BE"/>
      </a:hlink>
      <a:folHlink>
        <a:srgbClr val="00D2B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FF2015">
  <a:themeElements>
    <a:clrScheme name="FFIX2014">
      <a:dk1>
        <a:srgbClr val="000000"/>
      </a:dk1>
      <a:lt1>
        <a:srgbClr val="FFFFFF"/>
      </a:lt1>
      <a:dk2>
        <a:srgbClr val="278D85"/>
      </a:dk2>
      <a:lt2>
        <a:srgbClr val="35BDB2"/>
      </a:lt2>
      <a:accent1>
        <a:srgbClr val="F47B20"/>
      </a:accent1>
      <a:accent2>
        <a:srgbClr val="A54399"/>
      </a:accent2>
      <a:accent3>
        <a:srgbClr val="54B948"/>
      </a:accent3>
      <a:accent4>
        <a:srgbClr val="ED174F"/>
      </a:accent4>
      <a:accent5>
        <a:srgbClr val="009DDC"/>
      </a:accent5>
      <a:accent6>
        <a:srgbClr val="E7A614"/>
      </a:accent6>
      <a:hlink>
        <a:srgbClr val="35BDB2"/>
      </a:hlink>
      <a:folHlink>
        <a:srgbClr val="35BD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erties+xml"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erties+xml"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erties+xml"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D6908C9706DC43861724EF3F858898" ma:contentTypeVersion="0" ma:contentTypeDescription="Create a new document." ma:contentTypeScope="" ma:versionID="39b2408c7959e603139a5c954a71cf55">
  <xsd:schema xmlns:xsd="http://www.w3.org/2001/XMLSchema" xmlns:p="http://schemas.microsoft.com/office/2006/metadata/properties" targetNamespace="http://schemas.microsoft.com/office/2006/metadata/properties" ma:root="true" ma:fieldsID="2d9ac0e344db50f433fcb122b5d6bd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8A7ADD2-AB10-4C60-B92D-060600F19D22}"/>
</file>

<file path=customXml/itemProps2.xml><?xml version="1.0" encoding="utf-8"?>
<ds:datastoreItem xmlns:ds="http://schemas.openxmlformats.org/officeDocument/2006/customXml" ds:itemID="{26FDDF5E-95BB-4F0C-9B00-5DBD3E936F11}"/>
</file>

<file path=customXml/itemProps3.xml><?xml version="1.0" encoding="utf-8"?>
<ds:datastoreItem xmlns:ds="http://schemas.openxmlformats.org/officeDocument/2006/customXml" ds:itemID="{19644EB1-8D84-456E-BE2A-FAD74A2F570B}"/>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(4:3)</PresentationFormat>
  <Words>100</Words>
  <Paragraphs>10</Paragraphs>
  <Slides>77</Slides>
  <Notes>68</Notes>
  <HiddenSlides>0</HiddenSlides>
  <MMClips>0</MMClips>
  <ScaleCrop>false</ScaleCrop>
  <HeadingPairs>
    <vt:vector size="4" baseType="variant">
      <vt:variant>
        <vt:lpstr>Theme</vt:lpstr>
      </vt:variant>
      <vt:variant>
        <vt:i4>7</vt:i4>
      </vt:variant>
      <vt:variant>
        <vt:lpstr>Slide Titles</vt:lpstr>
      </vt:variant>
      <vt:variant>
        <vt:i4>77</vt:i4>
      </vt:variant>
    </vt:vector>
  </HeadingPairs>
  <TitlesOfParts>
    <vt:vector size="84" baseType="lpstr">
      <vt:lpstr>Office Theme</vt:lpstr>
      <vt:lpstr>Office Theme</vt:lpstr>
      <vt:lpstr>FF2015</vt:lpstr>
      <vt:lpstr>Default Theme</vt:lpstr>
      <vt:lpstr>FF2015</vt:lpstr>
      <vt:lpstr>Office Theme</vt:lpstr>
      <vt:lpstr>FF2015</vt:lpstr>
      <vt:lpstr>Abcdefghijklmnopqrstuvwxyz12345678910112</vt:lpstr>
      <vt:lpstr>Test Header</vt:lpstr>
      <vt:lpstr>What to do</vt:lpstr>
      <vt:lpstr>What will happen next</vt:lpstr>
      <vt:lpstr>Alcohol</vt:lpstr>
      <vt:lpstr>PowerPoint Presentation</vt:lpstr>
      <vt:lpstr>Wishlisting</vt:lpstr>
      <vt:lpstr>Methods of saving items of interest online</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Saving items to a wishlist by various methods</vt:lpstr>
      <vt:lpstr>Reasons for saving items online</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Reasons for saving items to a wishlist</vt:lpstr>
      <vt:lpstr>PowerPoint Presentation</vt:lpstr>
      <vt:lpstr>Life management</vt:lpstr>
      <vt:lpstr>Wanting to better manage various aspects of life</vt:lpstr>
      <vt:lpstr>Managing personal finances</vt:lpstr>
      <vt:lpstr>Managing moods/emotions</vt:lpstr>
      <vt:lpstr>Managing weight</vt:lpstr>
      <vt:lpstr>Managing amount of sleep</vt:lpstr>
      <vt:lpstr>Managing one's appearance</vt:lpstr>
      <vt:lpstr>Managing stress levels</vt:lpstr>
      <vt:lpstr>Managing career progress</vt:lpstr>
      <vt:lpstr>Managing personal impact on the environment</vt:lpstr>
      <vt:lpstr>Managing alcohol consumption</vt:lpstr>
      <vt:lpstr>Managing one's social media profile</vt:lpstr>
      <vt:lpstr>By country</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Wanting to better manage various aspects of life</vt:lpstr>
      <vt:lpstr>PowerPoint Presentation</vt:lpstr>
      <vt:lpstr>UK Health</vt:lpstr>
      <vt:lpstr>The evolution of regulation debates through the lens of social media</vt:lpstr>
      <vt:lpstr>The Self-Discipline Narrative : growing consumer interest</vt:lpstr>
      <vt:lpstr>PowerPoint Presentation</vt:lpstr>
      <vt:lpstr>“Super-foods” : a niche market staring to go mainstream</vt:lpstr>
      <vt:lpstr>PowerPoint Presentation</vt:lpstr>
      <vt:lpstr>PowerPoint Presentation</vt:lpstr>
      <vt:lpstr>The body perfection dilemma : “I just want to be perfect”</vt:lpstr>
      <vt:lpstr>The body perfection dilemma : embracing imperfection also on-trend</vt:lpstr>
      <vt:lpstr>PowerPoint Presentation</vt:lpstr>
      <vt:lpstr>PowerPoint Presentation</vt:lpstr>
      <vt:lpstr>Amazon “Anticipatory Shipping”</vt:lpstr>
      <vt:lpstr>Reasons for going on holiday</vt:lpstr>
      <vt:lpstr>Reasons for going on holidays in 2015</vt:lpstr>
      <vt:lpstr>Reasons for going on holidays in 2015</vt:lpstr>
      <vt:lpstr>Reasons for going on holidays in 2015</vt:lpstr>
      <vt:lpstr>Sun/beach</vt:lpstr>
      <vt:lpstr>Visiting family / friends / relatives</vt:lpstr>
      <vt:lpstr>Nature (mountain, lake, landscape etc)</vt:lpstr>
      <vt:lpstr>Culture (religious, gastronomy, arts)</vt:lpstr>
      <vt:lpstr>City Trips</vt:lpstr>
      <vt:lpstr>Wellness / Spa / Health treatment</vt:lpstr>
      <vt:lpstr>Sport-related activities</vt:lpstr>
      <vt:lpstr>Specific events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FFonline</dc:title>
  <dc:creator>Foresight Factory</dc:creator>
  <cp:lastModifiedBy>Foresight Factory</cp:lastModifiedBy>
  <cp:revision>1</cp:revision>
  <dcterms:created xsi:type="dcterms:W3CDTF">2016-12-16T08:04:48Z</dcterms:created>
  <dcterms:modified xsi:type="dcterms:W3CDTF">2016-12-16T08:04:48Z</dcterms:modified>
</cp:coreProperties>
</file>